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311" r:id="rId2"/>
    <p:sldId id="312" r:id="rId3"/>
    <p:sldId id="395" r:id="rId4"/>
    <p:sldId id="388" r:id="rId5"/>
    <p:sldId id="387" r:id="rId6"/>
    <p:sldId id="393" r:id="rId7"/>
    <p:sldId id="399" r:id="rId8"/>
    <p:sldId id="319" r:id="rId9"/>
    <p:sldId id="402" r:id="rId10"/>
    <p:sldId id="335" r:id="rId11"/>
    <p:sldId id="400" r:id="rId12"/>
    <p:sldId id="401" r:id="rId13"/>
    <p:sldId id="389" r:id="rId14"/>
    <p:sldId id="404" r:id="rId15"/>
    <p:sldId id="379" r:id="rId16"/>
    <p:sldId id="338" r:id="rId17"/>
  </p:sldIdLst>
  <p:sldSz cx="12858750" cy="7232650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638175" indent="-180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1282700" indent="-368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924050" indent="-5524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2568575" indent="-7397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pos="4048">
          <p15:clr>
            <a:srgbClr val="A4A3A4"/>
          </p15:clr>
        </p15:guide>
        <p15:guide id="4" pos="552">
          <p15:clr>
            <a:srgbClr val="A4A3A4"/>
          </p15:clr>
        </p15:guide>
        <p15:guide id="5" pos="7584">
          <p15:clr>
            <a:srgbClr val="A4A3A4"/>
          </p15:clr>
        </p15:guide>
        <p15:guide id="6" pos="376">
          <p15:clr>
            <a:srgbClr val="A4A3A4"/>
          </p15:clr>
        </p15:guide>
        <p15:guide id="7" pos="13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F"/>
    <a:srgbClr val="78FF78"/>
    <a:srgbClr val="78FF00"/>
    <a:srgbClr val="00FF00"/>
    <a:srgbClr val="005696"/>
    <a:srgbClr val="3368CA"/>
    <a:srgbClr val="3399FF"/>
    <a:srgbClr val="63A7D7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0" autoAdjust="0"/>
    <p:restoredTop sz="95179" autoAdjust="0"/>
  </p:normalViewPr>
  <p:slideViewPr>
    <p:cSldViewPr>
      <p:cViewPr varScale="1">
        <p:scale>
          <a:sx n="78" d="100"/>
          <a:sy n="78" d="100"/>
        </p:scale>
        <p:origin x="27" y="75"/>
      </p:cViewPr>
      <p:guideLst>
        <p:guide orient="horz" pos="328"/>
        <p:guide orient="horz" pos="4176"/>
        <p:guide pos="4048"/>
        <p:guide pos="552"/>
        <p:guide pos="7584"/>
        <p:guide pos="376"/>
        <p:guide pos="1344"/>
      </p:guideLst>
    </p:cSldViewPr>
  </p:slideViewPr>
  <p:outlineViewPr>
    <p:cViewPr>
      <p:scale>
        <a:sx n="100" d="100"/>
        <a:sy n="100" d="100"/>
      </p:scale>
      <p:origin x="0" y="-2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文本框"/>
          <p:cNvSpPr>
            <a:spLocks noGrp="1"/>
          </p:cNvSpPr>
          <p:nvPr>
            <p:ph type="hd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等线"/>
                <a:cs typeface="等线"/>
              </a:defRPr>
            </a:lvl1pPr>
          </a:lstStyle>
          <a:p>
            <a:pPr>
              <a:defRPr/>
            </a:pPr>
            <a:r>
              <a:rPr lang="zh-CN" altLang="en-US"/>
              <a:t>&lt;页眉&gt;</a:t>
            </a:r>
          </a:p>
        </p:txBody>
      </p:sp>
      <p:sp>
        <p:nvSpPr>
          <p:cNvPr id="116739" name="文本框"/>
          <p:cNvSpPr>
            <a:spLocks noGrp="1"/>
          </p:cNvSpPr>
          <p:nvPr>
            <p:ph type="dt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等线"/>
                <a:cs typeface="等线"/>
              </a:defRPr>
            </a:lvl1pPr>
          </a:lstStyle>
          <a:p>
            <a:pPr>
              <a:defRPr/>
            </a:pPr>
            <a:fld id="{14B49F34-2A3F-42B9-8EEA-021882E74D45}" type="datetime1">
              <a:rPr lang="zh-CN" altLang="en-US"/>
              <a:pPr>
                <a:defRPr/>
              </a:pPr>
              <a:t>2019/10/11</a:t>
            </a:fld>
            <a:endParaRPr lang="zh-CN" altLang="en-US"/>
          </a:p>
        </p:txBody>
      </p:sp>
      <p:sp>
        <p:nvSpPr>
          <p:cNvPr id="116740" name="文本框"/>
          <p:cNvSpPr>
            <a:spLocks noGrp="1"/>
          </p:cNvSpPr>
          <p:nvPr>
            <p:ph type="ftr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等线"/>
                <a:cs typeface="等线"/>
              </a:defRPr>
            </a:lvl1pPr>
          </a:lstStyle>
          <a:p>
            <a:pPr>
              <a:defRPr/>
            </a:pPr>
            <a:r>
              <a:rPr lang="zh-CN" altLang="en-US"/>
              <a:t>&lt;页脚&gt;</a:t>
            </a:r>
          </a:p>
        </p:txBody>
      </p:sp>
      <p:sp>
        <p:nvSpPr>
          <p:cNvPr id="116741" name="文本框"/>
          <p:cNvSpPr>
            <a:spLocks noGrp="1"/>
          </p:cNvSpPr>
          <p:nvPr>
            <p:ph type="sldNum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等线"/>
                <a:cs typeface="等线"/>
              </a:defRPr>
            </a:lvl1pPr>
          </a:lstStyle>
          <a:p>
            <a:pPr>
              <a:defRPr/>
            </a:pPr>
            <a:r>
              <a:rPr lang="zh-CN" alt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001233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文本框"/>
          <p:cNvSpPr>
            <a:spLocks noGrp="1"/>
          </p:cNvSpPr>
          <p:nvPr>
            <p:ph type="hd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9091" name="文本框"/>
          <p:cNvSpPr>
            <a:spLocks noGrp="1"/>
          </p:cNvSpPr>
          <p:nvPr>
            <p:ph type="dt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C26AA668-F4E9-4094-A866-AB6F06C1AFA8}" type="datetime1">
              <a:rPr lang="zh-CN" altLang="en-US"/>
              <a:pPr>
                <a:defRPr/>
              </a:pPr>
              <a:t>2019/10/11</a:t>
            </a:fld>
            <a:endParaRPr lang="zh-CN" altLang="en-US"/>
          </a:p>
        </p:txBody>
      </p:sp>
      <p:sp>
        <p:nvSpPr>
          <p:cNvPr id="82948" name="对象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文本框"/>
          <p:cNvSpPr>
            <a:spLocks noGrp="1"/>
          </p:cNvSpPr>
          <p:nvPr>
            <p:ph type="body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9094" name="文本框"/>
          <p:cNvSpPr>
            <a:spLocks noGrp="1"/>
          </p:cNvSpPr>
          <p:nvPr>
            <p:ph type="ftr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9095" name="文本框"/>
          <p:cNvSpPr>
            <a:spLocks noGrp="1"/>
          </p:cNvSpPr>
          <p:nvPr>
            <p:ph type="sldNum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0B3A60-7282-4186-AFAF-289A7A0EFE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9096" name="文本框"/>
          <p:cNvSpPr>
            <a:spLocks noGrp="1"/>
          </p:cNvSpPr>
          <p:nvPr>
            <p:ph type="sldNum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BFFA9C-2213-4414-81FB-D271C46874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9097" name="文本框"/>
          <p:cNvSpPr>
            <a:spLocks noGrp="1"/>
          </p:cNvSpPr>
          <p:nvPr>
            <p:ph type="sldNum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C9B224-9767-43E1-96C9-2075361E6B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9098" name="文本框"/>
          <p:cNvSpPr>
            <a:spLocks noGrp="1"/>
          </p:cNvSpPr>
          <p:nvPr>
            <p:ph type="sldNum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F5B137-A537-484C-831A-4C00D00F96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27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>
        <a:solidFill>
          <a:schemeClr val="tx1"/>
        </a:solidFill>
        <a:latin typeface="Calibri" pitchFamily="34" charset="0"/>
        <a:ea typeface="宋体" pitchFamily="2" charset="-122"/>
        <a:cs typeface="宋体" pitchFamily="2" charset="-122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300">
        <a:solidFill>
          <a:schemeClr val="tx1"/>
        </a:solidFill>
        <a:latin typeface="Calibri" pitchFamily="34" charset="0"/>
        <a:ea typeface="宋体" pitchFamily="2" charset="-122"/>
        <a:cs typeface="宋体" pitchFamily="2" charset="-122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300">
        <a:solidFill>
          <a:schemeClr val="tx1"/>
        </a:solidFill>
        <a:latin typeface="Calibri" pitchFamily="34" charset="0"/>
        <a:ea typeface="宋体" pitchFamily="2" charset="-122"/>
        <a:cs typeface="宋体" pitchFamily="2" charset="-122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300">
        <a:solidFill>
          <a:schemeClr val="tx1"/>
        </a:solidFill>
        <a:latin typeface="Calibri" pitchFamily="34" charset="0"/>
        <a:ea typeface="宋体" pitchFamily="2" charset="-122"/>
        <a:cs typeface="宋体" pitchFamily="2" charset="-122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300">
        <a:solidFill>
          <a:schemeClr val="tx1"/>
        </a:solidFill>
        <a:latin typeface="Calibri" pitchFamily="34" charset="0"/>
        <a:ea typeface="宋体" pitchFamily="2" charset="-122"/>
        <a:cs typeface="宋体" pitchFamily="2" charset="-122"/>
      </a:defRPr>
    </a:lvl5pPr>
    <a:lvl6pPr marL="1825625" indent="0" algn="l" defTabSz="914400" eaLnBrk="0" fontAlgn="base" latinLnBrk="0" hangingPunct="0">
      <a:lnSpc>
        <a:spcPct val="100000"/>
      </a:lnSpc>
      <a:spcBef>
        <a:spcPct val="30000"/>
      </a:spcBef>
      <a:spcAft>
        <a:spcPts val="0"/>
      </a:spcAft>
      <a:buNone/>
      <a:defRPr sz="1300" b="0" i="0" u="none" baseline="0">
        <a:solidFill>
          <a:schemeClr val="tx1"/>
        </a:solidFill>
        <a:latin typeface="Calibri" pitchFamily="34" charset="0"/>
        <a:ea typeface="宋体" pitchFamily="2" charset="-122"/>
        <a:cs typeface="宋体" pitchFamily="2" charset="-122"/>
      </a:defRPr>
    </a:lvl6pPr>
    <a:lvl7pPr marL="1825625" indent="0" algn="l" defTabSz="914400" eaLnBrk="0" fontAlgn="base" latinLnBrk="0" hangingPunct="0">
      <a:lnSpc>
        <a:spcPct val="100000"/>
      </a:lnSpc>
      <a:spcBef>
        <a:spcPct val="30000"/>
      </a:spcBef>
      <a:spcAft>
        <a:spcPts val="0"/>
      </a:spcAft>
      <a:buNone/>
      <a:defRPr sz="1300" b="0" i="0" u="none" baseline="0">
        <a:solidFill>
          <a:schemeClr val="tx1"/>
        </a:solidFill>
        <a:latin typeface="Calibri" pitchFamily="34" charset="0"/>
        <a:ea typeface="宋体" pitchFamily="2" charset="-122"/>
        <a:cs typeface="宋体" pitchFamily="2" charset="-122"/>
      </a:defRPr>
    </a:lvl7pPr>
    <a:lvl8pPr marL="1825625" indent="0" algn="l" defTabSz="914400" eaLnBrk="0" fontAlgn="base" latinLnBrk="0" hangingPunct="0">
      <a:lnSpc>
        <a:spcPct val="100000"/>
      </a:lnSpc>
      <a:spcBef>
        <a:spcPct val="30000"/>
      </a:spcBef>
      <a:spcAft>
        <a:spcPts val="0"/>
      </a:spcAft>
      <a:buNone/>
      <a:defRPr sz="1300" b="0" i="0" u="none" baseline="0">
        <a:solidFill>
          <a:schemeClr val="tx1"/>
        </a:solidFill>
        <a:latin typeface="Calibri" pitchFamily="34" charset="0"/>
        <a:ea typeface="宋体" pitchFamily="2" charset="-122"/>
        <a:cs typeface="宋体" pitchFamily="2" charset="-122"/>
      </a:defRPr>
    </a:lvl8pPr>
    <a:lvl9pPr marL="1825625" indent="0" algn="l" defTabSz="914400" eaLnBrk="0" fontAlgn="base" latinLnBrk="0" hangingPunct="0">
      <a:lnSpc>
        <a:spcPct val="100000"/>
      </a:lnSpc>
      <a:spcBef>
        <a:spcPct val="30000"/>
      </a:spcBef>
      <a:spcAft>
        <a:spcPts val="0"/>
      </a:spcAft>
      <a:buNone/>
      <a:defRPr sz="1300" b="0" i="0" u="none" baseline="0">
        <a:solidFill>
          <a:schemeClr val="tx1"/>
        </a:solidFill>
        <a:latin typeface="Calibri" pitchFamily="34" charset="0"/>
        <a:ea typeface="宋体" pitchFamily="2" charset="-122"/>
        <a:cs typeface="宋体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3971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/>
              <a:t>更多精彩模板请关注【沐沐槿PPT】https://mumjin.taobao.com/</a:t>
            </a:r>
          </a:p>
        </p:txBody>
      </p:sp>
      <p:sp>
        <p:nvSpPr>
          <p:cNvPr id="83972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/>
              <a:t>1</a:t>
            </a:r>
          </a:p>
        </p:txBody>
      </p:sp>
      <p:sp>
        <p:nvSpPr>
          <p:cNvPr id="83973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r>
              <a:rPr lang="zh-CN" altLang="en-US" sz="1200"/>
              <a:t>1</a:t>
            </a:r>
          </a:p>
        </p:txBody>
      </p:sp>
      <p:sp>
        <p:nvSpPr>
          <p:cNvPr id="83974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0F47B9-1984-4383-A973-85CE2F7AFBAD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  <p:sp>
        <p:nvSpPr>
          <p:cNvPr id="83975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F84CA13-854E-4407-9128-0C351FE3D0ED}" type="slidenum">
              <a:rPr lang="zh-CN" altLang="en-US" sz="1200"/>
              <a:pPr algn="r" eaLnBrk="1" hangingPunct="1"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62240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4995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84996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2</a:t>
            </a:r>
          </a:p>
        </p:txBody>
      </p:sp>
      <p:sp>
        <p:nvSpPr>
          <p:cNvPr id="84997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zh-CN" altLang="en-US" sz="1200"/>
              <a:t>2</a:t>
            </a:r>
          </a:p>
        </p:txBody>
      </p:sp>
      <p:sp>
        <p:nvSpPr>
          <p:cNvPr id="84998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C4710-8446-4D94-A8A7-919ED5CD53BD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  <p:sp>
        <p:nvSpPr>
          <p:cNvPr id="84999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4C81-0096-4142-9DB8-B318610B1C37}" type="slidenum">
              <a:rPr lang="zh-CN" altLang="en-US" sz="1200"/>
              <a:pPr algn="r"/>
              <a:t>10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67633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4995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84996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2</a:t>
            </a:r>
          </a:p>
        </p:txBody>
      </p:sp>
      <p:sp>
        <p:nvSpPr>
          <p:cNvPr id="84997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zh-CN" altLang="en-US" sz="1200"/>
              <a:t>2</a:t>
            </a:r>
          </a:p>
        </p:txBody>
      </p:sp>
      <p:sp>
        <p:nvSpPr>
          <p:cNvPr id="84998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C4710-8446-4D94-A8A7-919ED5CD53BD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  <p:sp>
        <p:nvSpPr>
          <p:cNvPr id="84999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4C81-0096-4142-9DB8-B318610B1C37}" type="slidenum">
              <a:rPr lang="zh-CN" altLang="en-US" sz="1200"/>
              <a:pPr algn="r"/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660743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4995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84996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2</a:t>
            </a:r>
          </a:p>
        </p:txBody>
      </p:sp>
      <p:sp>
        <p:nvSpPr>
          <p:cNvPr id="84997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zh-CN" altLang="en-US" sz="1200"/>
              <a:t>2</a:t>
            </a:r>
          </a:p>
        </p:txBody>
      </p:sp>
      <p:sp>
        <p:nvSpPr>
          <p:cNvPr id="84998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C4710-8446-4D94-A8A7-919ED5CD53BD}" type="slidenum">
              <a:rPr lang="zh-CN" altLang="en-US" smtClean="0"/>
              <a:pPr/>
              <a:t>12</a:t>
            </a:fld>
            <a:endParaRPr lang="zh-CN" altLang="en-US" smtClean="0"/>
          </a:p>
        </p:txBody>
      </p:sp>
      <p:sp>
        <p:nvSpPr>
          <p:cNvPr id="84999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4C81-0096-4142-9DB8-B318610B1C37}" type="slidenum">
              <a:rPr lang="zh-CN" altLang="en-US" sz="1200"/>
              <a:pPr algn="r"/>
              <a:t>12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224618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4995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84996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2</a:t>
            </a:r>
          </a:p>
        </p:txBody>
      </p:sp>
      <p:sp>
        <p:nvSpPr>
          <p:cNvPr id="84997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zh-CN" altLang="en-US" sz="1200"/>
              <a:t>2</a:t>
            </a:r>
          </a:p>
        </p:txBody>
      </p:sp>
      <p:sp>
        <p:nvSpPr>
          <p:cNvPr id="84998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C4710-8446-4D94-A8A7-919ED5CD53BD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  <p:sp>
        <p:nvSpPr>
          <p:cNvPr id="84999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4C81-0096-4142-9DB8-B318610B1C37}" type="slidenum">
              <a:rPr lang="zh-CN" altLang="en-US" sz="1200"/>
              <a:pPr algn="r"/>
              <a:t>13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9835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4995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84996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2</a:t>
            </a:r>
          </a:p>
        </p:txBody>
      </p:sp>
      <p:sp>
        <p:nvSpPr>
          <p:cNvPr id="84997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zh-CN" altLang="en-US" sz="1200"/>
              <a:t>2</a:t>
            </a:r>
          </a:p>
        </p:txBody>
      </p:sp>
      <p:sp>
        <p:nvSpPr>
          <p:cNvPr id="84998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C4710-8446-4D94-A8A7-919ED5CD53BD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  <p:sp>
        <p:nvSpPr>
          <p:cNvPr id="84999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4C81-0096-4142-9DB8-B318610B1C37}" type="slidenum">
              <a:rPr lang="zh-CN" altLang="en-US" sz="1200"/>
              <a:pPr algn="r"/>
              <a:t>14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89137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4995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84996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2</a:t>
            </a:r>
          </a:p>
        </p:txBody>
      </p:sp>
      <p:sp>
        <p:nvSpPr>
          <p:cNvPr id="84997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zh-CN" altLang="en-US" sz="1200"/>
              <a:t>2</a:t>
            </a:r>
          </a:p>
        </p:txBody>
      </p:sp>
      <p:sp>
        <p:nvSpPr>
          <p:cNvPr id="84998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C4710-8446-4D94-A8A7-919ED5CD53BD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  <p:sp>
        <p:nvSpPr>
          <p:cNvPr id="84999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4C81-0096-4142-9DB8-B318610B1C37}" type="slidenum">
              <a:rPr lang="zh-CN" altLang="en-US" sz="1200"/>
              <a:pPr algn="r"/>
              <a:t>16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81094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4995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84996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2</a:t>
            </a:r>
          </a:p>
        </p:txBody>
      </p:sp>
      <p:sp>
        <p:nvSpPr>
          <p:cNvPr id="84997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zh-CN" altLang="en-US" sz="1200"/>
              <a:t>2</a:t>
            </a:r>
          </a:p>
        </p:txBody>
      </p:sp>
      <p:sp>
        <p:nvSpPr>
          <p:cNvPr id="84998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C4710-8446-4D94-A8A7-919ED5CD53BD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  <p:sp>
        <p:nvSpPr>
          <p:cNvPr id="84999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4C81-0096-4142-9DB8-B318610B1C37}" type="slidenum">
              <a:rPr lang="zh-CN" altLang="en-US" sz="1200"/>
              <a:pPr algn="r"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502963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4995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84996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2</a:t>
            </a:r>
          </a:p>
        </p:txBody>
      </p:sp>
      <p:sp>
        <p:nvSpPr>
          <p:cNvPr id="84997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zh-CN" altLang="en-US" sz="1200"/>
              <a:t>2</a:t>
            </a:r>
          </a:p>
        </p:txBody>
      </p:sp>
      <p:sp>
        <p:nvSpPr>
          <p:cNvPr id="84998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C4710-8446-4D94-A8A7-919ED5CD53BD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  <p:sp>
        <p:nvSpPr>
          <p:cNvPr id="84999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4C81-0096-4142-9DB8-B318610B1C37}" type="slidenum">
              <a:rPr lang="zh-CN" altLang="en-US" sz="1200"/>
              <a:pPr algn="r"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67021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4995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84996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2</a:t>
            </a:r>
          </a:p>
        </p:txBody>
      </p:sp>
      <p:sp>
        <p:nvSpPr>
          <p:cNvPr id="84997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zh-CN" altLang="en-US" sz="1200"/>
              <a:t>2</a:t>
            </a:r>
          </a:p>
        </p:txBody>
      </p:sp>
      <p:sp>
        <p:nvSpPr>
          <p:cNvPr id="84998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C4710-8446-4D94-A8A7-919ED5CD53BD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  <p:sp>
        <p:nvSpPr>
          <p:cNvPr id="84999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4C81-0096-4142-9DB8-B318610B1C37}" type="slidenum">
              <a:rPr lang="zh-CN" altLang="en-US" sz="1200"/>
              <a:pPr algn="r"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76124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4995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84996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2</a:t>
            </a:r>
          </a:p>
        </p:txBody>
      </p:sp>
      <p:sp>
        <p:nvSpPr>
          <p:cNvPr id="84997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zh-CN" altLang="en-US" sz="1200"/>
              <a:t>2</a:t>
            </a:r>
          </a:p>
        </p:txBody>
      </p:sp>
      <p:sp>
        <p:nvSpPr>
          <p:cNvPr id="84998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C4710-8446-4D94-A8A7-919ED5CD53BD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  <p:sp>
        <p:nvSpPr>
          <p:cNvPr id="84999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4C81-0096-4142-9DB8-B318610B1C37}" type="slidenum">
              <a:rPr lang="zh-CN" altLang="en-US" sz="1200"/>
              <a:pPr algn="r"/>
              <a:t>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31307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4995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84996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2</a:t>
            </a:r>
          </a:p>
        </p:txBody>
      </p:sp>
      <p:sp>
        <p:nvSpPr>
          <p:cNvPr id="84997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zh-CN" altLang="en-US" sz="1200"/>
              <a:t>2</a:t>
            </a:r>
          </a:p>
        </p:txBody>
      </p:sp>
      <p:sp>
        <p:nvSpPr>
          <p:cNvPr id="84998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C4710-8446-4D94-A8A7-919ED5CD53BD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  <p:sp>
        <p:nvSpPr>
          <p:cNvPr id="84999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4C81-0096-4142-9DB8-B318610B1C37}" type="slidenum">
              <a:rPr lang="zh-CN" altLang="en-US" sz="1200"/>
              <a:pPr algn="r"/>
              <a:t>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61212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4995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84996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2</a:t>
            </a:r>
          </a:p>
        </p:txBody>
      </p:sp>
      <p:sp>
        <p:nvSpPr>
          <p:cNvPr id="84997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zh-CN" altLang="en-US" sz="1200"/>
              <a:t>2</a:t>
            </a:r>
          </a:p>
        </p:txBody>
      </p:sp>
      <p:sp>
        <p:nvSpPr>
          <p:cNvPr id="84998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C4710-8446-4D94-A8A7-919ED5CD53BD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  <p:sp>
        <p:nvSpPr>
          <p:cNvPr id="84999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4C81-0096-4142-9DB8-B318610B1C37}" type="slidenum">
              <a:rPr lang="zh-CN" altLang="en-US" sz="1200"/>
              <a:pPr algn="r"/>
              <a:t>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406120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4995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84996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2</a:t>
            </a:r>
          </a:p>
        </p:txBody>
      </p:sp>
      <p:sp>
        <p:nvSpPr>
          <p:cNvPr id="84997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zh-CN" altLang="en-US" sz="1200"/>
              <a:t>2</a:t>
            </a:r>
          </a:p>
        </p:txBody>
      </p:sp>
      <p:sp>
        <p:nvSpPr>
          <p:cNvPr id="84998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C4710-8446-4D94-A8A7-919ED5CD53BD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  <p:sp>
        <p:nvSpPr>
          <p:cNvPr id="84999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4C81-0096-4142-9DB8-B318610B1C37}" type="slidenum">
              <a:rPr lang="zh-CN" altLang="en-US" sz="1200"/>
              <a:pPr algn="r"/>
              <a:t>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6785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对象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noFill/>
          </a:ln>
        </p:spPr>
      </p:sp>
      <p:sp>
        <p:nvSpPr>
          <p:cNvPr id="84995" name="文本框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84996" name="矩形"/>
          <p:cNvSpPr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/>
              <a:t>2</a:t>
            </a:r>
          </a:p>
        </p:txBody>
      </p:sp>
      <p:sp>
        <p:nvSpPr>
          <p:cNvPr id="84997" name="矩形"/>
          <p:cNvSpPr>
            <a:spLocks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zh-CN" altLang="en-US" sz="1200"/>
              <a:t>2</a:t>
            </a:r>
          </a:p>
        </p:txBody>
      </p:sp>
      <p:sp>
        <p:nvSpPr>
          <p:cNvPr id="84998" name="文本框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3C4710-8446-4D94-A8A7-919ED5CD53BD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  <p:sp>
        <p:nvSpPr>
          <p:cNvPr id="84999" name="文本框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8F4C81-0096-4142-9DB8-B318610B1C37}" type="slidenum">
              <a:rPr lang="zh-CN" altLang="en-US" sz="1200"/>
              <a:pPr algn="r"/>
              <a:t>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47345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ctrTitle"/>
          </p:nvPr>
        </p:nvSpPr>
        <p:spPr>
          <a:xfrm>
            <a:off x="964406" y="2246809"/>
            <a:ext cx="10929937" cy="1550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subTitle" idx="1"/>
          </p:nvPr>
        </p:nvSpPr>
        <p:spPr>
          <a:xfrm>
            <a:off x="1928812" y="4098501"/>
            <a:ext cx="9001125" cy="184834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457DA6-5D14-4905-98BF-EC3F8A21A963}" type="datetime1">
              <a:rPr lang="zh-CN" altLang="en-US"/>
              <a:pPr>
                <a:defRPr/>
              </a:pPr>
              <a:t>2019/10/11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DF4FC4-9120-4604-BD4F-445E7F36F2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6CC3A6-2553-4F16-98DB-A67537A87003}" type="datetime1">
              <a:rPr lang="zh-CN" altLang="en-US"/>
              <a:pPr>
                <a:defRPr/>
              </a:pPr>
              <a:t>2019/10/11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4F2656-0217-4024-A091-D5CD549471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8C2351F-5A92-481D-B470-736BDF5E0E6A}" type="datetime1">
              <a:rPr lang="zh-CN" altLang="en-US"/>
              <a:pPr>
                <a:defRPr/>
              </a:pPr>
              <a:t>2019/10/11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7F61AD-2C18-4AA5-9928-E2A00FFF1A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1E9809-3DE5-4CDB-8F92-9E477FC43381}" type="datetime1">
              <a:rPr lang="zh-CN" altLang="en-US"/>
              <a:pPr>
                <a:defRPr/>
              </a:pPr>
              <a:t>2019/10/11</a:t>
            </a:fld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A8799E-1AF6-47A8-AB15-E76E6BDF3C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E50AD4-79B9-4B63-8B74-5B75D4A4335B}" type="datetime1">
              <a:rPr lang="zh-CN" altLang="en-US"/>
              <a:pPr>
                <a:defRPr/>
              </a:pPr>
              <a:t>2019/10/11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19CEFD-188E-46B4-BD49-297A5AE398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CF4132-2E6E-4C46-98C2-0486EAC7040E}" type="datetime1">
              <a:rPr lang="zh-CN" altLang="en-US"/>
              <a:pPr>
                <a:defRPr/>
              </a:pPr>
              <a:t>2019/10/11</a:t>
            </a:fld>
            <a:endParaRPr lang="zh-CN" altLang="en-US"/>
          </a:p>
        </p:txBody>
      </p:sp>
      <p:sp>
        <p:nvSpPr>
          <p:cNvPr id="8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89051A-3C4B-49AE-B732-D3C7065B5A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E69547-F89C-4CF0-932C-25A5E689DA01}" type="datetime1">
              <a:rPr lang="zh-CN" altLang="en-US"/>
              <a:pPr>
                <a:defRPr/>
              </a:pPr>
              <a:t>2019/10/11</a:t>
            </a:fld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8AB561B-5018-411C-9B75-5A31C3F303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188DB9-E81F-4B0F-962F-F8197E695B1A}" type="datetime1">
              <a:rPr lang="zh-CN" altLang="en-US"/>
              <a:pPr>
                <a:defRPr/>
              </a:pPr>
              <a:t>2019/10/11</a:t>
            </a:fld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A82A946-52EC-4C73-9568-CC6489E651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F3DDC4C-DCC1-447E-824C-ADB380FA94CE}" type="datetime1">
              <a:rPr lang="zh-CN" altLang="en-US"/>
              <a:pPr>
                <a:defRPr/>
              </a:pPr>
              <a:t>2019/10/11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F7889A-0CCF-4D74-8AF3-49DF6757AB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文本框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88E098-2AA5-4E81-854A-BAB47471635A}" type="datetime1">
              <a:rPr lang="zh-CN" altLang="en-US"/>
              <a:pPr>
                <a:defRPr/>
              </a:pPr>
              <a:t>2019/10/11</a:t>
            </a:fld>
            <a:endParaRPr lang="zh-CN" altLang="en-US"/>
          </a:p>
        </p:txBody>
      </p:sp>
      <p:sp>
        <p:nvSpPr>
          <p:cNvPr id="6" name="文本框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文本框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2DF6AA1-3076-4787-8043-9AFEB962D8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8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框"/>
          <p:cNvSpPr>
            <a:spLocks noGrp="1"/>
          </p:cNvSpPr>
          <p:nvPr>
            <p:ph type="title"/>
          </p:nvPr>
        </p:nvSpPr>
        <p:spPr bwMode="auto">
          <a:xfrm>
            <a:off x="884238" y="385763"/>
            <a:ext cx="110902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框"/>
          <p:cNvSpPr>
            <a:spLocks noGrp="1"/>
          </p:cNvSpPr>
          <p:nvPr>
            <p:ph type="body" idx="1"/>
          </p:nvPr>
        </p:nvSpPr>
        <p:spPr bwMode="auto">
          <a:xfrm>
            <a:off x="884238" y="1925638"/>
            <a:ext cx="11090275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文本框"/>
          <p:cNvSpPr>
            <a:spLocks noGrp="1"/>
          </p:cNvSpPr>
          <p:nvPr>
            <p:ph type="dt"/>
          </p:nvPr>
        </p:nvSpPr>
        <p:spPr bwMode="auto">
          <a:xfrm>
            <a:off x="884238" y="6704013"/>
            <a:ext cx="2892425" cy="384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0CF91CEB-C50A-4EAB-9324-9E8EDF9D4C0E}" type="datetime1">
              <a:rPr lang="zh-CN" altLang="en-US"/>
              <a:pPr>
                <a:defRPr/>
              </a:pPr>
              <a:t>2019/10/11</a:t>
            </a:fld>
            <a:endParaRPr lang="zh-CN" altLang="en-US"/>
          </a:p>
        </p:txBody>
      </p:sp>
      <p:sp>
        <p:nvSpPr>
          <p:cNvPr id="1029" name="文本框"/>
          <p:cNvSpPr>
            <a:spLocks noGrp="1"/>
          </p:cNvSpPr>
          <p:nvPr>
            <p:ph type="ftr"/>
          </p:nvPr>
        </p:nvSpPr>
        <p:spPr bwMode="auto">
          <a:xfrm>
            <a:off x="4259263" y="6704013"/>
            <a:ext cx="4340225" cy="384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zh-CN" altLang="en-US"/>
              <a:t>&lt;页脚&gt;</a:t>
            </a:r>
          </a:p>
        </p:txBody>
      </p:sp>
      <p:sp>
        <p:nvSpPr>
          <p:cNvPr id="1030" name="文本框"/>
          <p:cNvSpPr>
            <a:spLocks noGrp="1"/>
          </p:cNvSpPr>
          <p:nvPr>
            <p:ph type="sldNum"/>
          </p:nvPr>
        </p:nvSpPr>
        <p:spPr bwMode="auto">
          <a:xfrm>
            <a:off x="9082088" y="6704013"/>
            <a:ext cx="2892425" cy="3841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&lt;#&gt;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charset="0"/>
          <a:cs typeface="Times New Roma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  <a:cs typeface="Times New Roman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chemeClr val="tx1"/>
          </a:solidFill>
          <a:latin typeface="Arial" charset="0"/>
          <a:ea typeface="微软雅黑" charset="0"/>
          <a:cs typeface="Times New Roma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chemeClr val="tx1"/>
          </a:solidFill>
          <a:latin typeface="Arial" charset="0"/>
          <a:ea typeface="微软雅黑" charset="0"/>
          <a:cs typeface="Times New Roma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微软雅黑" charset="0"/>
          <a:cs typeface="Times New Roma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>
          <a:solidFill>
            <a:schemeClr val="tx1"/>
          </a:solidFill>
          <a:latin typeface="Arial" charset="0"/>
          <a:ea typeface="微软雅黑" charset="0"/>
          <a:cs typeface="Times New Roma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>
          <a:solidFill>
            <a:schemeClr val="tx1"/>
          </a:solidFill>
          <a:latin typeface="Arial" charset="0"/>
          <a:ea typeface="微软雅黑" charset="0"/>
          <a:cs typeface="Times New Roman" charset="0"/>
        </a:defRPr>
      </a:lvl5pPr>
      <a:lvl6pPr marL="2057400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charset="0"/>
        <a:buChar char="•"/>
        <a:defRPr sz="1800" b="0" i="0" u="none" baseline="0">
          <a:solidFill>
            <a:schemeClr val="tx1"/>
          </a:solidFill>
          <a:latin typeface="Arial" charset="0"/>
          <a:ea typeface="微软雅黑" charset="0"/>
          <a:cs typeface="Times New Roman" charset="0"/>
        </a:defRPr>
      </a:lvl6pPr>
      <a:lvl7pPr marL="2057400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charset="0"/>
        <a:buChar char="•"/>
        <a:defRPr sz="1800" b="0" i="0" u="none" baseline="0">
          <a:solidFill>
            <a:schemeClr val="tx1"/>
          </a:solidFill>
          <a:latin typeface="Arial" charset="0"/>
          <a:ea typeface="微软雅黑" charset="0"/>
          <a:cs typeface="Times New Roman" charset="0"/>
        </a:defRPr>
      </a:lvl7pPr>
      <a:lvl8pPr marL="2057400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charset="0"/>
        <a:buChar char="•"/>
        <a:defRPr sz="1800" b="0" i="0" u="none" baseline="0">
          <a:solidFill>
            <a:schemeClr val="tx1"/>
          </a:solidFill>
          <a:latin typeface="Arial" charset="0"/>
          <a:ea typeface="微软雅黑" charset="0"/>
          <a:cs typeface="Times New Roman" charset="0"/>
        </a:defRPr>
      </a:lvl8pPr>
      <a:lvl9pPr marL="2057400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charset="0"/>
        <a:buChar char="•"/>
        <a:defRPr sz="1800" b="0" i="0" u="none" baseline="0">
          <a:solidFill>
            <a:schemeClr val="tx1"/>
          </a:solidFill>
          <a:latin typeface="Arial" charset="0"/>
          <a:ea typeface="微软雅黑" charset="0"/>
          <a:cs typeface="Times New Roman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jpe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C:\Users\Administrator\Desktop\新建文件夹\世界.png"/>
          <p:cNvPicPr>
            <a:picLocks noChangeAspect="1" noChangeArrowheads="1"/>
          </p:cNvPicPr>
          <p:nvPr/>
        </p:nvPicPr>
        <p:blipFill>
          <a:blip r:embed="rId3" cstate="print">
            <a:lum bright="46000" contrast="-8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27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9806" cy="721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"/>
          <p:cNvSpPr>
            <a:spLocks/>
          </p:cNvSpPr>
          <p:nvPr/>
        </p:nvSpPr>
        <p:spPr bwMode="auto">
          <a:xfrm>
            <a:off x="191637" y="2270361"/>
            <a:ext cx="124571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6201" dir="2700000" algn="tl" rotWithShape="0">
              <a:srgbClr val="808080">
                <a:alpha val="39998"/>
              </a:srgbClr>
            </a:outerShdw>
          </a:effectLst>
        </p:spPr>
        <p:txBody>
          <a:bodyPr/>
          <a:lstStyle/>
          <a:p>
            <a:pPr algn="ctr" defTabSz="965200" eaLnBrk="1" hangingPunct="1">
              <a:lnSpc>
                <a:spcPct val="129000"/>
              </a:lnSpc>
              <a:defRPr/>
            </a:pPr>
            <a:r>
              <a:rPr lang="en-US" altLang="zh-CN" sz="4000" b="1" spc="-15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Single Window in China: Practice and Progress</a:t>
            </a:r>
            <a:endParaRPr lang="zh-CN" altLang="en-US" sz="4000" b="1" spc="-150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endParaRPr>
          </a:p>
        </p:txBody>
      </p:sp>
      <p:pic>
        <p:nvPicPr>
          <p:cNvPr id="2050" name="Picture 2" descr="C:\Users\Administrator\Desktop\dianzikou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092" y="375875"/>
            <a:ext cx="608583" cy="917160"/>
          </a:xfrm>
          <a:prstGeom prst="rect">
            <a:avLst/>
          </a:prstGeom>
          <a:noFill/>
        </p:spPr>
      </p:pic>
      <p:grpSp>
        <p:nvGrpSpPr>
          <p:cNvPr id="25" name="组合 24"/>
          <p:cNvGrpSpPr/>
          <p:nvPr/>
        </p:nvGrpSpPr>
        <p:grpSpPr>
          <a:xfrm>
            <a:off x="1466411" y="407825"/>
            <a:ext cx="4486815" cy="832170"/>
            <a:chOff x="1466411" y="407825"/>
            <a:chExt cx="4486815" cy="832170"/>
          </a:xfrm>
        </p:grpSpPr>
        <p:sp>
          <p:nvSpPr>
            <p:cNvPr id="13" name="TextBox 12"/>
            <p:cNvSpPr txBox="1"/>
            <p:nvPr/>
          </p:nvSpPr>
          <p:spPr>
            <a:xfrm>
              <a:off x="1488606" y="407825"/>
              <a:ext cx="2808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151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中国国际贸易单一窗口</a:t>
              </a:r>
              <a:endParaRPr lang="zh-CN" altLang="en-US" sz="2000" b="1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1466411" y="901441"/>
              <a:ext cx="44868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151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China International Trade Single Window</a:t>
              </a:r>
              <a:endParaRPr lang="zh-CN" altLang="en-US" sz="1600" b="1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-1" y="5161357"/>
            <a:ext cx="12848706" cy="1191348"/>
            <a:chOff x="-1" y="5197196"/>
            <a:chExt cx="12848706" cy="1191348"/>
          </a:xfrm>
        </p:grpSpPr>
        <p:pic>
          <p:nvPicPr>
            <p:cNvPr id="62469" name="图片 3"/>
            <p:cNvPicPr>
              <a:picLocks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59195" y="5200544"/>
              <a:ext cx="2574000" cy="11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0" name="图片 4"/>
            <p:cNvPicPr>
              <a:picLocks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07580" y="5198826"/>
              <a:ext cx="2574000" cy="11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1" name="图片 7"/>
            <p:cNvPicPr>
              <a:picLocks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33195" y="5197196"/>
              <a:ext cx="2574000" cy="11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2" name="图片 8"/>
            <p:cNvPicPr>
              <a:picLocks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274705" y="5197196"/>
              <a:ext cx="2574000" cy="11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" descr="飞机1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5197196"/>
              <a:ext cx="2574000" cy="11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组合 25"/>
          <p:cNvGrpSpPr/>
          <p:nvPr/>
        </p:nvGrpSpPr>
        <p:grpSpPr>
          <a:xfrm>
            <a:off x="8877715" y="432486"/>
            <a:ext cx="3772441" cy="807509"/>
            <a:chOff x="8877715" y="432486"/>
            <a:chExt cx="3772441" cy="807509"/>
          </a:xfrm>
        </p:grpSpPr>
        <p:sp>
          <p:nvSpPr>
            <p:cNvPr id="14" name="TextBox 13"/>
            <p:cNvSpPr txBox="1"/>
            <p:nvPr/>
          </p:nvSpPr>
          <p:spPr>
            <a:xfrm>
              <a:off x="9453795" y="432486"/>
              <a:ext cx="3196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i="1" dirty="0" smtClean="0">
                  <a:solidFill>
                    <a:srgbClr val="151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联通世界，让贸易更畅通</a:t>
              </a:r>
              <a:endParaRPr lang="zh-CN" altLang="en-US" i="1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8877715" y="901441"/>
              <a:ext cx="37724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i="1" dirty="0" smtClean="0">
                  <a:solidFill>
                    <a:srgbClr val="151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Let Trade Simple</a:t>
              </a:r>
              <a:endParaRPr lang="zh-CN" altLang="en-US" sz="1600" i="1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903" y="855283"/>
            <a:ext cx="12856792" cy="24662"/>
            <a:chOff x="15903" y="807935"/>
            <a:chExt cx="12856792" cy="24662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532695" y="807935"/>
              <a:ext cx="11340000" cy="24661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15903" y="832596"/>
              <a:ext cx="652672" cy="1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3235458" y="4213266"/>
            <a:ext cx="6218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National Office of Port Administration</a:t>
            </a:r>
            <a:r>
              <a:rPr lang="en-US" altLang="zh-CN" sz="2000" b="1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b="1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GACC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63915"/>
            <a:ext cx="12872695" cy="246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676715" y="906960"/>
            <a:ext cx="604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Benefits and </a:t>
            </a:r>
            <a:r>
              <a:rPr lang="en-US" altLang="zh-CN" sz="280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praises received</a:t>
            </a:r>
            <a:endParaRPr lang="zh-CN" altLang="en-US" sz="2800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12613" y="1023965"/>
            <a:ext cx="792092" cy="288039"/>
            <a:chOff x="191344" y="885401"/>
            <a:chExt cx="648072" cy="288032"/>
          </a:xfrm>
        </p:grpSpPr>
        <p:sp>
          <p:nvSpPr>
            <p:cNvPr id="7" name="燕尾形 6"/>
            <p:cNvSpPr/>
            <p:nvPr/>
          </p:nvSpPr>
          <p:spPr bwMode="auto">
            <a:xfrm>
              <a:off x="407368" y="885401"/>
              <a:ext cx="216024" cy="288032"/>
            </a:xfrm>
            <a:prstGeom prst="chevron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" name="燕尾形 7"/>
            <p:cNvSpPr/>
            <p:nvPr/>
          </p:nvSpPr>
          <p:spPr bwMode="auto">
            <a:xfrm>
              <a:off x="191344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" name="燕尾形 8"/>
            <p:cNvSpPr/>
            <p:nvPr/>
          </p:nvSpPr>
          <p:spPr bwMode="auto">
            <a:xfrm>
              <a:off x="623392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pic>
        <p:nvPicPr>
          <p:cNvPr id="11" name="Picture 2" descr="C:\Users\Administrator\Desktop\新建文件夹\世界银行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4259" y="2188732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7"/>
          <p:cNvSpPr txBox="1"/>
          <p:nvPr/>
        </p:nvSpPr>
        <p:spPr>
          <a:xfrm>
            <a:off x="8301634" y="2176125"/>
            <a:ext cx="3663603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en-GB" altLang="zh-CN" dirty="0"/>
              <a:t>The World Bank’s </a:t>
            </a:r>
            <a:r>
              <a:rPr lang="en-GB" altLang="zh-CN" b="1" dirty="0">
                <a:solidFill>
                  <a:srgbClr val="002060"/>
                </a:solidFill>
              </a:rPr>
              <a:t>Doing </a:t>
            </a:r>
            <a:r>
              <a:rPr lang="en-GB" altLang="zh-CN" b="1" dirty="0" smtClean="0">
                <a:solidFill>
                  <a:srgbClr val="002060"/>
                </a:solidFill>
              </a:rPr>
              <a:t>Business 2019</a:t>
            </a:r>
            <a:r>
              <a:rPr lang="en-GB" altLang="zh-CN" dirty="0" smtClean="0">
                <a:solidFill>
                  <a:srgbClr val="002060"/>
                </a:solidFill>
              </a:rPr>
              <a:t> </a:t>
            </a:r>
            <a:r>
              <a:rPr lang="en-GB" altLang="zh-CN" dirty="0" smtClean="0"/>
              <a:t>shows a jump of </a:t>
            </a:r>
            <a:r>
              <a:rPr lang="en-GB" altLang="zh-CN" b="1" dirty="0" smtClean="0">
                <a:solidFill>
                  <a:srgbClr val="C00000"/>
                </a:solidFill>
              </a:rPr>
              <a:t>32</a:t>
            </a:r>
            <a:r>
              <a:rPr lang="en-GB" altLang="zh-CN" dirty="0" smtClean="0"/>
              <a:t> places for China’s </a:t>
            </a:r>
            <a:r>
              <a:rPr lang="en-GB" altLang="zh-CN" dirty="0"/>
              <a:t>cross-border trade </a:t>
            </a:r>
            <a:r>
              <a:rPr lang="en-GB" altLang="zh-CN" dirty="0" smtClean="0"/>
              <a:t>ranking</a:t>
            </a:r>
            <a:r>
              <a:rPr lang="en-US" altLang="zh-CN" dirty="0" smtClean="0"/>
              <a:t>……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6" descr="C:\Users\Administrator\Desktop\新建文件夹\shanghaimeiguoshanghui1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8389" y="5272555"/>
            <a:ext cx="1440000" cy="1003611"/>
          </a:xfrm>
          <a:prstGeom prst="rect">
            <a:avLst/>
          </a:prstGeom>
          <a:noFill/>
          <a:ln w="9525">
            <a:solidFill>
              <a:srgbClr val="3368CA"/>
            </a:solidFill>
            <a:miter lim="800000"/>
            <a:headEnd/>
            <a:tailEnd/>
          </a:ln>
        </p:spPr>
      </p:pic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8301634" y="5201092"/>
            <a:ext cx="3663603" cy="142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GB" altLang="zh-CN" dirty="0" smtClean="0"/>
              <a:t>The </a:t>
            </a:r>
            <a:r>
              <a:rPr lang="en-GB" altLang="zh-CN" dirty="0"/>
              <a:t>American Chamber of Commerce in </a:t>
            </a:r>
            <a:r>
              <a:rPr lang="en-GB" altLang="zh-CN" dirty="0" smtClean="0"/>
              <a:t>Shanghai’s </a:t>
            </a:r>
            <a:r>
              <a:rPr lang="en-GB" altLang="zh-CN" b="1" dirty="0" smtClean="0">
                <a:solidFill>
                  <a:srgbClr val="002060"/>
                </a:solidFill>
              </a:rPr>
              <a:t>2018 </a:t>
            </a:r>
            <a:r>
              <a:rPr lang="en-GB" altLang="zh-CN" b="1" dirty="0">
                <a:solidFill>
                  <a:srgbClr val="002060"/>
                </a:solidFill>
              </a:rPr>
              <a:t>Trade Environment Satisfaction Survey </a:t>
            </a:r>
            <a:r>
              <a:rPr lang="en-GB" altLang="zh-CN" b="1" dirty="0" smtClean="0">
                <a:solidFill>
                  <a:srgbClr val="002060"/>
                </a:solidFill>
              </a:rPr>
              <a:t>Report</a:t>
            </a:r>
            <a:r>
              <a:rPr lang="en-GB" altLang="zh-CN" b="1" dirty="0" smtClean="0">
                <a:solidFill>
                  <a:srgbClr val="C00000"/>
                </a:solidFill>
              </a:rPr>
              <a:t> </a:t>
            </a:r>
            <a:r>
              <a:rPr lang="en-GB" altLang="zh-CN" dirty="0" smtClean="0"/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01633" y="3811566"/>
            <a:ext cx="3663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b="1" dirty="0" smtClean="0">
                <a:solidFill>
                  <a:srgbClr val="002060"/>
                </a:solidFill>
              </a:rPr>
              <a:t>The Session </a:t>
            </a:r>
            <a:r>
              <a:rPr lang="en-GB" altLang="zh-CN" b="1" dirty="0">
                <a:solidFill>
                  <a:srgbClr val="002060"/>
                </a:solidFill>
              </a:rPr>
              <a:t>of WTO’s Seventh Trade Policy Review on </a:t>
            </a:r>
            <a:r>
              <a:rPr lang="en-GB" altLang="zh-CN" b="1" dirty="0" smtClean="0">
                <a:solidFill>
                  <a:srgbClr val="002060"/>
                </a:solidFill>
              </a:rPr>
              <a:t>China</a:t>
            </a:r>
            <a:r>
              <a:rPr lang="en-GB" altLang="zh-CN" dirty="0"/>
              <a:t> </a:t>
            </a:r>
            <a:r>
              <a:rPr lang="en-GB" altLang="zh-CN" dirty="0" smtClean="0"/>
              <a:t>on 13 </a:t>
            </a:r>
            <a:r>
              <a:rPr lang="en-GB" altLang="zh-CN" dirty="0"/>
              <a:t>July </a:t>
            </a:r>
            <a:r>
              <a:rPr lang="en-GB" altLang="zh-CN" dirty="0" smtClean="0"/>
              <a:t>2018……</a:t>
            </a:r>
            <a:endParaRPr lang="zh-CN" altLang="zh-CN" dirty="0"/>
          </a:p>
        </p:txBody>
      </p:sp>
      <p:sp>
        <p:nvSpPr>
          <p:cNvPr id="25" name="矩形"/>
          <p:cNvSpPr>
            <a:spLocks/>
          </p:cNvSpPr>
          <p:nvPr/>
        </p:nvSpPr>
        <p:spPr bwMode="auto">
          <a:xfrm>
            <a:off x="718123" y="87835"/>
            <a:ext cx="607130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8. </a:t>
            </a:r>
            <a:r>
              <a:rPr lang="en-GB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Achievements</a:t>
            </a:r>
            <a:endParaRPr lang="zh-CN" altLang="en-US" sz="32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539" y="3868037"/>
            <a:ext cx="1466850" cy="971989"/>
          </a:xfrm>
          <a:prstGeom prst="rect">
            <a:avLst/>
          </a:prstGeom>
        </p:spPr>
      </p:pic>
      <p:sp>
        <p:nvSpPr>
          <p:cNvPr id="26" name="圆角矩形"/>
          <p:cNvSpPr>
            <a:spLocks/>
          </p:cNvSpPr>
          <p:nvPr/>
        </p:nvSpPr>
        <p:spPr>
          <a:xfrm>
            <a:off x="1598085" y="2637261"/>
            <a:ext cx="3031040" cy="4029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rgbClr val="00B0F0"/>
            </a:solidFill>
            <a:prstDash val="solid"/>
            <a:round/>
          </a:ln>
        </p:spPr>
        <p:txBody>
          <a:bodyPr vert="horz" wrap="none" lIns="91440" tIns="45720" rIns="91440" bIns="45720" anchor="ctr" anchorCtr="0">
            <a:prstTxWarp prst="textNoShape">
              <a:avLst/>
            </a:prstTxWarp>
          </a:bodyPr>
          <a:lstStyle/>
          <a:p>
            <a:pPr marL="143891" defTabSz="457200">
              <a:spcBef>
                <a:spcPts val="0"/>
              </a:spcBef>
              <a:spcAft>
                <a:spcPts val="0"/>
              </a:spcAft>
            </a:pPr>
            <a:r>
              <a:rPr lang="en-US" altLang="zh-CN" sz="2000" kern="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Reduced </a:t>
            </a:r>
            <a:r>
              <a:rPr lang="en-US" altLang="zh-CN" sz="20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documents</a:t>
            </a:r>
            <a:endParaRPr lang="en-US" altLang="zh-CN" sz="2000" b="1" i="0" u="none" strike="noStrike" kern="0" cap="none" spc="0" baseline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27" name="圆角矩形"/>
          <p:cNvSpPr>
            <a:spLocks/>
          </p:cNvSpPr>
          <p:nvPr/>
        </p:nvSpPr>
        <p:spPr>
          <a:xfrm>
            <a:off x="2875728" y="3574670"/>
            <a:ext cx="2473497" cy="4017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rgbClr val="00B0F0"/>
            </a:solidFill>
            <a:prstDash val="solid"/>
            <a:round/>
          </a:ln>
        </p:spPr>
        <p:txBody>
          <a:bodyPr vert="horz" wrap="none" lIns="91440" tIns="45720" rIns="91440" bIns="45720" anchor="ctr" anchorCtr="0">
            <a:prstTxWarp prst="textNoShape">
              <a:avLst/>
            </a:prstTxWarp>
          </a:bodyPr>
          <a:lstStyle/>
          <a:p>
            <a:pPr marL="143891" defTabSz="457200">
              <a:spcBef>
                <a:spcPts val="0"/>
              </a:spcBef>
              <a:spcAft>
                <a:spcPts val="0"/>
              </a:spcAft>
            </a:pPr>
            <a:r>
              <a:rPr lang="en-US" altLang="zh-CN" sz="2000" kern="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Better </a:t>
            </a:r>
            <a:r>
              <a:rPr lang="en-US" altLang="zh-CN" sz="2000" b="1" kern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process</a:t>
            </a:r>
            <a:endParaRPr lang="en-US" altLang="zh-CN" sz="2000" b="1" i="0" u="none" strike="noStrike" kern="0" cap="none" spc="0" baseline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28" name="圆角矩形"/>
          <p:cNvSpPr>
            <a:spLocks/>
          </p:cNvSpPr>
          <p:nvPr/>
        </p:nvSpPr>
        <p:spPr>
          <a:xfrm>
            <a:off x="2843858" y="4480445"/>
            <a:ext cx="2505367" cy="4029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rgbClr val="00B0F0"/>
            </a:solidFill>
            <a:prstDash val="solid"/>
            <a:round/>
          </a:ln>
        </p:spPr>
        <p:txBody>
          <a:bodyPr vert="horz" wrap="none" lIns="91440" tIns="45720" rIns="91440" bIns="45720" anchor="ctr" anchorCtr="0">
            <a:prstTxWarp prst="textNoShape">
              <a:avLst/>
            </a:prstTxWarp>
          </a:bodyPr>
          <a:lstStyle/>
          <a:p>
            <a:pPr marL="143891" defTabSz="457200">
              <a:spcBef>
                <a:spcPts val="0"/>
              </a:spcBef>
              <a:spcAft>
                <a:spcPts val="0"/>
              </a:spcAft>
            </a:pPr>
            <a:r>
              <a:rPr lang="en-US" altLang="zh-CN" sz="2000" kern="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Higher </a:t>
            </a:r>
            <a:r>
              <a:rPr lang="en-US" altLang="zh-CN" sz="2000" b="1" kern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efficiency</a:t>
            </a:r>
            <a:endParaRPr lang="en-US" altLang="zh-CN" sz="2000" b="1" i="0" u="none" strike="noStrike" kern="0" cap="none" spc="0" baseline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30" name="圆角矩形"/>
          <p:cNvSpPr>
            <a:spLocks/>
          </p:cNvSpPr>
          <p:nvPr/>
        </p:nvSpPr>
        <p:spPr>
          <a:xfrm>
            <a:off x="1563163" y="5416575"/>
            <a:ext cx="2849932" cy="40298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rgbClr val="00B0F0"/>
            </a:solidFill>
            <a:prstDash val="solid"/>
            <a:round/>
          </a:ln>
        </p:spPr>
        <p:txBody>
          <a:bodyPr vert="horz" wrap="none" lIns="91440" tIns="45720" rIns="91440" bIns="45720" anchor="ctr" anchorCtr="0">
            <a:prstTxWarp prst="textNoShape">
              <a:avLst/>
            </a:prstTxWarp>
          </a:bodyPr>
          <a:lstStyle/>
          <a:p>
            <a:pPr marL="143891" defTabSz="457200">
              <a:spcBef>
                <a:spcPts val="0"/>
              </a:spcBef>
              <a:spcAft>
                <a:spcPts val="0"/>
              </a:spcAft>
            </a:pPr>
            <a:r>
              <a:rPr lang="en-US" altLang="zh-CN" sz="2000" kern="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Lower </a:t>
            </a:r>
            <a:r>
              <a:rPr lang="en-US" altLang="zh-CN" sz="2000" b="1" kern="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cost</a:t>
            </a:r>
            <a:endParaRPr lang="en-US" altLang="zh-CN" sz="2000" b="1" i="0" u="none" strike="noStrike" kern="0" cap="none" spc="0" baseline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grpSp>
        <p:nvGrpSpPr>
          <p:cNvPr id="31" name="组合"/>
          <p:cNvGrpSpPr>
            <a:grpSpLocks/>
          </p:cNvGrpSpPr>
          <p:nvPr/>
        </p:nvGrpSpPr>
        <p:grpSpPr>
          <a:xfrm>
            <a:off x="962995" y="3335229"/>
            <a:ext cx="1847469" cy="1849491"/>
            <a:chOff x="621356" y="2991004"/>
            <a:chExt cx="2717105" cy="2659837"/>
          </a:xfrm>
        </p:grpSpPr>
        <p:grpSp>
          <p:nvGrpSpPr>
            <p:cNvPr id="32" name="组合"/>
            <p:cNvGrpSpPr>
              <a:grpSpLocks/>
            </p:cNvGrpSpPr>
            <p:nvPr/>
          </p:nvGrpSpPr>
          <p:grpSpPr>
            <a:xfrm>
              <a:off x="621356" y="2991004"/>
              <a:ext cx="2717105" cy="2659837"/>
              <a:chOff x="621356" y="2991004"/>
              <a:chExt cx="2717105" cy="2659837"/>
            </a:xfrm>
          </p:grpSpPr>
          <p:sp>
            <p:nvSpPr>
              <p:cNvPr id="34" name="曲线"/>
              <p:cNvSpPr>
                <a:spLocks/>
              </p:cNvSpPr>
              <p:nvPr/>
            </p:nvSpPr>
            <p:spPr>
              <a:xfrm>
                <a:off x="621356" y="2991004"/>
                <a:ext cx="2717105" cy="2659837"/>
              </a:xfrm>
              <a:custGeom>
                <a:avLst/>
                <a:gdLst>
                  <a:gd name="T1" fmla="*/ 0 w 21600"/>
                  <a:gd name="T2" fmla="*/ 0 h 21600"/>
                  <a:gd name="T3" fmla="*/ 21600 w 21600"/>
                  <a:gd name="T4" fmla="*/ 21600 h 21600"/>
                </a:gdLst>
                <a:ahLst/>
                <a:cxnLst/>
                <a:rect l="T1" t="T2" r="T3" b="T4"/>
                <a:pathLst>
                  <a:path w="21600" h="21600">
                    <a:moveTo>
                      <a:pt x="0" y="10799"/>
                    </a:moveTo>
                    <a:cubicBezTo>
                      <a:pt x="0" y="4835"/>
                      <a:pt x="4834" y="0"/>
                      <a:pt x="10799" y="0"/>
                    </a:cubicBezTo>
                    <a:cubicBezTo>
                      <a:pt x="16765" y="0"/>
                      <a:pt x="21600" y="4835"/>
                      <a:pt x="21600" y="10799"/>
                    </a:cubicBezTo>
                    <a:cubicBezTo>
                      <a:pt x="21600" y="16765"/>
                      <a:pt x="16765" y="21600"/>
                      <a:pt x="10799" y="21600"/>
                    </a:cubicBezTo>
                    <a:cubicBezTo>
                      <a:pt x="4834" y="21600"/>
                      <a:pt x="0" y="16765"/>
                      <a:pt x="0" y="10799"/>
                    </a:cubicBezTo>
                  </a:path>
                  <a:path w="21600" h="21600">
                    <a:moveTo>
                      <a:pt x="1914" y="10799"/>
                    </a:moveTo>
                    <a:cubicBezTo>
                      <a:pt x="1914" y="15708"/>
                      <a:pt x="5892" y="19685"/>
                      <a:pt x="10799" y="19685"/>
                    </a:cubicBezTo>
                    <a:cubicBezTo>
                      <a:pt x="15707" y="19685"/>
                      <a:pt x="19686" y="15708"/>
                      <a:pt x="19686" y="10799"/>
                    </a:cubicBezTo>
                    <a:cubicBezTo>
                      <a:pt x="19686" y="5891"/>
                      <a:pt x="15707" y="1913"/>
                      <a:pt x="10799" y="1913"/>
                    </a:cubicBezTo>
                    <a:cubicBezTo>
                      <a:pt x="5892" y="1913"/>
                      <a:pt x="1914" y="5891"/>
                      <a:pt x="1914" y="10799"/>
                    </a:cubicBezTo>
                    <a:close/>
                  </a:path>
                </a:pathLst>
              </a:custGeom>
              <a:solidFill>
                <a:srgbClr val="73C3FF"/>
              </a:solidFill>
              <a:ln w="9525" cap="flat" cmpd="sng">
                <a:noFill/>
                <a:prstDash val="solid"/>
                <a:round/>
              </a:ln>
            </p:spPr>
          </p:sp>
          <p:sp>
            <p:nvSpPr>
              <p:cNvPr id="35" name="椭圆"/>
              <p:cNvSpPr>
                <a:spLocks/>
              </p:cNvSpPr>
              <p:nvPr/>
            </p:nvSpPr>
            <p:spPr>
              <a:xfrm>
                <a:off x="845812" y="3210730"/>
                <a:ext cx="2268191" cy="2220385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FFFFFF"/>
                </a:solidFill>
                <a:prstDash val="solid"/>
                <a:round/>
              </a:ln>
            </p:spPr>
          </p:sp>
        </p:grpSp>
        <p:pic>
          <p:nvPicPr>
            <p:cNvPr id="33" name="图片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6815" y="3733718"/>
              <a:ext cx="1616722" cy="1212539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pic>
      </p:grpSp>
      <p:cxnSp>
        <p:nvCxnSpPr>
          <p:cNvPr id="36" name="直接连接符 35"/>
          <p:cNvCxnSpPr/>
          <p:nvPr/>
        </p:nvCxnSpPr>
        <p:spPr bwMode="auto">
          <a:xfrm flipH="1">
            <a:off x="6138401" y="2032755"/>
            <a:ext cx="2934" cy="4680000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24972028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"/>
          <p:cNvSpPr>
            <a:spLocks/>
          </p:cNvSpPr>
          <p:nvPr/>
        </p:nvSpPr>
        <p:spPr bwMode="auto">
          <a:xfrm>
            <a:off x="718123" y="87835"/>
            <a:ext cx="419904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8</a:t>
            </a:r>
            <a:r>
              <a:rPr lang="en-US" altLang="zh-CN" sz="3200" b="1" dirty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. </a:t>
            </a:r>
            <a:r>
              <a:rPr lang="en-GB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Achievements</a:t>
            </a:r>
            <a:endParaRPr lang="zh-CN" altLang="en-US" sz="32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0" y="663915"/>
            <a:ext cx="12872695" cy="246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"/>
          <p:cNvGrpSpPr>
            <a:grpSpLocks/>
          </p:cNvGrpSpPr>
          <p:nvPr/>
        </p:nvGrpSpPr>
        <p:grpSpPr>
          <a:xfrm>
            <a:off x="1484088" y="1988800"/>
            <a:ext cx="1820469" cy="2462399"/>
            <a:chOff x="619968" y="1988800"/>
            <a:chExt cx="1820469" cy="2462399"/>
          </a:xfrm>
        </p:grpSpPr>
        <p:sp>
          <p:nvSpPr>
            <p:cNvPr id="5" name="圆角矩形"/>
            <p:cNvSpPr>
              <a:spLocks/>
            </p:cNvSpPr>
            <p:nvPr/>
          </p:nvSpPr>
          <p:spPr>
            <a:xfrm>
              <a:off x="619968" y="1988800"/>
              <a:ext cx="1820469" cy="2462399"/>
            </a:xfrm>
            <a:prstGeom prst="roundRect">
              <a:avLst>
                <a:gd name="adj" fmla="val 10000"/>
              </a:avLst>
            </a:prstGeom>
            <a:solidFill>
              <a:srgbClr val="4F81BD"/>
            </a:solidFill>
            <a:ln w="25400" cap="flat" cmpd="sng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矩形"/>
            <p:cNvSpPr>
              <a:spLocks/>
            </p:cNvSpPr>
            <p:nvPr/>
          </p:nvSpPr>
          <p:spPr>
            <a:xfrm>
              <a:off x="619968" y="1988800"/>
              <a:ext cx="1820469" cy="728186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113792" tIns="113792" rIns="113792" bIns="60960" anchor="t" anchorCtr="0">
              <a:prstTxWarp prst="textNoShape">
                <a:avLst/>
              </a:prstTxWarp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1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Streamline LPCO</a:t>
              </a:r>
              <a:endParaRPr lang="zh-CN" altLang="en-US" sz="1100" b="1" i="0" u="none" strike="noStrike" kern="1200" cap="none" spc="0" baseline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</p:grpSp>
      <p:grpSp>
        <p:nvGrpSpPr>
          <p:cNvPr id="7" name="组合"/>
          <p:cNvGrpSpPr>
            <a:grpSpLocks/>
          </p:cNvGrpSpPr>
          <p:nvPr/>
        </p:nvGrpSpPr>
        <p:grpSpPr>
          <a:xfrm>
            <a:off x="2028553" y="2420860"/>
            <a:ext cx="1841148" cy="2537765"/>
            <a:chOff x="1164433" y="2802249"/>
            <a:chExt cx="1841148" cy="3214055"/>
          </a:xfrm>
        </p:grpSpPr>
        <p:sp>
          <p:nvSpPr>
            <p:cNvPr id="8" name="圆角矩形"/>
            <p:cNvSpPr>
              <a:spLocks/>
            </p:cNvSpPr>
            <p:nvPr/>
          </p:nvSpPr>
          <p:spPr>
            <a:xfrm>
              <a:off x="1164433" y="2802249"/>
              <a:ext cx="1841148" cy="3214055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25400" cap="flat" cmpd="sng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9" name="矩形"/>
            <p:cNvSpPr>
              <a:spLocks/>
            </p:cNvSpPr>
            <p:nvPr/>
          </p:nvSpPr>
          <p:spPr>
            <a:xfrm>
              <a:off x="1164433" y="2856174"/>
              <a:ext cx="1820469" cy="3106204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9568" tIns="99568" rIns="99568" bIns="99568" anchor="t" anchorCtr="0">
              <a:prstTxWarp prst="textNoShape">
                <a:avLst/>
              </a:prstTxWarp>
            </a:bodyPr>
            <a:lstStyle/>
            <a:p>
              <a:pPr marL="114300" lvl="1" indent="-114300" defTabSz="622300">
                <a:lnSpc>
                  <a:spcPct val="150000"/>
                </a:lnSpc>
                <a:spcAft>
                  <a:spcPct val="15000"/>
                </a:spcAft>
                <a:buChar char="•"/>
              </a:pP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The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number of 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LPCO </a:t>
              </a:r>
              <a:r>
                <a:rPr lang="en-US" altLang="zh-CN" sz="1400" dirty="0" err="1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droped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 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from 86 to 48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, with a decrease of 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1/3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, and time reduced </a:t>
              </a:r>
              <a:r>
                <a:rPr lang="en-US" altLang="zh-CN" sz="1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50%+</a:t>
              </a:r>
              <a:endParaRPr lang="zh-CN" altLang="en-US" sz="11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</p:grpSp>
      <p:grpSp>
        <p:nvGrpSpPr>
          <p:cNvPr id="10" name="组合"/>
          <p:cNvGrpSpPr>
            <a:grpSpLocks/>
          </p:cNvGrpSpPr>
          <p:nvPr/>
        </p:nvGrpSpPr>
        <p:grpSpPr>
          <a:xfrm>
            <a:off x="4254596" y="2134879"/>
            <a:ext cx="590559" cy="453243"/>
            <a:chOff x="2718992" y="2134879"/>
            <a:chExt cx="590559" cy="453243"/>
          </a:xfrm>
        </p:grpSpPr>
        <p:sp>
          <p:nvSpPr>
            <p:cNvPr id="11" name="右箭头"/>
            <p:cNvSpPr>
              <a:spLocks/>
            </p:cNvSpPr>
            <p:nvPr/>
          </p:nvSpPr>
          <p:spPr>
            <a:xfrm rot="19938">
              <a:off x="2718992" y="2134879"/>
              <a:ext cx="590559" cy="453243"/>
            </a:xfrm>
            <a:prstGeom prst="rightArrow">
              <a:avLst>
                <a:gd name="adj1" fmla="val 0"/>
                <a:gd name="adj2" fmla="val 80288"/>
              </a:avLst>
            </a:prstGeom>
            <a:solidFill>
              <a:srgbClr val="B2C0DA"/>
            </a:solidFill>
            <a:ln w="9525" cap="flat" cmpd="sng">
              <a:noFill/>
              <a:prstDash val="solid"/>
              <a:round/>
            </a:ln>
          </p:spPr>
        </p:sp>
        <p:sp>
          <p:nvSpPr>
            <p:cNvPr id="12" name="矩形"/>
            <p:cNvSpPr>
              <a:spLocks/>
            </p:cNvSpPr>
            <p:nvPr/>
          </p:nvSpPr>
          <p:spPr>
            <a:xfrm rot="19938">
              <a:off x="2718995" y="2225133"/>
              <a:ext cx="454587" cy="27194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sp>
      </p:grpSp>
      <p:grpSp>
        <p:nvGrpSpPr>
          <p:cNvPr id="13" name="组合"/>
          <p:cNvGrpSpPr>
            <a:grpSpLocks/>
          </p:cNvGrpSpPr>
          <p:nvPr/>
        </p:nvGrpSpPr>
        <p:grpSpPr>
          <a:xfrm>
            <a:off x="5050122" y="2005820"/>
            <a:ext cx="1820468" cy="2462399"/>
            <a:chOff x="3554683" y="2005820"/>
            <a:chExt cx="1820468" cy="2462399"/>
          </a:xfrm>
        </p:grpSpPr>
        <p:sp>
          <p:nvSpPr>
            <p:cNvPr id="14" name="圆角矩形"/>
            <p:cNvSpPr>
              <a:spLocks/>
            </p:cNvSpPr>
            <p:nvPr/>
          </p:nvSpPr>
          <p:spPr>
            <a:xfrm>
              <a:off x="3554683" y="2005820"/>
              <a:ext cx="1820468" cy="2462399"/>
            </a:xfrm>
            <a:prstGeom prst="roundRect">
              <a:avLst>
                <a:gd name="adj" fmla="val 10000"/>
              </a:avLst>
            </a:prstGeom>
            <a:solidFill>
              <a:srgbClr val="008080"/>
            </a:solidFill>
            <a:ln w="25400" cap="flat" cmpd="sng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矩形"/>
            <p:cNvSpPr>
              <a:spLocks/>
            </p:cNvSpPr>
            <p:nvPr/>
          </p:nvSpPr>
          <p:spPr>
            <a:xfrm>
              <a:off x="3554683" y="2005820"/>
              <a:ext cx="1820468" cy="728185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113792" tIns="113792" rIns="113792" bIns="60960" anchor="t" anchorCtr="0">
              <a:prstTxWarp prst="textNoShape">
                <a:avLst/>
              </a:prstTxWarp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2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e-LPCO verification</a:t>
              </a:r>
              <a:endParaRPr lang="zh-CN" altLang="en-US" sz="1200" b="1" i="0" u="none" strike="noStrike" kern="1200" cap="none" spc="0" baseline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</p:grpSp>
      <p:grpSp>
        <p:nvGrpSpPr>
          <p:cNvPr id="16" name="组合"/>
          <p:cNvGrpSpPr>
            <a:grpSpLocks/>
          </p:cNvGrpSpPr>
          <p:nvPr/>
        </p:nvGrpSpPr>
        <p:grpSpPr>
          <a:xfrm>
            <a:off x="5604928" y="2420861"/>
            <a:ext cx="1820469" cy="2592360"/>
            <a:chOff x="4109489" y="2751028"/>
            <a:chExt cx="1820469" cy="3283199"/>
          </a:xfrm>
        </p:grpSpPr>
        <p:sp>
          <p:nvSpPr>
            <p:cNvPr id="17" name="圆角矩形"/>
            <p:cNvSpPr>
              <a:spLocks/>
            </p:cNvSpPr>
            <p:nvPr/>
          </p:nvSpPr>
          <p:spPr>
            <a:xfrm>
              <a:off x="4109489" y="2751028"/>
              <a:ext cx="1820469" cy="3283199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25400" cap="flat" cmpd="sng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18" name="矩形"/>
            <p:cNvSpPr>
              <a:spLocks/>
            </p:cNvSpPr>
            <p:nvPr/>
          </p:nvSpPr>
          <p:spPr>
            <a:xfrm>
              <a:off x="4109489" y="2804346"/>
              <a:ext cx="1767147" cy="317655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9568" tIns="99568" rIns="99568" bIns="99568" anchor="t" anchorCtr="0">
              <a:prstTxWarp prst="textNoShape">
                <a:avLst/>
              </a:prstTxWarp>
            </a:bodyPr>
            <a:lstStyle/>
            <a:p>
              <a:pPr marL="114300" lvl="1" indent="-114300" defTabSz="622300">
                <a:lnSpc>
                  <a:spcPct val="150000"/>
                </a:lnSpc>
                <a:spcAft>
                  <a:spcPct val="15000"/>
                </a:spcAft>
                <a:buChar char="•"/>
              </a:pPr>
              <a:r>
                <a:rPr lang="en-US" altLang="zh-CN" sz="1400" b="1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100%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 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of LPCO with online registration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, application, 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transmission and feedback.</a:t>
              </a:r>
              <a:endParaRPr lang="zh-CN" altLang="en-US" sz="1400" dirty="0"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</p:grpSp>
      <p:grpSp>
        <p:nvGrpSpPr>
          <p:cNvPr id="19" name="组合"/>
          <p:cNvGrpSpPr>
            <a:grpSpLocks/>
          </p:cNvGrpSpPr>
          <p:nvPr/>
        </p:nvGrpSpPr>
        <p:grpSpPr>
          <a:xfrm>
            <a:off x="7866669" y="2143292"/>
            <a:ext cx="585068" cy="453243"/>
            <a:chOff x="5651130" y="2143292"/>
            <a:chExt cx="585068" cy="453243"/>
          </a:xfrm>
        </p:grpSpPr>
        <p:sp>
          <p:nvSpPr>
            <p:cNvPr id="20" name="右箭头"/>
            <p:cNvSpPr>
              <a:spLocks/>
            </p:cNvSpPr>
            <p:nvPr/>
          </p:nvSpPr>
          <p:spPr>
            <a:xfrm>
              <a:off x="5651130" y="2143292"/>
              <a:ext cx="585068" cy="453243"/>
            </a:xfrm>
            <a:prstGeom prst="rightArrow">
              <a:avLst>
                <a:gd name="adj1" fmla="val 0"/>
                <a:gd name="adj2" fmla="val 79075"/>
              </a:avLst>
            </a:prstGeom>
            <a:solidFill>
              <a:srgbClr val="B2C0DA"/>
            </a:solidFill>
            <a:ln w="9525" cap="flat" cmpd="sng">
              <a:noFill/>
              <a:prstDash val="solid"/>
              <a:round/>
            </a:ln>
          </p:spPr>
        </p:sp>
        <p:sp>
          <p:nvSpPr>
            <p:cNvPr id="21" name="矩形"/>
            <p:cNvSpPr>
              <a:spLocks/>
            </p:cNvSpPr>
            <p:nvPr/>
          </p:nvSpPr>
          <p:spPr>
            <a:xfrm>
              <a:off x="5651130" y="2233941"/>
              <a:ext cx="449097" cy="271944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</p:sp>
      </p:grpSp>
      <p:grpSp>
        <p:nvGrpSpPr>
          <p:cNvPr id="22" name="组合"/>
          <p:cNvGrpSpPr>
            <a:grpSpLocks/>
          </p:cNvGrpSpPr>
          <p:nvPr/>
        </p:nvGrpSpPr>
        <p:grpSpPr>
          <a:xfrm>
            <a:off x="8694599" y="1988800"/>
            <a:ext cx="1820468" cy="2479419"/>
            <a:chOff x="6479060" y="1988800"/>
            <a:chExt cx="1820468" cy="2479419"/>
          </a:xfrm>
        </p:grpSpPr>
        <p:sp>
          <p:nvSpPr>
            <p:cNvPr id="24" name="圆角矩形"/>
            <p:cNvSpPr>
              <a:spLocks/>
            </p:cNvSpPr>
            <p:nvPr/>
          </p:nvSpPr>
          <p:spPr>
            <a:xfrm>
              <a:off x="6479060" y="2005820"/>
              <a:ext cx="1820468" cy="2462399"/>
            </a:xfrm>
            <a:prstGeom prst="roundRect">
              <a:avLst>
                <a:gd name="adj" fmla="val 10000"/>
              </a:avLst>
            </a:prstGeom>
            <a:solidFill>
              <a:srgbClr val="CC6600"/>
            </a:solidFill>
            <a:ln w="25400" cap="flat" cmpd="sng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5" name="矩形"/>
            <p:cNvSpPr>
              <a:spLocks/>
            </p:cNvSpPr>
            <p:nvPr/>
          </p:nvSpPr>
          <p:spPr>
            <a:xfrm>
              <a:off x="6479060" y="1988800"/>
              <a:ext cx="1820468" cy="728184"/>
            </a:xfrm>
            <a:prstGeom prst="rect">
              <a:avLst/>
            </a:prstGeom>
            <a:noFill/>
            <a:ln w="25400" cap="flat" cmpd="sng">
              <a:noFill/>
              <a:prstDash val="solid"/>
              <a:round/>
            </a:ln>
          </p:spPr>
          <p:txBody>
            <a:bodyPr vert="horz" wrap="square" lIns="113792" tIns="113792" rIns="113792" bIns="60960" anchor="t" anchorCtr="0">
              <a:prstTxWarp prst="textNoShape">
                <a:avLst/>
              </a:prstTxWarp>
            </a:bodyPr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1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Cross-border connection</a:t>
              </a:r>
              <a:endParaRPr lang="zh-CN" altLang="en-US" sz="1800" b="1" i="0" u="none" strike="noStrike" kern="1200" cap="none" spc="0" baseline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</p:grpSp>
      <p:grpSp>
        <p:nvGrpSpPr>
          <p:cNvPr id="26" name="组合"/>
          <p:cNvGrpSpPr>
            <a:grpSpLocks/>
          </p:cNvGrpSpPr>
          <p:nvPr/>
        </p:nvGrpSpPr>
        <p:grpSpPr>
          <a:xfrm>
            <a:off x="9073526" y="2420861"/>
            <a:ext cx="1820469" cy="2592360"/>
            <a:chOff x="6857987" y="2751028"/>
            <a:chExt cx="1820469" cy="3283199"/>
          </a:xfrm>
        </p:grpSpPr>
        <p:sp>
          <p:nvSpPr>
            <p:cNvPr id="27" name="圆角矩形"/>
            <p:cNvSpPr>
              <a:spLocks/>
            </p:cNvSpPr>
            <p:nvPr/>
          </p:nvSpPr>
          <p:spPr>
            <a:xfrm>
              <a:off x="6857987" y="2751028"/>
              <a:ext cx="1820468" cy="3283199"/>
            </a:xfrm>
            <a:prstGeom prst="roundRect">
              <a:avLst>
                <a:gd name="adj" fmla="val 10000"/>
              </a:avLst>
            </a:prstGeom>
            <a:solidFill>
              <a:srgbClr val="FFFFFF">
                <a:alpha val="90000"/>
              </a:srgbClr>
            </a:solidFill>
            <a:ln w="25400" cap="flat" cmpd="sng">
              <a:solidFill>
                <a:srgbClr val="4F81BD"/>
              </a:solidFill>
              <a:prstDash val="solid"/>
              <a:round/>
            </a:ln>
          </p:spPr>
        </p:sp>
        <p:sp>
          <p:nvSpPr>
            <p:cNvPr id="28" name="矩形"/>
            <p:cNvSpPr>
              <a:spLocks/>
            </p:cNvSpPr>
            <p:nvPr/>
          </p:nvSpPr>
          <p:spPr>
            <a:xfrm>
              <a:off x="6857988" y="2804346"/>
              <a:ext cx="1820468" cy="317655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9568" tIns="99568" rIns="99568" bIns="99568" anchor="t" anchorCtr="0">
              <a:prstTxWarp prst="textNoShape">
                <a:avLst/>
              </a:prstTxWarp>
            </a:bodyPr>
            <a:lstStyle/>
            <a:p>
              <a:pPr marL="114300" lvl="1" indent="-114300" defTabSz="622300">
                <a:lnSpc>
                  <a:spcPct val="150000"/>
                </a:lnSpc>
                <a:spcAft>
                  <a:spcPct val="15000"/>
                </a:spcAft>
                <a:buChar char="•"/>
              </a:pP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Network-verification </a:t>
              </a:r>
              <a:r>
                <a:rPr lang="en-US" altLang="zh-CN" sz="1400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of inspection and quarantine 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certificates with more countries.</a:t>
              </a:r>
              <a:endParaRPr lang="zh-CN" altLang="en-US" sz="1400" b="1" i="0" u="none" strike="noStrike" kern="1200" cap="none" spc="0" baseline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</p:grpSp>
      <p:grpSp>
        <p:nvGrpSpPr>
          <p:cNvPr id="30" name="Group 10"/>
          <p:cNvGrpSpPr>
            <a:grpSpLocks/>
          </p:cNvGrpSpPr>
          <p:nvPr/>
        </p:nvGrpSpPr>
        <p:grpSpPr bwMode="auto">
          <a:xfrm>
            <a:off x="5427402" y="6060091"/>
            <a:ext cx="569913" cy="300002"/>
            <a:chOff x="2426" y="3007"/>
            <a:chExt cx="359" cy="275"/>
          </a:xfrm>
        </p:grpSpPr>
        <p:sp>
          <p:nvSpPr>
            <p:cNvPr id="31" name="AutoShape 11"/>
            <p:cNvSpPr>
              <a:spLocks noChangeAspect="1" noChangeArrowheads="1"/>
            </p:cNvSpPr>
            <p:nvPr/>
          </p:nvSpPr>
          <p:spPr bwMode="auto">
            <a:xfrm>
              <a:off x="2426" y="3007"/>
              <a:ext cx="121" cy="275"/>
            </a:xfrm>
            <a:prstGeom prst="chevron">
              <a:avLst>
                <a:gd name="adj" fmla="val 31602"/>
              </a:avLst>
            </a:prstGeom>
            <a:solidFill>
              <a:srgbClr val="C6D9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400">
                <a:solidFill>
                  <a:srgbClr val="000000"/>
                </a:solidFill>
              </a:endParaRPr>
            </a:p>
          </p:txBody>
        </p:sp>
        <p:sp>
          <p:nvSpPr>
            <p:cNvPr id="32" name="AutoShape 12"/>
            <p:cNvSpPr>
              <a:spLocks noChangeAspect="1" noChangeArrowheads="1"/>
            </p:cNvSpPr>
            <p:nvPr/>
          </p:nvSpPr>
          <p:spPr bwMode="auto">
            <a:xfrm>
              <a:off x="2551" y="3007"/>
              <a:ext cx="122" cy="275"/>
            </a:xfrm>
            <a:prstGeom prst="chevron">
              <a:avLst>
                <a:gd name="adj" fmla="val 31602"/>
              </a:avLst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400">
                <a:solidFill>
                  <a:srgbClr val="000000"/>
                </a:solidFill>
              </a:endParaRPr>
            </a:p>
          </p:txBody>
        </p:sp>
        <p:sp>
          <p:nvSpPr>
            <p:cNvPr id="33" name="AutoShape 13"/>
            <p:cNvSpPr>
              <a:spLocks noChangeAspect="1" noChangeArrowheads="1"/>
            </p:cNvSpPr>
            <p:nvPr/>
          </p:nvSpPr>
          <p:spPr bwMode="auto">
            <a:xfrm>
              <a:off x="2664" y="3007"/>
              <a:ext cx="121" cy="275"/>
            </a:xfrm>
            <a:prstGeom prst="chevron">
              <a:avLst>
                <a:gd name="adj" fmla="val 31602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1600310" y="5147275"/>
            <a:ext cx="2894013" cy="1573100"/>
            <a:chOff x="447" y="2432"/>
            <a:chExt cx="1823" cy="1442"/>
          </a:xfrm>
        </p:grpSpPr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447" y="2658"/>
              <a:ext cx="1756" cy="1216"/>
            </a:xfrm>
            <a:prstGeom prst="rect">
              <a:avLst/>
            </a:prstGeom>
            <a:noFill/>
            <a:ln w="9525" cmpd="sng">
              <a:solidFill>
                <a:srgbClr val="FC7404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100">
                <a:solidFill>
                  <a:srgbClr val="FFFFFF"/>
                </a:solidFill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447" y="2432"/>
              <a:ext cx="1756" cy="310"/>
            </a:xfrm>
            <a:prstGeom prst="rect">
              <a:avLst/>
            </a:prstGeom>
            <a:solidFill>
              <a:srgbClr val="FC7404"/>
            </a:solidFill>
            <a:ln w="9525" cmpd="sng">
              <a:solidFill>
                <a:srgbClr val="FFC000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Previous</a:t>
              </a:r>
              <a:endParaRPr 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660" y="2737"/>
              <a:ext cx="1610" cy="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ClrTx/>
                <a:buFont typeface="Times New Roman" panose="02020603050405020304" pitchFamily="18" charset="0"/>
                <a:buChar char="•"/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zh-CN" b="1" dirty="0" smtClean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b="1" dirty="0" smtClean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5+ </a:t>
              </a: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Stakeholders</a:t>
              </a:r>
              <a:endParaRPr 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buClrTx/>
                <a:buFont typeface="Times New Roman" panose="02020603050405020304" pitchFamily="18" charset="0"/>
                <a:buChar char="•"/>
              </a:pP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 smtClean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80+ </a:t>
              </a:r>
              <a:r>
                <a:rPr lang="en-US" altLang="zh-CN" sz="1400" dirty="0" smtClean="0">
                  <a:latin typeface="微软雅黑" pitchFamily="34" charset="-122"/>
                  <a:ea typeface="微软雅黑" pitchFamily="34" charset="-122"/>
                </a:rPr>
                <a:t>LPCO</a:t>
              </a:r>
              <a:endParaRPr 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buClrTx/>
                <a:buFont typeface="Times New Roman" panose="02020603050405020304" pitchFamily="18" charset="0"/>
                <a:buChar char="•"/>
              </a:pP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On-site</a:t>
              </a: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handling</a:t>
              </a:r>
              <a:endParaRPr 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buClrTx/>
                <a:buFont typeface="Times New Roman" panose="02020603050405020304" pitchFamily="18" charset="0"/>
                <a:buChar char="•"/>
              </a:pPr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Multi-system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operation</a:t>
              </a:r>
              <a:endParaRPr 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18"/>
          <p:cNvGrpSpPr>
            <a:grpSpLocks/>
          </p:cNvGrpSpPr>
          <p:nvPr/>
        </p:nvGrpSpPr>
        <p:grpSpPr bwMode="auto">
          <a:xfrm>
            <a:off x="7027860" y="5147278"/>
            <a:ext cx="3794125" cy="1573101"/>
            <a:chOff x="3016" y="2432"/>
            <a:chExt cx="2390" cy="1442"/>
          </a:xfrm>
        </p:grpSpPr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>
              <a:off x="3024" y="2658"/>
              <a:ext cx="2371" cy="1216"/>
            </a:xfrm>
            <a:prstGeom prst="rect">
              <a:avLst/>
            </a:prstGeom>
            <a:noFill/>
            <a:ln w="9525" cmpd="sng">
              <a:solidFill>
                <a:srgbClr val="2BB79C"/>
              </a:solidFill>
              <a:prstDash val="solid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4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>
              <a:off x="3016" y="2432"/>
              <a:ext cx="2390" cy="310"/>
            </a:xfrm>
            <a:prstGeom prst="rect">
              <a:avLst/>
            </a:prstGeom>
            <a:solidFill>
              <a:srgbClr val="009E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Now</a:t>
              </a:r>
              <a:endParaRPr 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Rectangle 21"/>
            <p:cNvSpPr>
              <a:spLocks noChangeArrowheads="1"/>
            </p:cNvSpPr>
            <p:nvPr/>
          </p:nvSpPr>
          <p:spPr bwMode="auto">
            <a:xfrm>
              <a:off x="3198" y="2737"/>
              <a:ext cx="2160" cy="1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ClrTx/>
                <a:buFont typeface="Times New Roman" panose="02020603050405020304" pitchFamily="18" charset="0"/>
                <a:buChar char="•"/>
              </a:pPr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platform</a:t>
              </a:r>
            </a:p>
            <a:p>
              <a:pPr>
                <a:buClrTx/>
                <a:buFont typeface="Times New Roman" panose="02020603050405020304" pitchFamily="18" charset="0"/>
                <a:buChar char="•"/>
              </a:pPr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Real-time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status info pushing</a:t>
              </a:r>
            </a:p>
            <a:p>
              <a:pPr>
                <a:buClrTx/>
                <a:buFont typeface="Times New Roman" panose="02020603050405020304" pitchFamily="18" charset="0"/>
                <a:buChar char="•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Data sharing, </a:t>
              </a:r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network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verification and </a:t>
              </a: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collaboration</a:t>
              </a:r>
            </a:p>
            <a:p>
              <a:pPr>
                <a:buClrTx/>
                <a:buFont typeface="Times New Roman" panose="02020603050405020304" pitchFamily="18" charset="0"/>
                <a:buChar char="•"/>
              </a:pPr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Clearance information </a:t>
              </a:r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sharing</a:t>
              </a:r>
              <a:endPara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1676714" y="906960"/>
            <a:ext cx="1012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Case1: Online handling regulatory </a:t>
            </a:r>
            <a:r>
              <a:rPr lang="en-US" altLang="zh-CN" sz="2800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documents (or LPCO) </a:t>
            </a:r>
            <a:endParaRPr lang="zh-CN" altLang="zh-CN" sz="2800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12613" y="1023965"/>
            <a:ext cx="792092" cy="288039"/>
            <a:chOff x="191344" y="885401"/>
            <a:chExt cx="648072" cy="288032"/>
          </a:xfrm>
        </p:grpSpPr>
        <p:sp>
          <p:nvSpPr>
            <p:cNvPr id="45" name="燕尾形 44"/>
            <p:cNvSpPr/>
            <p:nvPr/>
          </p:nvSpPr>
          <p:spPr bwMode="auto">
            <a:xfrm>
              <a:off x="407368" y="885401"/>
              <a:ext cx="216024" cy="288032"/>
            </a:xfrm>
            <a:prstGeom prst="chevron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6" name="燕尾形 45"/>
            <p:cNvSpPr/>
            <p:nvPr/>
          </p:nvSpPr>
          <p:spPr bwMode="auto">
            <a:xfrm>
              <a:off x="191344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7" name="燕尾形 46"/>
            <p:cNvSpPr/>
            <p:nvPr/>
          </p:nvSpPr>
          <p:spPr bwMode="auto">
            <a:xfrm>
              <a:off x="623392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30356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"/>
          <p:cNvSpPr>
            <a:spLocks/>
          </p:cNvSpPr>
          <p:nvPr/>
        </p:nvSpPr>
        <p:spPr bwMode="auto">
          <a:xfrm>
            <a:off x="718123" y="87835"/>
            <a:ext cx="527919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8. </a:t>
            </a:r>
            <a:r>
              <a:rPr lang="en-GB" altLang="zh-CN" sz="3200" b="1" dirty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Achievements</a:t>
            </a:r>
            <a:endParaRPr lang="zh-CN" altLang="en-US" sz="32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0" y="663915"/>
            <a:ext cx="12872695" cy="246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49937" y="1400695"/>
            <a:ext cx="80724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Taking the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means 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transportation as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example (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ship) </a:t>
            </a:r>
            <a:endParaRPr 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340673" y="2220906"/>
            <a:ext cx="1027342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the entry or exit of the 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means of </a:t>
            </a:r>
            <a:r>
              <a:rPr lang="en-US" altLang="zh-CN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transportation, 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carrier or its agent </a:t>
            </a:r>
            <a:r>
              <a:rPr lang="en-US" altLang="zh-CN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shall report 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</a:t>
            </a:r>
            <a:r>
              <a:rPr lang="en-US" altLang="zh-CN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authorities 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dynamic </a:t>
            </a:r>
            <a:r>
              <a:rPr lang="en-US" altLang="zh-CN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forecast, confirmation, number 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passengers, </a:t>
            </a:r>
            <a:r>
              <a:rPr lang="en-US" altLang="zh-CN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quantity 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lang="en-US" altLang="zh-CN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goods of the 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means of </a:t>
            </a:r>
            <a:r>
              <a:rPr lang="en-US" altLang="zh-CN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transport, all with 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dynamic </a:t>
            </a:r>
            <a:r>
              <a:rPr lang="en-US" altLang="zh-CN" sz="1600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information.</a:t>
            </a:r>
            <a:endParaRPr lang="zh-CN" sz="16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046522" y="4468080"/>
            <a:ext cx="568325" cy="436563"/>
            <a:chOff x="2767" y="3002"/>
            <a:chExt cx="358" cy="275"/>
          </a:xfrm>
        </p:grpSpPr>
        <p:sp>
          <p:nvSpPr>
            <p:cNvPr id="7" name="AutoShape 11"/>
            <p:cNvSpPr>
              <a:spLocks noChangeAspect="1" noChangeArrowheads="1"/>
            </p:cNvSpPr>
            <p:nvPr/>
          </p:nvSpPr>
          <p:spPr bwMode="auto">
            <a:xfrm>
              <a:off x="2767" y="3002"/>
              <a:ext cx="121" cy="275"/>
            </a:xfrm>
            <a:prstGeom prst="chevron">
              <a:avLst>
                <a:gd name="adj" fmla="val 31602"/>
              </a:avLst>
            </a:prstGeom>
            <a:solidFill>
              <a:srgbClr val="C6D9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000">
                <a:solidFill>
                  <a:srgbClr val="000000"/>
                </a:solidFill>
              </a:endParaRPr>
            </a:p>
          </p:txBody>
        </p:sp>
        <p:sp>
          <p:nvSpPr>
            <p:cNvPr id="8" name="AutoShape 12"/>
            <p:cNvSpPr>
              <a:spLocks noChangeAspect="1" noChangeArrowheads="1"/>
            </p:cNvSpPr>
            <p:nvPr/>
          </p:nvSpPr>
          <p:spPr bwMode="auto">
            <a:xfrm>
              <a:off x="2892" y="3002"/>
              <a:ext cx="121" cy="275"/>
            </a:xfrm>
            <a:prstGeom prst="chevron">
              <a:avLst>
                <a:gd name="adj" fmla="val 31602"/>
              </a:avLst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000">
                <a:solidFill>
                  <a:srgbClr val="000000"/>
                </a:solidFill>
              </a:endParaRPr>
            </a:p>
          </p:txBody>
        </p:sp>
        <p:sp>
          <p:nvSpPr>
            <p:cNvPr id="9" name="AutoShape 13"/>
            <p:cNvSpPr>
              <a:spLocks noChangeAspect="1" noChangeArrowheads="1"/>
            </p:cNvSpPr>
            <p:nvPr/>
          </p:nvSpPr>
          <p:spPr bwMode="auto">
            <a:xfrm>
              <a:off x="3004" y="3002"/>
              <a:ext cx="121" cy="275"/>
            </a:xfrm>
            <a:prstGeom prst="chevron">
              <a:avLst>
                <a:gd name="adj" fmla="val 31602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000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59850" y="1412875"/>
            <a:ext cx="820883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29714" y="3544315"/>
            <a:ext cx="4439008" cy="2965296"/>
            <a:chOff x="709614" y="3841910"/>
            <a:chExt cx="3820959" cy="2965296"/>
          </a:xfrm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709614" y="4024316"/>
              <a:ext cx="3584575" cy="2782890"/>
              <a:chOff x="447" y="2535"/>
              <a:chExt cx="2258" cy="1753"/>
            </a:xfrm>
          </p:grpSpPr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447" y="2761"/>
                <a:ext cx="2238" cy="1395"/>
              </a:xfrm>
              <a:prstGeom prst="rect">
                <a:avLst/>
              </a:prstGeom>
              <a:noFill/>
              <a:ln w="9525" cmpd="sng">
                <a:solidFill>
                  <a:srgbClr val="FC7404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447" y="2535"/>
                <a:ext cx="2238" cy="291"/>
              </a:xfrm>
              <a:prstGeom prst="rect">
                <a:avLst/>
              </a:prstGeom>
              <a:solidFill>
                <a:srgbClr val="FC7404"/>
              </a:solidFill>
              <a:ln w="9525" cmpd="sng">
                <a:solidFill>
                  <a:srgbClr val="FFC00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Prevous</a:t>
                </a:r>
                <a:endParaRPr 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521" y="2795"/>
                <a:ext cx="2184" cy="14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Aft>
                    <a:spcPts val="600"/>
                  </a:spcAft>
                  <a:buClrTx/>
                  <a:buFont typeface="Times New Roman" panose="02020603050405020304" pitchFamily="18" charset="0"/>
                  <a:buChar char="•"/>
                </a:pP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Multiple system</a:t>
                </a:r>
                <a:endParaRPr 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Aft>
                    <a:spcPts val="600"/>
                  </a:spcAft>
                  <a:buClrTx/>
                  <a:buFont typeface="Times New Roman" panose="02020603050405020304" pitchFamily="18" charset="0"/>
                  <a:buChar char="•"/>
                </a:pPr>
                <a:r>
                  <a:rPr lang="zh-CN" altLang="zh-CN" sz="2000" b="1" dirty="0" smtClean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1113</a:t>
                </a:r>
                <a:r>
                  <a:rPr lang="en-US" altLang="zh-CN" sz="2000" b="1" dirty="0" smtClean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data </a:t>
                </a: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elements</a:t>
                </a:r>
                <a:endParaRPr 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Aft>
                    <a:spcPts val="600"/>
                  </a:spcAft>
                  <a:buClrTx/>
                  <a:buFont typeface="Times New Roman" panose="02020603050405020304" pitchFamily="18" charset="0"/>
                  <a:buChar char="•"/>
                </a:pPr>
                <a:r>
                  <a:rPr lang="en-US" altLang="zh-CN" sz="2000" b="1" dirty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44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categories, </a:t>
                </a:r>
                <a:r>
                  <a:rPr lang="en-US" altLang="zh-CN" sz="2000" b="1" dirty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70+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kinds, </a:t>
                </a:r>
                <a:r>
                  <a:rPr lang="en-US" altLang="zh-CN" sz="2000" b="1" dirty="0" smtClean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150</a:t>
                </a:r>
                <a:r>
                  <a:rPr lang="en-US" altLang="zh-CN" sz="2000" b="1" dirty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 </a:t>
                </a: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pages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paper application </a:t>
                </a: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materials</a:t>
                </a:r>
              </a:p>
              <a:p>
                <a:pPr>
                  <a:spcAft>
                    <a:spcPts val="600"/>
                  </a:spcAft>
                  <a:buClrTx/>
                  <a:buFont typeface="Times New Roman" panose="02020603050405020304" pitchFamily="18" charset="0"/>
                  <a:buChar char="•"/>
                </a:pP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Back and forth, </a:t>
                </a:r>
                <a:r>
                  <a:rPr lang="en-US" altLang="zh-CN" sz="2000" b="1" dirty="0">
                    <a:solidFill>
                      <a:srgbClr val="FF66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9+ </a:t>
                </a: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times</a:t>
                </a:r>
                <a:endParaRPr 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Aft>
                    <a:spcPts val="600"/>
                  </a:spcAft>
                  <a:buClrTx/>
                  <a:buFont typeface="Times New Roman" panose="02020603050405020304" pitchFamily="18" charset="0"/>
                  <a:buChar char="•"/>
                </a:pPr>
                <a:r>
                  <a:rPr lang="en-US" altLang="zh-CN" sz="16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Series</a:t>
                </a: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procedures</a:t>
                </a:r>
                <a:endParaRPr 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3390517" y="3841910"/>
              <a:ext cx="1140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Days</a:t>
              </a:r>
              <a:endParaRPr lang="zh-CN" alt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221485" y="3555921"/>
            <a:ext cx="4261793" cy="3069567"/>
            <a:chOff x="5048250" y="3853516"/>
            <a:chExt cx="3844989" cy="3069567"/>
          </a:xfrm>
        </p:grpSpPr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5048250" y="4024310"/>
              <a:ext cx="3546475" cy="2898773"/>
              <a:chOff x="3180" y="2535"/>
              <a:chExt cx="2234" cy="1826"/>
            </a:xfrm>
          </p:grpSpPr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3187" y="2761"/>
                <a:ext cx="2217" cy="1395"/>
              </a:xfrm>
              <a:prstGeom prst="rect">
                <a:avLst/>
              </a:prstGeom>
              <a:noFill/>
              <a:ln w="9525" cmpd="sng">
                <a:solidFill>
                  <a:srgbClr val="2BB79C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 sz="160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 Box 21"/>
              <p:cNvSpPr txBox="1">
                <a:spLocks noChangeArrowheads="1"/>
              </p:cNvSpPr>
              <p:nvPr/>
            </p:nvSpPr>
            <p:spPr bwMode="auto">
              <a:xfrm>
                <a:off x="3180" y="2535"/>
                <a:ext cx="2234" cy="291"/>
              </a:xfrm>
              <a:prstGeom prst="rect">
                <a:avLst/>
              </a:prstGeom>
              <a:solidFill>
                <a:srgbClr val="009E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Nowadays</a:t>
                </a:r>
                <a:endParaRPr lang="zh-CN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3237" y="2791"/>
                <a:ext cx="2167" cy="1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Aft>
                    <a:spcPts val="600"/>
                  </a:spcAft>
                  <a:buClrTx/>
                  <a:buFont typeface="Times New Roman" panose="02020603050405020304" pitchFamily="18" charset="0"/>
                  <a:buChar char="•"/>
                </a:pP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One system, once log in</a:t>
                </a:r>
                <a:endParaRPr 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Aft>
                    <a:spcPts val="600"/>
                  </a:spcAft>
                  <a:buFont typeface="Times New Roman" panose="02020603050405020304" pitchFamily="18" charset="0"/>
                  <a:buChar char="•"/>
                </a:pPr>
                <a:r>
                  <a:rPr lang="zh-CN" altLang="zh-CN" sz="2000" b="1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en-US" altLang="zh-CN" sz="2000" b="1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71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data </a:t>
                </a: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elements</a:t>
                </a:r>
                <a:endParaRPr 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spcAft>
                    <a:spcPts val="600"/>
                  </a:spcAft>
                  <a:buClrTx/>
                  <a:buFont typeface="Times New Roman" panose="02020603050405020304" pitchFamily="18" charset="0"/>
                  <a:buChar char="•"/>
                </a:pP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All paper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materials are cancelled except for the </a:t>
                </a: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crews’ passport</a:t>
                </a:r>
              </a:p>
              <a:p>
                <a:pPr>
                  <a:spcAft>
                    <a:spcPts val="600"/>
                  </a:spcAft>
                  <a:buClrTx/>
                  <a:buFont typeface="Times New Roman" panose="02020603050405020304" pitchFamily="18" charset="0"/>
                  <a:buChar char="•"/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most </a:t>
                </a:r>
                <a:r>
                  <a:rPr lang="en-US" altLang="zh-CN" sz="20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 </a:t>
                </a: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time offline procedure (crew passports) </a:t>
                </a:r>
              </a:p>
              <a:p>
                <a:pPr>
                  <a:spcAft>
                    <a:spcPts val="600"/>
                  </a:spcAft>
                  <a:buClrTx/>
                  <a:buFont typeface="Times New Roman" panose="02020603050405020304" pitchFamily="18" charset="0"/>
                  <a:buChar char="•"/>
                </a:pPr>
                <a:r>
                  <a:rPr lang="en-US" altLang="zh-CN" sz="16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Parallel</a:t>
                </a:r>
                <a:r>
                  <a:rPr lang="en-US" altLang="zh-CN" sz="16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procedures</a:t>
                </a:r>
                <a:endParaRPr 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7232335" y="3853516"/>
              <a:ext cx="16609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&lt;</a:t>
              </a:r>
              <a:r>
                <a:rPr lang="en-US" altLang="zh-CN" sz="32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0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Hours</a:t>
              </a:r>
              <a:endParaRPr lang="zh-CN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676714" y="906960"/>
            <a:ext cx="1012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Case2: </a:t>
            </a:r>
            <a:r>
              <a:rPr lang="en-US" altLang="zh-CN" sz="280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process </a:t>
            </a:r>
            <a:r>
              <a:rPr lang="en-US" altLang="zh-CN" sz="2800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optimization and </a:t>
            </a:r>
            <a:r>
              <a:rPr lang="en-US" altLang="zh-CN" sz="280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paperless</a:t>
            </a:r>
            <a:endParaRPr lang="zh-CN" altLang="zh-CN" sz="2800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12613" y="1023965"/>
            <a:ext cx="792092" cy="288039"/>
            <a:chOff x="191344" y="885401"/>
            <a:chExt cx="648072" cy="288032"/>
          </a:xfrm>
        </p:grpSpPr>
        <p:sp>
          <p:nvSpPr>
            <p:cNvPr id="26" name="燕尾形 25"/>
            <p:cNvSpPr/>
            <p:nvPr/>
          </p:nvSpPr>
          <p:spPr bwMode="auto">
            <a:xfrm>
              <a:off x="407368" y="885401"/>
              <a:ext cx="216024" cy="288032"/>
            </a:xfrm>
            <a:prstGeom prst="chevron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7" name="燕尾形 26"/>
            <p:cNvSpPr/>
            <p:nvPr/>
          </p:nvSpPr>
          <p:spPr bwMode="auto">
            <a:xfrm>
              <a:off x="191344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8" name="燕尾形 27"/>
            <p:cNvSpPr/>
            <p:nvPr/>
          </p:nvSpPr>
          <p:spPr bwMode="auto">
            <a:xfrm>
              <a:off x="623392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42821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63915"/>
            <a:ext cx="12872695" cy="246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"/>
          <p:cNvSpPr>
            <a:spLocks/>
          </p:cNvSpPr>
          <p:nvPr/>
        </p:nvSpPr>
        <p:spPr bwMode="auto">
          <a:xfrm>
            <a:off x="718123" y="87835"/>
            <a:ext cx="61433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9.</a:t>
            </a:r>
            <a:r>
              <a:rPr lang="en-GB" altLang="zh-CN" sz="3200" b="1" dirty="0" smtClean="0"/>
              <a:t> </a:t>
            </a:r>
            <a:r>
              <a:rPr lang="en-GB" altLang="zh-CN" sz="3200" b="1" dirty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Future </a:t>
            </a:r>
            <a:r>
              <a:rPr lang="en-GB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steps</a:t>
            </a:r>
            <a:endParaRPr lang="zh-CN" altLang="en-US" sz="32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605" y="2621595"/>
            <a:ext cx="3816530" cy="2528096"/>
          </a:xfrm>
          <a:prstGeom prst="hexagon">
            <a:avLst/>
          </a:prstGeom>
          <a:effectLst>
            <a:outerShdw blurRad="50800" dist="50800" dir="5400000" sx="99000" sy="99000" algn="ctr" rotWithShape="0">
              <a:srgbClr val="000000">
                <a:alpha val="61000"/>
              </a:srgbClr>
            </a:outerShdw>
          </a:effectLst>
        </p:spPr>
      </p:pic>
      <p:pic>
        <p:nvPicPr>
          <p:cNvPr id="1030" name="Picture 6" descr="https://timgsa.baidu.com/timg?image&amp;quality=80&amp;size=b9999_10000&amp;sec=1548324420976&amp;di=238b7ce9292774654f8d93056754cac8&amp;imgtype=0&amp;src=http%3A%2F%2F5b0988e595225.cdn.sohucs.com%2Fimages%2F20181213%2F4259c6f5ba33413a9e2b5c93179eb2b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15" y="2592773"/>
            <a:ext cx="4032561" cy="2508382"/>
          </a:xfrm>
          <a:prstGeom prst="hexagon">
            <a:avLst>
              <a:gd name="adj" fmla="val 25224"/>
              <a:gd name="vf" fmla="val 115470"/>
            </a:avLst>
          </a:prstGeom>
          <a:noFill/>
          <a:effectLst>
            <a:outerShdw blurRad="50800" dist="50800" dir="5400000" sx="99000" sy="99000" algn="ctr" rotWithShape="0">
              <a:srgbClr val="000000">
                <a:alpha val="8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imgsa.baidu.com/timg?image&amp;quality=80&amp;size=b9999_10000&amp;sec=1548324472408&amp;di=57882b9be11a445d9be78a7fb0700df3&amp;imgtype=0&amp;src=http%3A%2F%2Fwww.1000thinktank.com%2Fu%2Fcms%2Fwww%2F201505%2F1409264659n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91" y="3846964"/>
            <a:ext cx="4054578" cy="2505741"/>
          </a:xfrm>
          <a:prstGeom prst="hexagon">
            <a:avLst/>
          </a:prstGeom>
          <a:noFill/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1765515" y="1957927"/>
            <a:ext cx="2808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convenient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49225" y="3204831"/>
            <a:ext cx="2577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intelligent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601069" y="2029020"/>
            <a:ext cx="3589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internationalized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76715" y="906960"/>
            <a:ext cx="388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r>
              <a:rPr lang="zh-CN" altLang="en-US" sz="2800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more-s</a:t>
            </a:r>
            <a:endParaRPr lang="zh-CN" altLang="en-US" sz="2800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12613" y="1023965"/>
            <a:ext cx="792092" cy="288039"/>
            <a:chOff x="191344" y="885401"/>
            <a:chExt cx="648072" cy="288032"/>
          </a:xfrm>
        </p:grpSpPr>
        <p:sp>
          <p:nvSpPr>
            <p:cNvPr id="13" name="燕尾形 12"/>
            <p:cNvSpPr/>
            <p:nvPr/>
          </p:nvSpPr>
          <p:spPr bwMode="auto">
            <a:xfrm>
              <a:off x="407368" y="885401"/>
              <a:ext cx="216024" cy="288032"/>
            </a:xfrm>
            <a:prstGeom prst="chevron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" name="燕尾形 13"/>
            <p:cNvSpPr/>
            <p:nvPr/>
          </p:nvSpPr>
          <p:spPr bwMode="auto">
            <a:xfrm>
              <a:off x="191344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" name="燕尾形 14"/>
            <p:cNvSpPr/>
            <p:nvPr/>
          </p:nvSpPr>
          <p:spPr bwMode="auto">
            <a:xfrm>
              <a:off x="623392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59530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"/>
          <p:cNvSpPr>
            <a:spLocks/>
          </p:cNvSpPr>
          <p:nvPr/>
        </p:nvSpPr>
        <p:spPr bwMode="auto">
          <a:xfrm>
            <a:off x="718123" y="87835"/>
            <a:ext cx="43430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10. Lessons learned</a:t>
            </a:r>
            <a:endParaRPr lang="zh-CN" altLang="en-US" sz="32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0" y="663915"/>
            <a:ext cx="12872695" cy="246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460685" y="2025570"/>
            <a:ext cx="664953" cy="431800"/>
            <a:chOff x="703" y="1120"/>
            <a:chExt cx="600" cy="272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759" y="1120"/>
              <a:ext cx="544" cy="272"/>
            </a:xfrm>
            <a:prstGeom prst="homePlate">
              <a:avLst>
                <a:gd name="adj" fmla="val 50000"/>
              </a:avLst>
            </a:prstGeom>
            <a:solidFill>
              <a:srgbClr val="0070C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703" y="1120"/>
              <a:ext cx="544" cy="272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06626" y="1911270"/>
            <a:ext cx="863121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GB" altLang="zh-CN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Strengthening the </a:t>
            </a:r>
            <a:r>
              <a:rPr lang="en-US" altLang="zh-CN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leadership </a:t>
            </a:r>
            <a:r>
              <a:rPr lang="en-US" altLang="zh-CN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the key factor for a successful implementation of  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SW.</a:t>
            </a:r>
            <a:endParaRPr lang="zh-CN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460685" y="2990278"/>
            <a:ext cx="664953" cy="431800"/>
            <a:chOff x="703" y="1749"/>
            <a:chExt cx="600" cy="272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759" y="1749"/>
              <a:ext cx="544" cy="272"/>
            </a:xfrm>
            <a:prstGeom prst="homePlate">
              <a:avLst>
                <a:gd name="adj" fmla="val 50000"/>
              </a:avLst>
            </a:prstGeom>
            <a:solidFill>
              <a:srgbClr val="0070C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703" y="1749"/>
              <a:ext cx="544" cy="272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406626" y="2883915"/>
            <a:ext cx="863121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Responding to users</a:t>
            </a:r>
            <a:r>
              <a:rPr lang="en-US" altLang="zh-CN" b="1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’</a:t>
            </a:r>
            <a:r>
              <a:rPr lang="en-US" altLang="zh-CN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needs</a:t>
            </a:r>
            <a:r>
              <a:rPr lang="en-US" altLang="zh-CN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vitality of the </a:t>
            </a:r>
            <a:r>
              <a:rPr lang="en-US" altLang="zh-CN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SW.</a:t>
            </a:r>
            <a:endParaRPr lang="zh-CN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1460685" y="3918470"/>
            <a:ext cx="664953" cy="431800"/>
            <a:chOff x="703" y="2336"/>
            <a:chExt cx="600" cy="272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759" y="2336"/>
              <a:ext cx="544" cy="272"/>
            </a:xfrm>
            <a:prstGeom prst="homePlate">
              <a:avLst>
                <a:gd name="adj" fmla="val 50000"/>
              </a:avLst>
            </a:prstGeom>
            <a:solidFill>
              <a:srgbClr val="0070C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703" y="2336"/>
              <a:ext cx="544" cy="272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406626" y="3820045"/>
            <a:ext cx="863121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cientific 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rational </a:t>
            </a:r>
            <a:r>
              <a:rPr lang="en-US" altLang="zh-CN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top-level 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</a:t>
            </a:r>
            <a:r>
              <a:rPr lang="en-US" altLang="zh-CN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surely exert the benefits 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lang="en-US" altLang="zh-CN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SW.</a:t>
            </a:r>
            <a:endParaRPr lang="zh-CN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1460685" y="4846662"/>
            <a:ext cx="664953" cy="431800"/>
            <a:chOff x="703" y="2924"/>
            <a:chExt cx="600" cy="272"/>
          </a:xfrm>
        </p:grpSpPr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759" y="2924"/>
              <a:ext cx="544" cy="272"/>
            </a:xfrm>
            <a:prstGeom prst="homePlate">
              <a:avLst>
                <a:gd name="adj" fmla="val 50000"/>
              </a:avLst>
            </a:prstGeom>
            <a:solidFill>
              <a:srgbClr val="0070C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703" y="2924"/>
              <a:ext cx="544" cy="272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406626" y="4756175"/>
            <a:ext cx="863121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CN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Stakeholders</a:t>
            </a:r>
            <a:r>
              <a:rPr lang="en-US" altLang="zh-CN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’ </a:t>
            </a:r>
            <a:r>
              <a:rPr lang="en-US" altLang="zh-CN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collaboration</a:t>
            </a:r>
            <a:r>
              <a:rPr lang="en-US" altLang="zh-CN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support the effective 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implementation </a:t>
            </a:r>
            <a:r>
              <a:rPr lang="en-US" altLang="zh-CN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 SW.</a:t>
            </a:r>
            <a:endParaRPr lang="zh-CN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1460685" y="5790730"/>
            <a:ext cx="664953" cy="431800"/>
            <a:chOff x="703" y="3484"/>
            <a:chExt cx="600" cy="272"/>
          </a:xfrm>
        </p:grpSpPr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>
              <a:off x="759" y="3484"/>
              <a:ext cx="544" cy="272"/>
            </a:xfrm>
            <a:prstGeom prst="homePlate">
              <a:avLst>
                <a:gd name="adj" fmla="val 50000"/>
              </a:avLst>
            </a:prstGeom>
            <a:solidFill>
              <a:srgbClr val="0070C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4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auto">
            <a:xfrm>
              <a:off x="703" y="3484"/>
              <a:ext cx="544" cy="272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zh-CN" sz="20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406626" y="5692305"/>
            <a:ext cx="863121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Innovative </a:t>
            </a:r>
            <a:r>
              <a:rPr lang="en-US" altLang="zh-CN" b="1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technological 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applications </a:t>
            </a:r>
            <a:r>
              <a:rPr lang="en-GB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help create a more convenient </a:t>
            </a:r>
            <a:r>
              <a:rPr lang="en-GB" altLang="zh-CN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 </a:t>
            </a:r>
            <a:r>
              <a:rPr lang="en-GB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traders</a:t>
            </a:r>
            <a:r>
              <a:rPr lang="en-GB" altLang="zh-CN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zh-CN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76715" y="906960"/>
            <a:ext cx="828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80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Five </a:t>
            </a:r>
            <a:r>
              <a:rPr lang="en-GB" altLang="zh-CN" sz="2800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conclusions can be drawn</a:t>
            </a:r>
            <a:endParaRPr lang="zh-CN" altLang="en-US" sz="2800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12613" y="1023965"/>
            <a:ext cx="792092" cy="288039"/>
            <a:chOff x="191344" y="885401"/>
            <a:chExt cx="648072" cy="288032"/>
          </a:xfrm>
        </p:grpSpPr>
        <p:sp>
          <p:nvSpPr>
            <p:cNvPr id="28" name="燕尾形 27"/>
            <p:cNvSpPr/>
            <p:nvPr/>
          </p:nvSpPr>
          <p:spPr bwMode="auto">
            <a:xfrm>
              <a:off x="407368" y="885401"/>
              <a:ext cx="216024" cy="288032"/>
            </a:xfrm>
            <a:prstGeom prst="chevron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9" name="燕尾形 28"/>
            <p:cNvSpPr/>
            <p:nvPr/>
          </p:nvSpPr>
          <p:spPr bwMode="auto">
            <a:xfrm>
              <a:off x="191344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0" name="燕尾形 29"/>
            <p:cNvSpPr/>
            <p:nvPr/>
          </p:nvSpPr>
          <p:spPr bwMode="auto">
            <a:xfrm>
              <a:off x="623392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73608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0" y="1095975"/>
            <a:ext cx="12826414" cy="61208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025" y="375875"/>
            <a:ext cx="6029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http://www.singlewindow.cn</a:t>
            </a:r>
            <a:endParaRPr lang="zh-CN" altLang="en-US" sz="2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02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r="3860"/>
          <a:stretch>
            <a:fillRect/>
          </a:stretch>
        </p:blipFill>
        <p:spPr bwMode="auto">
          <a:xfrm>
            <a:off x="0" y="0"/>
            <a:ext cx="12858750" cy="72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892745" y="584863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National Office of Port Administration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October, </a:t>
            </a:r>
            <a:r>
              <a:rPr lang="zh-CN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820735" y="1816075"/>
            <a:ext cx="9144000" cy="136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hangingPunct="0"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80775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"/>
          <p:cNvSpPr>
            <a:spLocks/>
          </p:cNvSpPr>
          <p:nvPr/>
        </p:nvSpPr>
        <p:spPr bwMode="auto">
          <a:xfrm>
            <a:off x="718123" y="87835"/>
            <a:ext cx="268683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Contents</a:t>
            </a:r>
            <a:endParaRPr lang="zh-CN" altLang="en-US" sz="32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0" y="663915"/>
            <a:ext cx="12872695" cy="246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858684" y="1931048"/>
            <a:ext cx="27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</a:t>
            </a:r>
            <a:endParaRPr lang="zh-CN" altLang="en-US" sz="2400" b="1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50983" y="1888643"/>
            <a:ext cx="3375025" cy="56133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99651" y="1896776"/>
            <a:ext cx="653847" cy="523043"/>
          </a:xfrm>
          <a:prstGeom prst="rect">
            <a:avLst/>
          </a:prstGeom>
          <a:solidFill>
            <a:srgbClr val="151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altLang="zh-CN" sz="2400" i="1" spc="3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400" i="1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 flipH="1">
            <a:off x="5853295" y="1528035"/>
            <a:ext cx="2934" cy="4680000"/>
          </a:xfrm>
          <a:prstGeom prst="lin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1" name="文本框 20"/>
          <p:cNvSpPr txBox="1"/>
          <p:nvPr/>
        </p:nvSpPr>
        <p:spPr>
          <a:xfrm>
            <a:off x="1864441" y="2742829"/>
            <a:ext cx="27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Stages</a:t>
            </a:r>
            <a:endParaRPr lang="zh-CN" altLang="en-US" sz="2400" b="1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56740" y="2694936"/>
            <a:ext cx="3375025" cy="56133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05408" y="2703069"/>
            <a:ext cx="653847" cy="523043"/>
          </a:xfrm>
          <a:prstGeom prst="rect">
            <a:avLst/>
          </a:prstGeom>
          <a:solidFill>
            <a:srgbClr val="151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altLang="zh-CN" sz="2400" i="1" spc="3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i="1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57311" y="3528843"/>
            <a:ext cx="27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Layout &amp; ICT</a:t>
            </a:r>
            <a:endParaRPr lang="zh-CN" altLang="en-US" sz="2400" b="1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50983" y="3479974"/>
            <a:ext cx="3375025" cy="56133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99651" y="3488107"/>
            <a:ext cx="653847" cy="523043"/>
          </a:xfrm>
          <a:prstGeom prst="rect">
            <a:avLst/>
          </a:prstGeom>
          <a:solidFill>
            <a:srgbClr val="151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altLang="zh-CN" sz="2400" i="1" spc="3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400" i="1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858846" y="4327049"/>
            <a:ext cx="339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b="1" dirty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Governance </a:t>
            </a:r>
            <a:r>
              <a:rPr lang="en-GB" altLang="zh-CN" sz="24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structure</a:t>
            </a:r>
            <a:endParaRPr lang="zh-CN" altLang="en-US" sz="2400" b="1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850983" y="4279156"/>
            <a:ext cx="3375025" cy="56133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899651" y="4287289"/>
            <a:ext cx="653847" cy="523043"/>
          </a:xfrm>
          <a:prstGeom prst="rect">
            <a:avLst/>
          </a:prstGeom>
          <a:solidFill>
            <a:srgbClr val="151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altLang="zh-CN" sz="2400" i="1" spc="3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i="1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852588" y="5125255"/>
            <a:ext cx="27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Business model</a:t>
            </a:r>
            <a:endParaRPr lang="zh-CN" altLang="en-US" sz="2400" b="1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850983" y="5071266"/>
            <a:ext cx="3375025" cy="56133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899651" y="5079399"/>
            <a:ext cx="653847" cy="523043"/>
          </a:xfrm>
          <a:prstGeom prst="rect">
            <a:avLst/>
          </a:prstGeom>
          <a:solidFill>
            <a:srgbClr val="151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altLang="zh-CN" sz="2400" i="1" spc="3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400" i="1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36944" y="1937411"/>
            <a:ext cx="27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b="1" dirty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Service coverage</a:t>
            </a:r>
            <a:endParaRPr lang="zh-CN" altLang="en-US" sz="2400" b="1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729243" y="1888085"/>
            <a:ext cx="3375025" cy="56133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777911" y="1896218"/>
            <a:ext cx="653847" cy="523043"/>
          </a:xfrm>
          <a:prstGeom prst="rect">
            <a:avLst/>
          </a:prstGeom>
          <a:solidFill>
            <a:srgbClr val="151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altLang="zh-CN" sz="2400" i="1" spc="3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sz="2400" i="1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736944" y="2742829"/>
            <a:ext cx="27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Performance</a:t>
            </a:r>
            <a:endParaRPr lang="zh-CN" altLang="en-US" sz="2400" b="1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729243" y="2694378"/>
            <a:ext cx="3375025" cy="56133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777911" y="2702511"/>
            <a:ext cx="653847" cy="523043"/>
          </a:xfrm>
          <a:prstGeom prst="rect">
            <a:avLst/>
          </a:prstGeom>
          <a:solidFill>
            <a:srgbClr val="151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altLang="zh-CN" sz="2400" i="1" spc="300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 sz="2400" i="1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736944" y="3534672"/>
            <a:ext cx="27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Achievements</a:t>
            </a:r>
            <a:endParaRPr lang="zh-CN" altLang="en-US" sz="2400" b="1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729243" y="3487046"/>
            <a:ext cx="3375025" cy="56133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6777911" y="3495179"/>
            <a:ext cx="653847" cy="523043"/>
          </a:xfrm>
          <a:prstGeom prst="rect">
            <a:avLst/>
          </a:prstGeom>
          <a:solidFill>
            <a:srgbClr val="151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altLang="zh-CN" sz="2400" i="1" spc="3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400" i="1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736944" y="4327049"/>
            <a:ext cx="27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2400" b="1" dirty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Future </a:t>
            </a:r>
            <a:r>
              <a:rPr lang="en-GB" altLang="zh-CN" sz="24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steps</a:t>
            </a:r>
            <a:endParaRPr lang="zh-CN" altLang="en-US" sz="24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729243" y="4279156"/>
            <a:ext cx="3375025" cy="56133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6777911" y="4287289"/>
            <a:ext cx="653847" cy="523043"/>
          </a:xfrm>
          <a:prstGeom prst="rect">
            <a:avLst/>
          </a:prstGeom>
          <a:solidFill>
            <a:srgbClr val="151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altLang="zh-CN" sz="2400" i="1" spc="300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2400" i="1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743843" y="5125255"/>
            <a:ext cx="27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Lessons learned</a:t>
            </a:r>
            <a:endParaRPr lang="zh-CN" altLang="en-US" sz="2400" b="1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735000" y="5071266"/>
            <a:ext cx="3375025" cy="561339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6783668" y="5079399"/>
            <a:ext cx="653847" cy="523043"/>
          </a:xfrm>
          <a:prstGeom prst="rect">
            <a:avLst/>
          </a:prstGeom>
          <a:solidFill>
            <a:srgbClr val="151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altLang="zh-CN" sz="2400" i="1" spc="3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2400" i="1" spc="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357024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"/>
          <p:cNvSpPr>
            <a:spLocks/>
          </p:cNvSpPr>
          <p:nvPr/>
        </p:nvSpPr>
        <p:spPr bwMode="auto">
          <a:xfrm>
            <a:off x="718123" y="87835"/>
            <a:ext cx="383899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1. Background</a:t>
            </a:r>
            <a:endParaRPr lang="zh-CN" altLang="en-US" sz="32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0" y="663915"/>
            <a:ext cx="12872695" cy="246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线"/>
          <p:cNvSpPr>
            <a:spLocks/>
          </p:cNvSpPr>
          <p:nvPr/>
        </p:nvSpPr>
        <p:spPr>
          <a:xfrm>
            <a:off x="1446020" y="2076103"/>
            <a:ext cx="0" cy="4204592"/>
          </a:xfrm>
          <a:prstGeom prst="line">
            <a:avLst/>
          </a:prstGeom>
          <a:noFill/>
          <a:ln w="19050" cap="flat" cmpd="sng">
            <a:solidFill>
              <a:srgbClr val="A5A5A5"/>
            </a:solidFill>
            <a:prstDash val="sysDot"/>
            <a:round/>
          </a:ln>
        </p:spPr>
      </p:sp>
      <p:grpSp>
        <p:nvGrpSpPr>
          <p:cNvPr id="9" name="组合"/>
          <p:cNvGrpSpPr>
            <a:grpSpLocks/>
          </p:cNvGrpSpPr>
          <p:nvPr/>
        </p:nvGrpSpPr>
        <p:grpSpPr>
          <a:xfrm>
            <a:off x="1073343" y="2824215"/>
            <a:ext cx="4872819" cy="430373"/>
            <a:chOff x="1207433" y="2383330"/>
            <a:chExt cx="6552482" cy="430373"/>
          </a:xfrm>
        </p:grpSpPr>
        <p:sp>
          <p:nvSpPr>
            <p:cNvPr id="10" name="椭圆"/>
            <p:cNvSpPr>
              <a:spLocks/>
            </p:cNvSpPr>
            <p:nvPr/>
          </p:nvSpPr>
          <p:spPr>
            <a:xfrm>
              <a:off x="1644813" y="2527350"/>
              <a:ext cx="154727" cy="143410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rgbClr val="00B0F0"/>
              </a:solidFill>
              <a:prstDash val="solid"/>
              <a:round/>
            </a:ln>
          </p:spPr>
        </p:sp>
        <p:sp>
          <p:nvSpPr>
            <p:cNvPr id="11" name="矩形"/>
            <p:cNvSpPr>
              <a:spLocks/>
            </p:cNvSpPr>
            <p:nvPr/>
          </p:nvSpPr>
          <p:spPr>
            <a:xfrm>
              <a:off x="1207433" y="2383330"/>
              <a:ext cx="1734369" cy="430373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mar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0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1988</a:t>
              </a:r>
              <a:endPara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12" name="矩形"/>
            <p:cNvSpPr>
              <a:spLocks/>
            </p:cNvSpPr>
            <p:nvPr/>
          </p:nvSpPr>
          <p:spPr>
            <a:xfrm>
              <a:off x="3059832" y="2383330"/>
              <a:ext cx="4700083" cy="335293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marL="0" indent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H883 -  </a:t>
              </a:r>
              <a:r>
                <a:rPr lang="en-US" altLang="zh-CN" sz="1600" b="1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decentralized 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customs service system</a:t>
              </a:r>
              <a:r>
                <a:rPr lang="en-US" altLang="zh-CN" sz="16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.</a:t>
              </a:r>
              <a:endParaRPr lang="zh-CN" altLang="en-US" sz="12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</p:grpSp>
      <p:grpSp>
        <p:nvGrpSpPr>
          <p:cNvPr id="13" name="组合"/>
          <p:cNvGrpSpPr>
            <a:grpSpLocks/>
          </p:cNvGrpSpPr>
          <p:nvPr/>
        </p:nvGrpSpPr>
        <p:grpSpPr>
          <a:xfrm>
            <a:off x="1048748" y="3688335"/>
            <a:ext cx="4849980" cy="445956"/>
            <a:chOff x="1187624" y="3356992"/>
            <a:chExt cx="6521771" cy="445956"/>
          </a:xfrm>
        </p:grpSpPr>
        <p:sp>
          <p:nvSpPr>
            <p:cNvPr id="14" name="椭圆"/>
            <p:cNvSpPr>
              <a:spLocks/>
            </p:cNvSpPr>
            <p:nvPr/>
          </p:nvSpPr>
          <p:spPr>
            <a:xfrm>
              <a:off x="1651640" y="3500474"/>
              <a:ext cx="159767" cy="143410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rgbClr val="00B0F0"/>
              </a:solidFill>
              <a:prstDash val="solid"/>
              <a:round/>
            </a:ln>
          </p:spPr>
        </p:sp>
        <p:sp>
          <p:nvSpPr>
            <p:cNvPr id="15" name="矩形"/>
            <p:cNvSpPr>
              <a:spLocks/>
            </p:cNvSpPr>
            <p:nvPr/>
          </p:nvSpPr>
          <p:spPr>
            <a:xfrm>
              <a:off x="1187624" y="3356992"/>
              <a:ext cx="1764039" cy="430373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mar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0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2001</a:t>
              </a:r>
              <a:endPara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16" name="矩形"/>
            <p:cNvSpPr>
              <a:spLocks/>
            </p:cNvSpPr>
            <p:nvPr/>
          </p:nvSpPr>
          <p:spPr>
            <a:xfrm>
              <a:off x="3059832" y="3372039"/>
              <a:ext cx="4649563" cy="430909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1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The 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birth of China E-port, with other CBRAs </a:t>
              </a:r>
              <a:r>
                <a:rPr lang="en-US" altLang="zh-CN" sz="1600" b="1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(cross-border regulatory 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agencies).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</p:grpSp>
      <p:grpSp>
        <p:nvGrpSpPr>
          <p:cNvPr id="17" name="组合"/>
          <p:cNvGrpSpPr>
            <a:grpSpLocks/>
          </p:cNvGrpSpPr>
          <p:nvPr/>
        </p:nvGrpSpPr>
        <p:grpSpPr>
          <a:xfrm>
            <a:off x="1114247" y="4663754"/>
            <a:ext cx="4828426" cy="680811"/>
            <a:chOff x="1259632" y="4250475"/>
            <a:chExt cx="6492787" cy="680811"/>
          </a:xfrm>
        </p:grpSpPr>
        <p:sp>
          <p:nvSpPr>
            <p:cNvPr id="18" name="椭圆"/>
            <p:cNvSpPr>
              <a:spLocks/>
            </p:cNvSpPr>
            <p:nvPr/>
          </p:nvSpPr>
          <p:spPr>
            <a:xfrm>
              <a:off x="1626820" y="4500375"/>
              <a:ext cx="152352" cy="143410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rgbClr val="00B0F0"/>
              </a:solidFill>
              <a:prstDash val="solid"/>
              <a:round/>
            </a:ln>
          </p:spPr>
        </p:sp>
        <p:sp>
          <p:nvSpPr>
            <p:cNvPr id="19" name="矩形"/>
            <p:cNvSpPr>
              <a:spLocks/>
            </p:cNvSpPr>
            <p:nvPr/>
          </p:nvSpPr>
          <p:spPr>
            <a:xfrm>
              <a:off x="1259632" y="4356893"/>
              <a:ext cx="1682170" cy="430373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mar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0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2016</a:t>
              </a:r>
              <a:endPara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20" name="矩形"/>
            <p:cNvSpPr>
              <a:spLocks/>
            </p:cNvSpPr>
            <p:nvPr/>
          </p:nvSpPr>
          <p:spPr>
            <a:xfrm>
              <a:off x="3059832" y="4250475"/>
              <a:ext cx="4692587" cy="680811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1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The 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initiation of </a:t>
              </a:r>
              <a:r>
                <a:rPr lang="en-US" altLang="zh-CN" sz="1600" b="1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National Single </a:t>
              </a: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Window(NSW) </a:t>
              </a:r>
              <a:r>
                <a:rPr lang="en-US" altLang="zh-CN" sz="1600" b="1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based on China E-port</a:t>
              </a:r>
              <a:r>
                <a:rPr lang="en-US" altLang="zh-CN" sz="16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.</a:t>
              </a:r>
              <a:endParaRPr lang="en-US" altLang="zh-CN" sz="16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</p:grpSp>
      <p:sp>
        <p:nvSpPr>
          <p:cNvPr id="26" name="矩形"/>
          <p:cNvSpPr>
            <a:spLocks/>
          </p:cNvSpPr>
          <p:nvPr/>
        </p:nvSpPr>
        <p:spPr>
          <a:xfrm>
            <a:off x="524555" y="2296844"/>
            <a:ext cx="595091" cy="374361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eaVert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Time line</a:t>
            </a:r>
            <a:endParaRPr lang="zh-CN" altLang="en-US" sz="20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grpSp>
        <p:nvGrpSpPr>
          <p:cNvPr id="27" name="组合"/>
          <p:cNvGrpSpPr>
            <a:grpSpLocks/>
          </p:cNvGrpSpPr>
          <p:nvPr/>
        </p:nvGrpSpPr>
        <p:grpSpPr>
          <a:xfrm>
            <a:off x="1078331" y="2102097"/>
            <a:ext cx="5299891" cy="437380"/>
            <a:chOff x="1207432" y="2521255"/>
            <a:chExt cx="7126766" cy="437380"/>
          </a:xfrm>
        </p:grpSpPr>
        <p:sp>
          <p:nvSpPr>
            <p:cNvPr id="28" name="椭圆"/>
            <p:cNvSpPr>
              <a:spLocks/>
            </p:cNvSpPr>
            <p:nvPr/>
          </p:nvSpPr>
          <p:spPr>
            <a:xfrm>
              <a:off x="1636955" y="2664736"/>
              <a:ext cx="154727" cy="143410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rgbClr val="00B0F0"/>
              </a:solidFill>
              <a:prstDash val="solid"/>
              <a:round/>
            </a:ln>
          </p:spPr>
        </p:sp>
        <p:sp>
          <p:nvSpPr>
            <p:cNvPr id="29" name="矩形"/>
            <p:cNvSpPr>
              <a:spLocks/>
            </p:cNvSpPr>
            <p:nvPr/>
          </p:nvSpPr>
          <p:spPr>
            <a:xfrm>
              <a:off x="1207432" y="2521255"/>
              <a:ext cx="1846555" cy="430373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mar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0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1970s</a:t>
              </a:r>
              <a:endPara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30" name="矩形"/>
            <p:cNvSpPr>
              <a:spLocks/>
            </p:cNvSpPr>
            <p:nvPr/>
          </p:nvSpPr>
          <p:spPr>
            <a:xfrm>
              <a:off x="3059832" y="2571377"/>
              <a:ext cx="5274366" cy="387258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marL="0" indent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C</a:t>
              </a:r>
              <a:r>
                <a:rPr lang="en-GB" altLang="zh-CN" sz="1600" b="1" dirty="0" err="1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ustoms</a:t>
              </a:r>
              <a:r>
                <a:rPr lang="en-GB" altLang="zh-CN" sz="1600" b="1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 automation system</a:t>
              </a:r>
              <a:r>
                <a:rPr lang="en-US" altLang="zh-CN" sz="1600" dirty="0" smtClean="0">
                  <a:solidFill>
                    <a:srgbClr val="40404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.</a:t>
              </a:r>
              <a:endParaRPr lang="zh-CN" altLang="en-US" sz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</p:grpSp>
      <p:pic>
        <p:nvPicPr>
          <p:cNvPr id="31" name="图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326146">
            <a:off x="6781464" y="2343311"/>
            <a:ext cx="1213514" cy="164957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  <a:effectLst>
            <a:outerShdw blurRad="50800" dist="38100" dir="8100000" algn="tr">
              <a:srgbClr val="000000">
                <a:alpha val="39607"/>
              </a:srgbClr>
            </a:outerShdw>
          </a:effectLst>
        </p:spPr>
      </p:pic>
      <p:pic>
        <p:nvPicPr>
          <p:cNvPr id="32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96624">
            <a:off x="7424491" y="2004382"/>
            <a:ext cx="1199065" cy="1694258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  <a:effectLst>
            <a:outerShdw blurRad="50800" dist="38100" dir="8100000" algn="tr">
              <a:srgbClr val="000000">
                <a:alpha val="39607"/>
              </a:srgbClr>
            </a:outerShdw>
          </a:effectLst>
        </p:spPr>
      </p:pic>
      <p:pic>
        <p:nvPicPr>
          <p:cNvPr id="33" name="图片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03178">
            <a:off x="8043144" y="1787113"/>
            <a:ext cx="1320535" cy="1744980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  <a:effectLst>
            <a:outerShdw blurRad="50800" dist="38100" dir="8100000" algn="tr">
              <a:srgbClr val="000000">
                <a:alpha val="39607"/>
              </a:srgbClr>
            </a:outerShdw>
          </a:effectLst>
        </p:spPr>
      </p:pic>
      <p:pic>
        <p:nvPicPr>
          <p:cNvPr id="34" name="图片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40699" y="1716186"/>
            <a:ext cx="1217166" cy="1737117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38100" dir="8100000" algn="tr">
              <a:srgbClr val="000000">
                <a:alpha val="39607"/>
              </a:srgbClr>
            </a:outerShdw>
          </a:effectLst>
        </p:spPr>
      </p:pic>
      <p:pic>
        <p:nvPicPr>
          <p:cNvPr id="35" name="图片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88248">
            <a:off x="9370108" y="1780700"/>
            <a:ext cx="1239256" cy="175780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38100" dir="8100000" algn="tr">
              <a:srgbClr val="000000">
                <a:alpha val="39607"/>
              </a:srgbClr>
            </a:outerShdw>
          </a:effectLst>
        </p:spPr>
      </p:pic>
      <p:pic>
        <p:nvPicPr>
          <p:cNvPr id="37" name="图片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185514">
            <a:off x="10020458" y="2014468"/>
            <a:ext cx="1385122" cy="180041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38100" dir="8100000" algn="tr">
              <a:srgbClr val="000000">
                <a:alpha val="39607"/>
              </a:srgbClr>
            </a:outerShdw>
          </a:effectLst>
        </p:spPr>
      </p:pic>
      <p:pic>
        <p:nvPicPr>
          <p:cNvPr id="38" name="图片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01488">
            <a:off x="10602070" y="2337691"/>
            <a:ext cx="1337947" cy="179825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  <a:effectLst>
            <a:outerShdw blurRad="50800" dist="38100" dir="8100000" algn="tr">
              <a:srgbClr val="000000">
                <a:alpha val="39607"/>
              </a:srgbClr>
            </a:outerShdw>
          </a:effectLst>
        </p:spPr>
      </p:pic>
      <p:sp>
        <p:nvSpPr>
          <p:cNvPr id="39" name="矩形"/>
          <p:cNvSpPr>
            <a:spLocks/>
          </p:cNvSpPr>
          <p:nvPr/>
        </p:nvSpPr>
        <p:spPr>
          <a:xfrm>
            <a:off x="6807274" y="4382536"/>
            <a:ext cx="5291676" cy="193899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just"/>
            <a:r>
              <a:rPr lang="zh-CN" altLang="en-US" sz="16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　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宋体" charset="0"/>
              </a:rPr>
              <a:t>　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宋体" charset="0"/>
              </a:rPr>
              <a:t>In recent years, a series of important documents in the field of economic development issued by the State Council emphasize the construction of S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宋体" charset="0"/>
              </a:rPr>
              <a:t>ingle Window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宋体" charset="0"/>
              </a:rPr>
              <a:t>based on e-port and the promotion of trade facilitation. 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  <a:cs typeface="宋体" charset="0"/>
            </a:endParaRPr>
          </a:p>
          <a:p>
            <a:pPr algn="just"/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宋体" charset="0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宋体" charset="0"/>
              </a:rPr>
              <a:t>      Single Window as a must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宋体" charset="0"/>
              </a:rPr>
              <a:t>was written into the 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  <a:cs typeface="宋体" charset="0"/>
              </a:rPr>
              <a:t>central government work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  <a:cs typeface="宋体" charset="0"/>
              </a:rPr>
              <a:t>report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宋体" charset="0"/>
              </a:rPr>
              <a:t>consecutively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宋体" charset="0"/>
              </a:rPr>
              <a:t>for three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宋体" charset="0"/>
              </a:rPr>
              <a:t>years (2016, 2017, 2018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宋体" charset="0"/>
              </a:rPr>
              <a:t>).</a:t>
            </a:r>
            <a:endParaRPr lang="zh-CN" altLang="en-US" sz="1600" dirty="0"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76714" y="906960"/>
            <a:ext cx="1118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800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 is </a:t>
            </a:r>
            <a:r>
              <a:rPr lang="en-GB" altLang="zh-CN" sz="280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highly </a:t>
            </a:r>
            <a:r>
              <a:rPr lang="en-GB" altLang="zh-CN" sz="2800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valued by Chinese Government</a:t>
            </a:r>
            <a:endParaRPr lang="zh-CN" altLang="en-US" sz="2800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812613" y="1023965"/>
            <a:ext cx="792092" cy="288039"/>
            <a:chOff x="191344" y="885401"/>
            <a:chExt cx="648072" cy="288032"/>
          </a:xfrm>
        </p:grpSpPr>
        <p:sp>
          <p:nvSpPr>
            <p:cNvPr id="42" name="燕尾形 41"/>
            <p:cNvSpPr/>
            <p:nvPr/>
          </p:nvSpPr>
          <p:spPr bwMode="auto">
            <a:xfrm>
              <a:off x="407368" y="885401"/>
              <a:ext cx="216024" cy="288032"/>
            </a:xfrm>
            <a:prstGeom prst="chevron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3" name="燕尾形 42"/>
            <p:cNvSpPr/>
            <p:nvPr/>
          </p:nvSpPr>
          <p:spPr bwMode="auto">
            <a:xfrm>
              <a:off x="191344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4" name="燕尾形 43"/>
            <p:cNvSpPr/>
            <p:nvPr/>
          </p:nvSpPr>
          <p:spPr bwMode="auto">
            <a:xfrm>
              <a:off x="623392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46" name="组合"/>
          <p:cNvGrpSpPr>
            <a:grpSpLocks/>
          </p:cNvGrpSpPr>
          <p:nvPr/>
        </p:nvGrpSpPr>
        <p:grpSpPr>
          <a:xfrm>
            <a:off x="1119646" y="5671894"/>
            <a:ext cx="4823027" cy="680811"/>
            <a:chOff x="1259632" y="4250475"/>
            <a:chExt cx="6485527" cy="680811"/>
          </a:xfrm>
        </p:grpSpPr>
        <p:sp>
          <p:nvSpPr>
            <p:cNvPr id="47" name="椭圆"/>
            <p:cNvSpPr>
              <a:spLocks/>
            </p:cNvSpPr>
            <p:nvPr/>
          </p:nvSpPr>
          <p:spPr>
            <a:xfrm>
              <a:off x="1626820" y="4500375"/>
              <a:ext cx="152352" cy="143410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rgbClr val="00B0F0"/>
              </a:solidFill>
              <a:prstDash val="solid"/>
              <a:round/>
            </a:ln>
          </p:spPr>
        </p:sp>
        <p:sp>
          <p:nvSpPr>
            <p:cNvPr id="48" name="矩形"/>
            <p:cNvSpPr>
              <a:spLocks/>
            </p:cNvSpPr>
            <p:nvPr/>
          </p:nvSpPr>
          <p:spPr>
            <a:xfrm>
              <a:off x="1259632" y="4356893"/>
              <a:ext cx="1682170" cy="430373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mar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000" b="1" dirty="0" smtClean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2018</a:t>
              </a:r>
              <a:endPara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49" name="矩形"/>
            <p:cNvSpPr>
              <a:spLocks/>
            </p:cNvSpPr>
            <p:nvPr/>
          </p:nvSpPr>
          <p:spPr>
            <a:xfrm>
              <a:off x="3059832" y="4250475"/>
              <a:ext cx="4685327" cy="680811"/>
            </a:xfrm>
            <a:prstGeom prst="rect">
              <a:avLst/>
            </a:prstGeom>
            <a:noFill/>
            <a:ln w="9525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1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NSW as the one-stop Trade Service Platform is proposed</a:t>
              </a:r>
              <a:endParaRPr lang="en-US" altLang="zh-CN" sz="16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560246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63915"/>
            <a:ext cx="12872695" cy="246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676715" y="906960"/>
            <a:ext cx="828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 stages of development</a:t>
            </a:r>
            <a:endParaRPr lang="zh-CN" altLang="en-US" sz="2800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88361" y="2104115"/>
            <a:ext cx="11228667" cy="3936944"/>
            <a:chOff x="1294203" y="1927285"/>
            <a:chExt cx="9967117" cy="3936944"/>
          </a:xfrm>
        </p:grpSpPr>
        <p:sp>
          <p:nvSpPr>
            <p:cNvPr id="11" name="矩形"/>
            <p:cNvSpPr>
              <a:spLocks/>
            </p:cNvSpPr>
            <p:nvPr/>
          </p:nvSpPr>
          <p:spPr>
            <a:xfrm>
              <a:off x="1892745" y="4222469"/>
              <a:ext cx="2160000" cy="540000"/>
            </a:xfrm>
            <a:prstGeom prst="rect">
              <a:avLst/>
            </a:prstGeom>
            <a:solidFill>
              <a:srgbClr val="0070C0"/>
            </a:solidFill>
            <a:ln w="25400" cap="flat" cmpd="sng">
              <a:noFill/>
              <a:prstDash val="solid"/>
              <a:round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P</a:t>
              </a:r>
              <a:r>
                <a:rPr lang="en-US" altLang="zh-CN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ort regulation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(</a:t>
              </a:r>
              <a:r>
                <a:rPr lang="en-US" altLang="zh-CN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B2G</a:t>
              </a:r>
              <a:r>
                <a:rPr lang="en-US" altLang="zh-CN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)</a:t>
              </a:r>
              <a:endPara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14" name="矩形"/>
            <p:cNvSpPr>
              <a:spLocks/>
            </p:cNvSpPr>
            <p:nvPr/>
          </p:nvSpPr>
          <p:spPr>
            <a:xfrm>
              <a:off x="2501094" y="3131508"/>
              <a:ext cx="2160000" cy="540000"/>
            </a:xfrm>
            <a:prstGeom prst="rect">
              <a:avLst/>
            </a:prstGeom>
            <a:solidFill>
              <a:srgbClr val="00B0F0"/>
            </a:solidFill>
            <a:ln w="25400" cap="flat" cmpd="sng">
              <a:noFill/>
              <a:prstDash val="solid"/>
              <a:round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Trade services (B2B)</a:t>
              </a:r>
              <a:endPara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21" name="曲线"/>
            <p:cNvSpPr>
              <a:spLocks/>
            </p:cNvSpPr>
            <p:nvPr/>
          </p:nvSpPr>
          <p:spPr>
            <a:xfrm>
              <a:off x="3087674" y="1927285"/>
              <a:ext cx="2333562" cy="790559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3518"/>
                  </a:moveTo>
                  <a:lnTo>
                    <a:pt x="17230" y="3518"/>
                  </a:lnTo>
                  <a:lnTo>
                    <a:pt x="17230" y="18081"/>
                  </a:lnTo>
                  <a:lnTo>
                    <a:pt x="0" y="18081"/>
                  </a:lnTo>
                </a:path>
                <a:path w="21600" h="21600">
                  <a:moveTo>
                    <a:pt x="17230" y="0"/>
                  </a:moveTo>
                  <a:lnTo>
                    <a:pt x="21600" y="10800"/>
                  </a:lnTo>
                  <a:lnTo>
                    <a:pt x="17230" y="21600"/>
                  </a:lnTo>
                  <a:close/>
                </a:path>
              </a:pathLst>
            </a:custGeom>
            <a:solidFill>
              <a:srgbClr val="00B050"/>
            </a:solidFill>
            <a:ln w="25400" cap="flat" cmpd="sng">
              <a:noFill/>
              <a:prstDash val="solid"/>
              <a:round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SW connectivity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(</a:t>
              </a:r>
              <a:r>
                <a:rPr lang="en-US" altLang="zh-CN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N2N</a:t>
              </a:r>
              <a:r>
                <a:rPr lang="en-US" altLang="zh-CN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)</a:t>
              </a:r>
              <a:endPara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24" name="矩形"/>
            <p:cNvSpPr>
              <a:spLocks/>
            </p:cNvSpPr>
            <p:nvPr/>
          </p:nvSpPr>
          <p:spPr>
            <a:xfrm>
              <a:off x="1294203" y="5324229"/>
              <a:ext cx="2160000" cy="54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25400" cap="flat" cmpd="sng">
              <a:noFill/>
              <a:prstDash val="solid"/>
              <a:round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Top design</a:t>
              </a:r>
              <a:endPara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25" name="矩形"/>
            <p:cNvSpPr>
              <a:spLocks/>
            </p:cNvSpPr>
            <p:nvPr/>
          </p:nvSpPr>
          <p:spPr>
            <a:xfrm>
              <a:off x="3950648" y="5346750"/>
              <a:ext cx="5904820" cy="4318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</a:ln>
          </p:spPr>
          <p:txBody>
            <a:bodyPr vert="horz" wrap="square" lIns="90000" tIns="45720" rIns="90000" bIns="45720" anchor="ctr" anchorCtr="0">
              <a:prstTxWarp prst="textNoShape">
                <a:avLst/>
              </a:prstTxWarp>
            </a:bodyPr>
            <a:lstStyle/>
            <a:p>
              <a:pPr marL="0" indent="0" algn="just">
                <a:lnSpc>
                  <a:spcPct val="129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b="1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2016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, The 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Framework Opinion on NSW 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was approved and then issued nationwide.</a:t>
              </a:r>
              <a:endParaRPr lang="zh-CN" altLang="en-US" dirty="0"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26" name="矩形"/>
            <p:cNvSpPr>
              <a:spLocks/>
            </p:cNvSpPr>
            <p:nvPr/>
          </p:nvSpPr>
          <p:spPr>
            <a:xfrm>
              <a:off x="4462005" y="4264415"/>
              <a:ext cx="6400421" cy="43206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</a:ln>
          </p:spPr>
          <p:txBody>
            <a:bodyPr vert="horz" wrap="square" lIns="90000" tIns="45720" rIns="90000" bIns="45720" anchor="ctr" anchorCtr="0">
              <a:prstTxWarp prst="textNoShape">
                <a:avLst/>
              </a:prstTxWarp>
            </a:bodyPr>
            <a:lstStyle/>
            <a:p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Integrating 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CBRAs’ business systems at the central level and </a:t>
              </a:r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providing 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one-stop 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services for formalities and 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procedures.</a:t>
              </a:r>
              <a:endParaRPr lang="zh-CN" altLang="zh-CN" b="1" dirty="0"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27" name="矩形"/>
            <p:cNvSpPr>
              <a:spLocks/>
            </p:cNvSpPr>
            <p:nvPr/>
          </p:nvSpPr>
          <p:spPr>
            <a:xfrm>
              <a:off x="4973362" y="3151455"/>
              <a:ext cx="6287958" cy="4317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</a:ln>
          </p:spPr>
          <p:txBody>
            <a:bodyPr vert="horz" wrap="square" lIns="90000" tIns="45720" rIns="90000" bIns="45720" anchor="ctr" anchorCtr="0">
              <a:prstTxWarp prst="textNoShape">
                <a:avLst/>
              </a:prstTxWarp>
            </a:bodyPr>
            <a:lstStyle/>
            <a:p>
              <a:pPr marL="0" indent="0" algn="just">
                <a:lnSpc>
                  <a:spcPct val="129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Interfaced with relevant industries with </a:t>
              </a:r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cross-border trade big 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data analysis </a:t>
              </a:r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to 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build </a:t>
              </a:r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a 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one-stop platform 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for trade 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services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.</a:t>
              </a:r>
              <a:endParaRPr lang="zh-CN" altLang="en-US" dirty="0"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29" name="矩形"/>
            <p:cNvSpPr>
              <a:spLocks/>
            </p:cNvSpPr>
            <p:nvPr/>
          </p:nvSpPr>
          <p:spPr>
            <a:xfrm>
              <a:off x="5612558" y="2071566"/>
              <a:ext cx="5575949" cy="43179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</a:ln>
          </p:spPr>
          <p:txBody>
            <a:bodyPr vert="horz" wrap="square" lIns="90000" tIns="45720" rIns="90000" bIns="45720" anchor="ctr" anchorCtr="0">
              <a:prstTxWarp prst="textNoShape">
                <a:avLst/>
              </a:prstTxWarp>
            </a:bodyPr>
            <a:lstStyle/>
            <a:p>
              <a:pPr algn="just">
                <a:lnSpc>
                  <a:spcPct val="12999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Fast, seamless and safe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 inter-connection with trading partners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  <a:cs typeface="宋体" charset="0"/>
                </a:rPr>
                <a:t> and be an important facility for foreign </a:t>
              </a:r>
              <a:r>
                <a:rPr lang="en-US" altLang="zh-CN" dirty="0" smtClean="0">
                  <a:latin typeface="微软雅黑" pitchFamily="34" charset="-122"/>
                  <a:ea typeface="微软雅黑" pitchFamily="34" charset="-122"/>
                  <a:cs typeface="宋体" charset="0"/>
                </a:rPr>
                <a:t>trade.</a:t>
              </a:r>
              <a:endParaRPr lang="zh-CN" altLang="en-US" dirty="0"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3088880" y="2577560"/>
              <a:ext cx="1562400" cy="561600"/>
            </a:xfrm>
            <a:custGeom>
              <a:avLst/>
              <a:gdLst>
                <a:gd name="connsiteX0" fmla="*/ 0 w 1562400"/>
                <a:gd name="connsiteY0" fmla="*/ 0 h 561600"/>
                <a:gd name="connsiteX1" fmla="*/ 763200 w 1562400"/>
                <a:gd name="connsiteY1" fmla="*/ 561600 h 561600"/>
                <a:gd name="connsiteX2" fmla="*/ 1562400 w 1562400"/>
                <a:gd name="connsiteY2" fmla="*/ 561600 h 561600"/>
                <a:gd name="connsiteX3" fmla="*/ 835200 w 1562400"/>
                <a:gd name="connsiteY3" fmla="*/ 0 h 561600"/>
                <a:gd name="connsiteX4" fmla="*/ 0 w 1562400"/>
                <a:gd name="connsiteY4" fmla="*/ 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400" h="561600">
                  <a:moveTo>
                    <a:pt x="0" y="0"/>
                  </a:moveTo>
                  <a:lnTo>
                    <a:pt x="763200" y="561600"/>
                  </a:lnTo>
                  <a:lnTo>
                    <a:pt x="1562400" y="561600"/>
                  </a:lnTo>
                  <a:lnTo>
                    <a:pt x="835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2501094" y="3663856"/>
              <a:ext cx="1562400" cy="561600"/>
            </a:xfrm>
            <a:custGeom>
              <a:avLst/>
              <a:gdLst>
                <a:gd name="connsiteX0" fmla="*/ 0 w 1562400"/>
                <a:gd name="connsiteY0" fmla="*/ 0 h 561600"/>
                <a:gd name="connsiteX1" fmla="*/ 763200 w 1562400"/>
                <a:gd name="connsiteY1" fmla="*/ 561600 h 561600"/>
                <a:gd name="connsiteX2" fmla="*/ 1562400 w 1562400"/>
                <a:gd name="connsiteY2" fmla="*/ 561600 h 561600"/>
                <a:gd name="connsiteX3" fmla="*/ 835200 w 1562400"/>
                <a:gd name="connsiteY3" fmla="*/ 0 h 561600"/>
                <a:gd name="connsiteX4" fmla="*/ 0 w 1562400"/>
                <a:gd name="connsiteY4" fmla="*/ 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400" h="561600">
                  <a:moveTo>
                    <a:pt x="0" y="0"/>
                  </a:moveTo>
                  <a:lnTo>
                    <a:pt x="763200" y="561600"/>
                  </a:lnTo>
                  <a:lnTo>
                    <a:pt x="1562400" y="561600"/>
                  </a:lnTo>
                  <a:lnTo>
                    <a:pt x="835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1892745" y="4762469"/>
              <a:ext cx="1562400" cy="561600"/>
            </a:xfrm>
            <a:custGeom>
              <a:avLst/>
              <a:gdLst>
                <a:gd name="connsiteX0" fmla="*/ 0 w 1562400"/>
                <a:gd name="connsiteY0" fmla="*/ 0 h 561600"/>
                <a:gd name="connsiteX1" fmla="*/ 763200 w 1562400"/>
                <a:gd name="connsiteY1" fmla="*/ 561600 h 561600"/>
                <a:gd name="connsiteX2" fmla="*/ 1562400 w 1562400"/>
                <a:gd name="connsiteY2" fmla="*/ 561600 h 561600"/>
                <a:gd name="connsiteX3" fmla="*/ 835200 w 1562400"/>
                <a:gd name="connsiteY3" fmla="*/ 0 h 561600"/>
                <a:gd name="connsiteX4" fmla="*/ 0 w 1562400"/>
                <a:gd name="connsiteY4" fmla="*/ 0 h 56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400" h="561600">
                  <a:moveTo>
                    <a:pt x="0" y="0"/>
                  </a:moveTo>
                  <a:lnTo>
                    <a:pt x="763200" y="561600"/>
                  </a:lnTo>
                  <a:lnTo>
                    <a:pt x="1562400" y="561600"/>
                  </a:lnTo>
                  <a:lnTo>
                    <a:pt x="835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2613" y="1023965"/>
            <a:ext cx="792092" cy="288039"/>
            <a:chOff x="191344" y="885401"/>
            <a:chExt cx="648072" cy="288032"/>
          </a:xfrm>
        </p:grpSpPr>
        <p:sp>
          <p:nvSpPr>
            <p:cNvPr id="35" name="燕尾形 34"/>
            <p:cNvSpPr/>
            <p:nvPr/>
          </p:nvSpPr>
          <p:spPr bwMode="auto">
            <a:xfrm>
              <a:off x="407368" y="885401"/>
              <a:ext cx="216024" cy="288032"/>
            </a:xfrm>
            <a:prstGeom prst="chevron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7" name="燕尾形 36"/>
            <p:cNvSpPr/>
            <p:nvPr/>
          </p:nvSpPr>
          <p:spPr bwMode="auto">
            <a:xfrm>
              <a:off x="191344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8" name="燕尾形 37"/>
            <p:cNvSpPr/>
            <p:nvPr/>
          </p:nvSpPr>
          <p:spPr bwMode="auto">
            <a:xfrm>
              <a:off x="623392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矩形"/>
          <p:cNvSpPr>
            <a:spLocks/>
          </p:cNvSpPr>
          <p:nvPr/>
        </p:nvSpPr>
        <p:spPr bwMode="auto">
          <a:xfrm>
            <a:off x="718123" y="87835"/>
            <a:ext cx="635934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2. Stages</a:t>
            </a:r>
            <a:endParaRPr lang="zh-CN" altLang="en-US" sz="32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716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63915"/>
            <a:ext cx="12872695" cy="246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676714" y="906960"/>
            <a:ext cx="1012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layout </a:t>
            </a:r>
            <a:r>
              <a:rPr lang="en-US" altLang="zh-CN" sz="280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includes both central and local levels </a:t>
            </a:r>
            <a:endParaRPr lang="zh-CN" altLang="en-US" sz="2800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12613" y="1023965"/>
            <a:ext cx="792092" cy="288039"/>
            <a:chOff x="191344" y="885401"/>
            <a:chExt cx="648072" cy="288032"/>
          </a:xfrm>
        </p:grpSpPr>
        <p:sp>
          <p:nvSpPr>
            <p:cNvPr id="41" name="燕尾形 40"/>
            <p:cNvSpPr/>
            <p:nvPr/>
          </p:nvSpPr>
          <p:spPr bwMode="auto">
            <a:xfrm>
              <a:off x="407368" y="885401"/>
              <a:ext cx="216024" cy="288032"/>
            </a:xfrm>
            <a:prstGeom prst="chevron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2" name="燕尾形 41"/>
            <p:cNvSpPr/>
            <p:nvPr/>
          </p:nvSpPr>
          <p:spPr bwMode="auto">
            <a:xfrm>
              <a:off x="191344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3" name="燕尾形 42"/>
            <p:cNvSpPr/>
            <p:nvPr/>
          </p:nvSpPr>
          <p:spPr bwMode="auto">
            <a:xfrm>
              <a:off x="623392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30" name="矩形"/>
          <p:cNvSpPr>
            <a:spLocks/>
          </p:cNvSpPr>
          <p:nvPr/>
        </p:nvSpPr>
        <p:spPr bwMode="auto">
          <a:xfrm>
            <a:off x="718123" y="87835"/>
            <a:ext cx="635934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3. L</a:t>
            </a:r>
            <a:r>
              <a:rPr lang="en-US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ayout &amp; ICT integration </a:t>
            </a:r>
            <a:endParaRPr lang="zh-CN" altLang="en-US" sz="32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2249074" y="2888155"/>
            <a:ext cx="7924821" cy="2843522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中国国际贸易单一窗口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2684855" y="2031929"/>
            <a:ext cx="1024589" cy="790569"/>
            <a:chOff x="956868" y="1377788"/>
            <a:chExt cx="1145042" cy="1045696"/>
          </a:xfrm>
        </p:grpSpPr>
        <p:sp>
          <p:nvSpPr>
            <p:cNvPr id="31" name="矩形 30"/>
            <p:cNvSpPr/>
            <p:nvPr/>
          </p:nvSpPr>
          <p:spPr>
            <a:xfrm>
              <a:off x="956868" y="1858635"/>
              <a:ext cx="1145042" cy="28137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4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GACC</a:t>
              </a:r>
              <a:endPara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直接箭头连接符 165"/>
            <p:cNvCxnSpPr>
              <a:cxnSpLocks noChangeShapeType="1"/>
              <a:stCxn id="31" idx="2"/>
            </p:cNvCxnSpPr>
            <p:nvPr/>
          </p:nvCxnSpPr>
          <p:spPr bwMode="auto">
            <a:xfrm flipH="1">
              <a:off x="1528190" y="2138992"/>
              <a:ext cx="1200" cy="284492"/>
            </a:xfrm>
            <a:prstGeom prst="straightConnector1">
              <a:avLst/>
            </a:prstGeom>
            <a:noFill/>
            <a:ln w="12700" algn="ctr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3" name="Picture 48" descr="海关关徽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021" y="1377788"/>
              <a:ext cx="434336" cy="41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3926251" y="2014070"/>
            <a:ext cx="758121" cy="785813"/>
            <a:chOff x="3075860" y="1312831"/>
            <a:chExt cx="848190" cy="1039022"/>
          </a:xfrm>
        </p:grpSpPr>
        <p:sp>
          <p:nvSpPr>
            <p:cNvPr id="38" name="矩形 37"/>
            <p:cNvSpPr/>
            <p:nvPr/>
          </p:nvSpPr>
          <p:spPr>
            <a:xfrm>
              <a:off x="3075860" y="1804005"/>
              <a:ext cx="848190" cy="289667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4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MPS</a:t>
              </a:r>
              <a:endPara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9" name="图片 1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518" y="1312831"/>
              <a:ext cx="468212" cy="493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4" name="直接箭头连接符 177"/>
            <p:cNvCxnSpPr>
              <a:cxnSpLocks noChangeShapeType="1"/>
            </p:cNvCxnSpPr>
            <p:nvPr/>
          </p:nvCxnSpPr>
          <p:spPr bwMode="auto">
            <a:xfrm>
              <a:off x="3499955" y="2094569"/>
              <a:ext cx="0" cy="257284"/>
            </a:xfrm>
            <a:prstGeom prst="straightConnector1">
              <a:avLst/>
            </a:prstGeom>
            <a:noFill/>
            <a:ln w="12700" algn="ctr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7433013" y="1999992"/>
            <a:ext cx="758121" cy="808037"/>
            <a:chOff x="5049199" y="1284522"/>
            <a:chExt cx="848190" cy="1067331"/>
          </a:xfrm>
        </p:grpSpPr>
        <p:sp>
          <p:nvSpPr>
            <p:cNvPr id="46" name="矩形 45"/>
            <p:cNvSpPr/>
            <p:nvPr/>
          </p:nvSpPr>
          <p:spPr>
            <a:xfrm>
              <a:off x="5049199" y="1794073"/>
              <a:ext cx="848190" cy="291472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14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SAFE</a:t>
              </a:r>
              <a:endPara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7" name="内容占位符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510" y="1284522"/>
              <a:ext cx="679316" cy="50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直接箭头连接符 185"/>
            <p:cNvCxnSpPr>
              <a:cxnSpLocks noChangeShapeType="1"/>
            </p:cNvCxnSpPr>
            <p:nvPr/>
          </p:nvCxnSpPr>
          <p:spPr bwMode="auto">
            <a:xfrm>
              <a:off x="5488241" y="2094569"/>
              <a:ext cx="0" cy="257284"/>
            </a:xfrm>
            <a:prstGeom prst="straightConnector1">
              <a:avLst/>
            </a:prstGeom>
            <a:noFill/>
            <a:ln w="12700" algn="ctr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2566327" y="4657350"/>
            <a:ext cx="7235273" cy="1039453"/>
            <a:chOff x="1219574" y="4262946"/>
            <a:chExt cx="6630886" cy="1542318"/>
          </a:xfrm>
        </p:grpSpPr>
        <p:grpSp>
          <p:nvGrpSpPr>
            <p:cNvPr id="50" name="组合 216"/>
            <p:cNvGrpSpPr>
              <a:grpSpLocks/>
            </p:cNvGrpSpPr>
            <p:nvPr/>
          </p:nvGrpSpPr>
          <p:grpSpPr bwMode="auto">
            <a:xfrm>
              <a:off x="1238454" y="4262946"/>
              <a:ext cx="2082163" cy="894795"/>
              <a:chOff x="1200354" y="4176479"/>
              <a:chExt cx="2082163" cy="894795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1200354" y="4176479"/>
                <a:ext cx="2082163" cy="894795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 sz="16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矩形 40"/>
              <p:cNvSpPr>
                <a:spLocks noChangeArrowheads="1"/>
              </p:cNvSpPr>
              <p:nvPr/>
            </p:nvSpPr>
            <p:spPr bwMode="auto">
              <a:xfrm>
                <a:off x="1272923" y="4221087"/>
                <a:ext cx="1947689" cy="509005"/>
              </a:xfrm>
              <a:prstGeom prst="rect">
                <a:avLst/>
              </a:prstGeom>
              <a:gradFill rotWithShape="1">
                <a:gsLst>
                  <a:gs pos="0">
                    <a:srgbClr val="AADCFE"/>
                  </a:gs>
                  <a:gs pos="50000">
                    <a:srgbClr val="CAE8FE"/>
                  </a:gs>
                  <a:gs pos="100000">
                    <a:srgbClr val="E5F3FE"/>
                  </a:gs>
                </a:gsLst>
                <a:lin ang="135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05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  <a:cs typeface="宋体" charset="0"/>
                  </a:rPr>
                  <a:t>China (XX) International Trade SW</a:t>
                </a:r>
              </a:p>
            </p:txBody>
          </p:sp>
          <p:sp>
            <p:nvSpPr>
              <p:cNvPr id="81" name="文本框 97"/>
              <p:cNvSpPr txBox="1">
                <a:spLocks noChangeArrowheads="1"/>
              </p:cNvSpPr>
              <p:nvPr/>
            </p:nvSpPr>
            <p:spPr bwMode="auto">
              <a:xfrm>
                <a:off x="1241758" y="4773910"/>
                <a:ext cx="1940485" cy="288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Local e-port 1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合 217"/>
            <p:cNvGrpSpPr>
              <a:grpSpLocks/>
            </p:cNvGrpSpPr>
            <p:nvPr/>
          </p:nvGrpSpPr>
          <p:grpSpPr bwMode="auto">
            <a:xfrm>
              <a:off x="6008664" y="4262946"/>
              <a:ext cx="1841796" cy="873840"/>
              <a:chOff x="1200686" y="4176479"/>
              <a:chExt cx="1841796" cy="873840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1200686" y="4176479"/>
                <a:ext cx="1841796" cy="873840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 sz="1600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文本框 97"/>
              <p:cNvSpPr txBox="1">
                <a:spLocks noChangeArrowheads="1"/>
              </p:cNvSpPr>
              <p:nvPr/>
            </p:nvSpPr>
            <p:spPr bwMode="auto">
              <a:xfrm>
                <a:off x="1379149" y="4220020"/>
                <a:ext cx="145561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2" name="组合 218"/>
            <p:cNvGrpSpPr>
              <a:grpSpLocks/>
            </p:cNvGrpSpPr>
            <p:nvPr/>
          </p:nvGrpSpPr>
          <p:grpSpPr bwMode="auto">
            <a:xfrm>
              <a:off x="3657123" y="4262946"/>
              <a:ext cx="1986695" cy="894795"/>
              <a:chOff x="1200346" y="4176479"/>
              <a:chExt cx="1986695" cy="894795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1200346" y="4176479"/>
                <a:ext cx="1986695" cy="894795"/>
              </a:xfrm>
              <a:prstGeom prst="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zh-CN" altLang="en-US" sz="14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矩形 40"/>
              <p:cNvSpPr>
                <a:spLocks noChangeArrowheads="1"/>
              </p:cNvSpPr>
              <p:nvPr/>
            </p:nvSpPr>
            <p:spPr bwMode="auto">
              <a:xfrm>
                <a:off x="1272923" y="4221087"/>
                <a:ext cx="1832549" cy="460619"/>
              </a:xfrm>
              <a:prstGeom prst="rect">
                <a:avLst/>
              </a:prstGeom>
              <a:gradFill rotWithShape="1">
                <a:gsLst>
                  <a:gs pos="0">
                    <a:srgbClr val="AADCFE"/>
                  </a:gs>
                  <a:gs pos="50000">
                    <a:srgbClr val="CAE8FE"/>
                  </a:gs>
                  <a:gs pos="100000">
                    <a:srgbClr val="E5F3FE"/>
                  </a:gs>
                </a:gsLst>
                <a:lin ang="135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050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  <a:cs typeface="宋体" charset="0"/>
                  </a:rPr>
                  <a:t>China (XX) International Trade SW</a:t>
                </a:r>
              </a:p>
            </p:txBody>
          </p:sp>
          <p:sp>
            <p:nvSpPr>
              <p:cNvPr id="76" name="文本框 97"/>
              <p:cNvSpPr txBox="1">
                <a:spLocks noChangeArrowheads="1"/>
              </p:cNvSpPr>
              <p:nvPr/>
            </p:nvSpPr>
            <p:spPr bwMode="auto">
              <a:xfrm>
                <a:off x="1211466" y="4773912"/>
                <a:ext cx="1945118" cy="257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Local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4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e-port 2</a:t>
                </a:r>
                <a:endPara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矩形 65"/>
            <p:cNvSpPr>
              <a:spLocks noChangeArrowheads="1"/>
            </p:cNvSpPr>
            <p:nvPr/>
          </p:nvSpPr>
          <p:spPr bwMode="auto">
            <a:xfrm>
              <a:off x="1219574" y="5461871"/>
              <a:ext cx="953245" cy="290935"/>
            </a:xfrm>
            <a:prstGeom prst="rect">
              <a:avLst/>
            </a:prstGeom>
            <a:gradFill rotWithShape="1">
              <a:gsLst>
                <a:gs pos="0">
                  <a:srgbClr val="AADCFE"/>
                </a:gs>
                <a:gs pos="50000">
                  <a:srgbClr val="CAE8FE"/>
                </a:gs>
                <a:gs pos="100000">
                  <a:srgbClr val="E5F3F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Services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65"/>
            <p:cNvSpPr>
              <a:spLocks noChangeArrowheads="1"/>
            </p:cNvSpPr>
            <p:nvPr/>
          </p:nvSpPr>
          <p:spPr bwMode="auto">
            <a:xfrm>
              <a:off x="2248355" y="5461872"/>
              <a:ext cx="894932" cy="300927"/>
            </a:xfrm>
            <a:prstGeom prst="rect">
              <a:avLst/>
            </a:prstGeom>
            <a:gradFill rotWithShape="1">
              <a:gsLst>
                <a:gs pos="0">
                  <a:srgbClr val="AADCFE"/>
                </a:gs>
                <a:gs pos="50000">
                  <a:srgbClr val="CAE8FE"/>
                </a:gs>
                <a:gs pos="100000">
                  <a:srgbClr val="E5F3F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Services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65"/>
            <p:cNvSpPr>
              <a:spLocks noChangeArrowheads="1"/>
            </p:cNvSpPr>
            <p:nvPr/>
          </p:nvSpPr>
          <p:spPr bwMode="auto">
            <a:xfrm>
              <a:off x="3543844" y="5461871"/>
              <a:ext cx="937449" cy="290935"/>
            </a:xfrm>
            <a:prstGeom prst="rect">
              <a:avLst/>
            </a:prstGeom>
            <a:gradFill rotWithShape="1">
              <a:gsLst>
                <a:gs pos="0">
                  <a:srgbClr val="AADCFE"/>
                </a:gs>
                <a:gs pos="50000">
                  <a:srgbClr val="CAE8FE"/>
                </a:gs>
                <a:gs pos="100000">
                  <a:srgbClr val="E5F3F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Services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65"/>
            <p:cNvSpPr>
              <a:spLocks noChangeArrowheads="1"/>
            </p:cNvSpPr>
            <p:nvPr/>
          </p:nvSpPr>
          <p:spPr bwMode="auto">
            <a:xfrm>
              <a:off x="4611040" y="5461871"/>
              <a:ext cx="877201" cy="300929"/>
            </a:xfrm>
            <a:prstGeom prst="rect">
              <a:avLst/>
            </a:prstGeom>
            <a:gradFill rotWithShape="1">
              <a:gsLst>
                <a:gs pos="0">
                  <a:srgbClr val="AADCFE"/>
                </a:gs>
                <a:gs pos="50000">
                  <a:srgbClr val="CAE8FE"/>
                </a:gs>
                <a:gs pos="100000">
                  <a:srgbClr val="E5F3F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Services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65"/>
            <p:cNvSpPr>
              <a:spLocks noChangeArrowheads="1"/>
            </p:cNvSpPr>
            <p:nvPr/>
          </p:nvSpPr>
          <p:spPr bwMode="auto">
            <a:xfrm>
              <a:off x="5920704" y="5461871"/>
              <a:ext cx="897501" cy="300929"/>
            </a:xfrm>
            <a:prstGeom prst="rect">
              <a:avLst/>
            </a:prstGeom>
            <a:gradFill rotWithShape="1">
              <a:gsLst>
                <a:gs pos="0">
                  <a:srgbClr val="AADCFE"/>
                </a:gs>
                <a:gs pos="50000">
                  <a:srgbClr val="CAE8FE"/>
                </a:gs>
                <a:gs pos="100000">
                  <a:srgbClr val="E5F3F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Services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矩形 65"/>
            <p:cNvSpPr>
              <a:spLocks noChangeArrowheads="1"/>
            </p:cNvSpPr>
            <p:nvPr/>
          </p:nvSpPr>
          <p:spPr bwMode="auto">
            <a:xfrm>
              <a:off x="6949784" y="5461871"/>
              <a:ext cx="895788" cy="343393"/>
            </a:xfrm>
            <a:prstGeom prst="rect">
              <a:avLst/>
            </a:prstGeom>
            <a:gradFill rotWithShape="1">
              <a:gsLst>
                <a:gs pos="0">
                  <a:srgbClr val="AADCFE"/>
                </a:gs>
                <a:gs pos="50000">
                  <a:srgbClr val="CAE8FE"/>
                </a:gs>
                <a:gs pos="100000">
                  <a:srgbClr val="E5F3FE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Services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9" name="组合 225"/>
            <p:cNvGrpSpPr>
              <a:grpSpLocks/>
            </p:cNvGrpSpPr>
            <p:nvPr/>
          </p:nvGrpSpPr>
          <p:grpSpPr bwMode="auto">
            <a:xfrm>
              <a:off x="1619300" y="5157192"/>
              <a:ext cx="1121196" cy="264854"/>
              <a:chOff x="1581200" y="5157192"/>
              <a:chExt cx="1121196" cy="264854"/>
            </a:xfrm>
          </p:grpSpPr>
          <p:cxnSp>
            <p:nvCxnSpPr>
              <p:cNvPr id="70" name="直接连接符 69"/>
              <p:cNvCxnSpPr/>
              <p:nvPr/>
            </p:nvCxnSpPr>
            <p:spPr>
              <a:xfrm>
                <a:off x="2121251" y="5157741"/>
                <a:ext cx="0" cy="922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1582137" y="5249945"/>
                <a:ext cx="110130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/>
              <p:cNvCxnSpPr/>
              <p:nvPr/>
            </p:nvCxnSpPr>
            <p:spPr>
              <a:xfrm>
                <a:off x="1586332" y="5249945"/>
                <a:ext cx="0" cy="1718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箭头连接符 72"/>
              <p:cNvCxnSpPr/>
              <p:nvPr/>
            </p:nvCxnSpPr>
            <p:spPr>
              <a:xfrm>
                <a:off x="2702318" y="5249945"/>
                <a:ext cx="0" cy="1718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226"/>
            <p:cNvGrpSpPr>
              <a:grpSpLocks/>
            </p:cNvGrpSpPr>
            <p:nvPr/>
          </p:nvGrpSpPr>
          <p:grpSpPr bwMode="auto">
            <a:xfrm>
              <a:off x="3969396" y="5157192"/>
              <a:ext cx="1121196" cy="264854"/>
              <a:chOff x="1581200" y="5157192"/>
              <a:chExt cx="1121196" cy="264854"/>
            </a:xfrm>
          </p:grpSpPr>
          <p:cxnSp>
            <p:nvCxnSpPr>
              <p:cNvPr id="66" name="直接连接符 65"/>
              <p:cNvCxnSpPr/>
              <p:nvPr/>
            </p:nvCxnSpPr>
            <p:spPr>
              <a:xfrm>
                <a:off x="2120599" y="5157741"/>
                <a:ext cx="0" cy="922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1581485" y="5249945"/>
                <a:ext cx="110130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/>
              <p:cNvCxnSpPr/>
              <p:nvPr/>
            </p:nvCxnSpPr>
            <p:spPr>
              <a:xfrm>
                <a:off x="1585681" y="5249945"/>
                <a:ext cx="0" cy="1718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箭头连接符 68"/>
              <p:cNvCxnSpPr/>
              <p:nvPr/>
            </p:nvCxnSpPr>
            <p:spPr>
              <a:xfrm>
                <a:off x="2701667" y="5249945"/>
                <a:ext cx="0" cy="1718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组合 227"/>
            <p:cNvGrpSpPr>
              <a:grpSpLocks/>
            </p:cNvGrpSpPr>
            <p:nvPr/>
          </p:nvGrpSpPr>
          <p:grpSpPr bwMode="auto">
            <a:xfrm>
              <a:off x="6354335" y="5157192"/>
              <a:ext cx="1121196" cy="264854"/>
              <a:chOff x="1581200" y="5157192"/>
              <a:chExt cx="1121196" cy="264854"/>
            </a:xfrm>
          </p:grpSpPr>
          <p:cxnSp>
            <p:nvCxnSpPr>
              <p:cNvPr id="62" name="直接连接符 61"/>
              <p:cNvCxnSpPr/>
              <p:nvPr/>
            </p:nvCxnSpPr>
            <p:spPr>
              <a:xfrm>
                <a:off x="2120766" y="5157741"/>
                <a:ext cx="0" cy="922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1581653" y="5249945"/>
                <a:ext cx="11013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箭头连接符 63"/>
              <p:cNvCxnSpPr/>
              <p:nvPr/>
            </p:nvCxnSpPr>
            <p:spPr>
              <a:xfrm>
                <a:off x="1585849" y="5249945"/>
                <a:ext cx="0" cy="1718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箭头连接符 64"/>
              <p:cNvCxnSpPr/>
              <p:nvPr/>
            </p:nvCxnSpPr>
            <p:spPr>
              <a:xfrm>
                <a:off x="2701834" y="5249945"/>
                <a:ext cx="0" cy="17183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组合 81"/>
          <p:cNvGrpSpPr>
            <a:grpSpLocks/>
          </p:cNvGrpSpPr>
          <p:nvPr/>
        </p:nvGrpSpPr>
        <p:grpSpPr bwMode="auto">
          <a:xfrm>
            <a:off x="3606458" y="4500368"/>
            <a:ext cx="5343267" cy="196107"/>
            <a:chOff x="2093912" y="3932033"/>
            <a:chExt cx="4928024" cy="302886"/>
          </a:xfrm>
        </p:grpSpPr>
        <p:sp>
          <p:nvSpPr>
            <p:cNvPr id="83" name="箭头: 上下 79"/>
            <p:cNvSpPr/>
            <p:nvPr/>
          </p:nvSpPr>
          <p:spPr>
            <a:xfrm>
              <a:off x="2093912" y="3932033"/>
              <a:ext cx="150986" cy="302886"/>
            </a:xfrm>
            <a:prstGeom prst="upDown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kern="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84" name="箭头: 上下 79"/>
            <p:cNvSpPr/>
            <p:nvPr/>
          </p:nvSpPr>
          <p:spPr>
            <a:xfrm>
              <a:off x="4530663" y="3932033"/>
              <a:ext cx="150986" cy="302886"/>
            </a:xfrm>
            <a:prstGeom prst="upDown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kern="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85" name="箭头: 上下 79"/>
            <p:cNvSpPr/>
            <p:nvPr/>
          </p:nvSpPr>
          <p:spPr>
            <a:xfrm>
              <a:off x="6870950" y="3932033"/>
              <a:ext cx="150986" cy="302886"/>
            </a:xfrm>
            <a:prstGeom prst="upDown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kern="0">
                <a:solidFill>
                  <a:prstClr val="white"/>
                </a:solidFill>
                <a:latin typeface="Times New Roman"/>
              </a:endParaRPr>
            </a:p>
          </p:txBody>
        </p:sp>
      </p:grpSp>
      <p:grpSp>
        <p:nvGrpSpPr>
          <p:cNvPr id="86" name="组合 85"/>
          <p:cNvGrpSpPr>
            <a:grpSpLocks/>
          </p:cNvGrpSpPr>
          <p:nvPr/>
        </p:nvGrpSpPr>
        <p:grpSpPr bwMode="auto">
          <a:xfrm>
            <a:off x="4844761" y="1960095"/>
            <a:ext cx="1235561" cy="831850"/>
            <a:chOff x="3352028" y="2662540"/>
            <a:chExt cx="891921" cy="831678"/>
          </a:xfrm>
        </p:grpSpPr>
        <p:grpSp>
          <p:nvGrpSpPr>
            <p:cNvPr id="87" name="组合 178"/>
            <p:cNvGrpSpPr>
              <a:grpSpLocks/>
            </p:cNvGrpSpPr>
            <p:nvPr/>
          </p:nvGrpSpPr>
          <p:grpSpPr bwMode="auto">
            <a:xfrm>
              <a:off x="3352028" y="3079151"/>
              <a:ext cx="891921" cy="415067"/>
              <a:chOff x="3732272" y="1803447"/>
              <a:chExt cx="1178446" cy="548406"/>
            </a:xfrm>
          </p:grpSpPr>
          <p:sp>
            <p:nvSpPr>
              <p:cNvPr id="89" name="矩形 88"/>
              <p:cNvSpPr/>
              <p:nvPr/>
            </p:nvSpPr>
            <p:spPr>
              <a:xfrm>
                <a:off x="3732272" y="1802427"/>
                <a:ext cx="1178446" cy="299877"/>
              </a:xfrm>
              <a:prstGeom prst="rect">
                <a:avLst/>
              </a:prstGeom>
              <a:noFill/>
              <a:ln w="381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zh-CN" sz="1400" kern="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MOT</a:t>
                </a:r>
                <a:endParaRPr lang="zh-CN" altLang="en-US" sz="14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90" name="直接箭头连接符 181"/>
              <p:cNvCxnSpPr>
                <a:cxnSpLocks noChangeShapeType="1"/>
              </p:cNvCxnSpPr>
              <p:nvPr/>
            </p:nvCxnSpPr>
            <p:spPr bwMode="auto">
              <a:xfrm>
                <a:off x="4367582" y="2094569"/>
                <a:ext cx="0" cy="257284"/>
              </a:xfrm>
              <a:prstGeom prst="straightConnector1">
                <a:avLst/>
              </a:prstGeom>
              <a:noFill/>
              <a:ln w="12700" algn="ctr">
                <a:solidFill>
                  <a:srgbClr val="0070C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88" name="图片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85" t="9213" r="22951" b="15279"/>
            <a:stretch>
              <a:fillRect/>
            </a:stretch>
          </p:blipFill>
          <p:spPr bwMode="auto">
            <a:xfrm>
              <a:off x="3547121" y="2662540"/>
              <a:ext cx="592396" cy="477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" name="组合 90"/>
          <p:cNvGrpSpPr/>
          <p:nvPr/>
        </p:nvGrpSpPr>
        <p:grpSpPr>
          <a:xfrm>
            <a:off x="6150831" y="2014174"/>
            <a:ext cx="1091311" cy="777773"/>
            <a:chOff x="3995936" y="2259117"/>
            <a:chExt cx="923220" cy="777773"/>
          </a:xfrm>
        </p:grpSpPr>
        <p:sp>
          <p:nvSpPr>
            <p:cNvPr id="92" name="矩形 91"/>
            <p:cNvSpPr/>
            <p:nvPr/>
          </p:nvSpPr>
          <p:spPr bwMode="auto">
            <a:xfrm>
              <a:off x="3995936" y="2647074"/>
              <a:ext cx="923220" cy="16993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14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STA</a:t>
              </a:r>
              <a:endPara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3" name="直接箭头连接符 173"/>
            <p:cNvCxnSpPr>
              <a:cxnSpLocks noChangeShapeType="1"/>
            </p:cNvCxnSpPr>
            <p:nvPr/>
          </p:nvCxnSpPr>
          <p:spPr bwMode="auto">
            <a:xfrm>
              <a:off x="4457746" y="2842118"/>
              <a:ext cx="0" cy="194772"/>
            </a:xfrm>
            <a:prstGeom prst="straightConnector1">
              <a:avLst/>
            </a:prstGeom>
            <a:noFill/>
            <a:ln w="12700" algn="ctr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5875" y="2259117"/>
              <a:ext cx="387450" cy="338138"/>
            </a:xfrm>
            <a:prstGeom prst="rect">
              <a:avLst/>
            </a:prstGeom>
          </p:spPr>
        </p:pic>
      </p:grpSp>
      <p:grpSp>
        <p:nvGrpSpPr>
          <p:cNvPr id="95" name="组合 94"/>
          <p:cNvGrpSpPr/>
          <p:nvPr/>
        </p:nvGrpSpPr>
        <p:grpSpPr>
          <a:xfrm>
            <a:off x="8453112" y="1988460"/>
            <a:ext cx="1144703" cy="826817"/>
            <a:chOff x="5731229" y="2233403"/>
            <a:chExt cx="755486" cy="826817"/>
          </a:xfrm>
        </p:grpSpPr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67505" y="2233403"/>
              <a:ext cx="438324" cy="406393"/>
            </a:xfrm>
            <a:prstGeom prst="rect">
              <a:avLst/>
            </a:prstGeom>
          </p:spPr>
        </p:pic>
        <p:sp>
          <p:nvSpPr>
            <p:cNvPr id="97" name="矩形 96"/>
            <p:cNvSpPr/>
            <p:nvPr/>
          </p:nvSpPr>
          <p:spPr bwMode="auto">
            <a:xfrm>
              <a:off x="5731229" y="2629923"/>
              <a:ext cx="755486" cy="235515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1400" kern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Others</a:t>
              </a:r>
              <a:endParaRPr lang="zh-CN" altLang="en-US" sz="14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8" name="直接箭头连接符 192"/>
            <p:cNvCxnSpPr>
              <a:cxnSpLocks noChangeShapeType="1"/>
            </p:cNvCxnSpPr>
            <p:nvPr/>
          </p:nvCxnSpPr>
          <p:spPr bwMode="auto">
            <a:xfrm>
              <a:off x="6090559" y="2865438"/>
              <a:ext cx="0" cy="194782"/>
            </a:xfrm>
            <a:prstGeom prst="straightConnector1">
              <a:avLst/>
            </a:prstGeom>
            <a:noFill/>
            <a:ln w="12700" algn="ctr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9" name="组合 98"/>
          <p:cNvGrpSpPr/>
          <p:nvPr/>
        </p:nvGrpSpPr>
        <p:grpSpPr>
          <a:xfrm>
            <a:off x="2299541" y="3192419"/>
            <a:ext cx="7788877" cy="1351689"/>
            <a:chOff x="1842542" y="3409058"/>
            <a:chExt cx="5051604" cy="1351689"/>
          </a:xfrm>
        </p:grpSpPr>
        <p:sp>
          <p:nvSpPr>
            <p:cNvPr id="100" name="矩形 99"/>
            <p:cNvSpPr/>
            <p:nvPr/>
          </p:nvSpPr>
          <p:spPr bwMode="auto">
            <a:xfrm>
              <a:off x="1842542" y="3409058"/>
              <a:ext cx="5051604" cy="130892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65"/>
            <p:cNvSpPr>
              <a:spLocks noChangeArrowheads="1"/>
            </p:cNvSpPr>
            <p:nvPr/>
          </p:nvSpPr>
          <p:spPr bwMode="auto">
            <a:xfrm>
              <a:off x="1907704" y="3481549"/>
              <a:ext cx="1555202" cy="3374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5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Inter-agency information sharing and networking </a:t>
              </a:r>
              <a:r>
                <a:rPr lang="en-US" altLang="zh-CN" sz="105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application</a:t>
              </a:r>
              <a:endParaRPr lang="en-US" altLang="zh-CN" sz="105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102" name="矩形 66"/>
            <p:cNvSpPr>
              <a:spLocks noChangeArrowheads="1"/>
            </p:cNvSpPr>
            <p:nvPr/>
          </p:nvSpPr>
          <p:spPr bwMode="auto">
            <a:xfrm>
              <a:off x="3491880" y="3481549"/>
              <a:ext cx="1260000" cy="3374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5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Port law enforcement and basic </a:t>
              </a:r>
              <a:r>
                <a:rPr lang="en-US" altLang="zh-CN" sz="105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services</a:t>
              </a:r>
              <a:endParaRPr lang="zh-CN" altLang="en-US" sz="105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103" name="矩形 67"/>
            <p:cNvSpPr>
              <a:spLocks noChangeArrowheads="1"/>
            </p:cNvSpPr>
            <p:nvPr/>
          </p:nvSpPr>
          <p:spPr bwMode="auto">
            <a:xfrm>
              <a:off x="4788024" y="3481549"/>
              <a:ext cx="1008000" cy="3374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900"/>
                </a:lnSpc>
              </a:pPr>
              <a:r>
                <a:rPr lang="en-US" altLang="zh-CN" sz="105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Cross-border  information exchange</a:t>
              </a:r>
              <a:endPara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矩形 65"/>
            <p:cNvSpPr>
              <a:spLocks noChangeArrowheads="1"/>
            </p:cNvSpPr>
            <p:nvPr/>
          </p:nvSpPr>
          <p:spPr bwMode="auto">
            <a:xfrm>
              <a:off x="1907704" y="3947268"/>
              <a:ext cx="581092" cy="2018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argo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65"/>
            <p:cNvSpPr>
              <a:spLocks noChangeArrowheads="1"/>
            </p:cNvSpPr>
            <p:nvPr/>
          </p:nvSpPr>
          <p:spPr bwMode="auto">
            <a:xfrm>
              <a:off x="3134719" y="3943393"/>
              <a:ext cx="621781" cy="2018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900"/>
                </a:lnSpc>
              </a:pPr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Means of transport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矩形 65"/>
            <p:cNvSpPr>
              <a:spLocks noChangeArrowheads="1"/>
            </p:cNvSpPr>
            <p:nvPr/>
          </p:nvSpPr>
          <p:spPr bwMode="auto">
            <a:xfrm>
              <a:off x="3777731" y="3943393"/>
              <a:ext cx="680082" cy="2018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Trade permits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矩形 65"/>
            <p:cNvSpPr>
              <a:spLocks noChangeArrowheads="1"/>
            </p:cNvSpPr>
            <p:nvPr/>
          </p:nvSpPr>
          <p:spPr bwMode="auto">
            <a:xfrm>
              <a:off x="1910217" y="4240117"/>
              <a:ext cx="574987" cy="2018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-payment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矩形 65"/>
            <p:cNvSpPr>
              <a:spLocks noChangeArrowheads="1"/>
            </p:cNvSpPr>
            <p:nvPr/>
          </p:nvSpPr>
          <p:spPr bwMode="auto">
            <a:xfrm>
              <a:off x="4496079" y="3944532"/>
              <a:ext cx="653354" cy="2018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900"/>
                </a:lnSpc>
              </a:pPr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Enterprise qualification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矩形 65"/>
            <p:cNvSpPr>
              <a:spLocks noChangeArrowheads="1"/>
            </p:cNvSpPr>
            <p:nvPr/>
          </p:nvSpPr>
          <p:spPr bwMode="auto">
            <a:xfrm>
              <a:off x="2508520" y="4240117"/>
              <a:ext cx="604968" cy="2018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Tax rebate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矩形 65"/>
            <p:cNvSpPr>
              <a:spLocks noChangeArrowheads="1"/>
            </p:cNvSpPr>
            <p:nvPr/>
          </p:nvSpPr>
          <p:spPr bwMode="auto">
            <a:xfrm>
              <a:off x="3131840" y="4240117"/>
              <a:ext cx="619019" cy="2018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900"/>
                </a:lnSpc>
              </a:pPr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Statistics &amp; inquiry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矩形 67"/>
            <p:cNvSpPr>
              <a:spLocks noChangeArrowheads="1"/>
            </p:cNvSpPr>
            <p:nvPr/>
          </p:nvSpPr>
          <p:spPr bwMode="auto">
            <a:xfrm>
              <a:off x="5827251" y="3470559"/>
              <a:ext cx="1008000" cy="34169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5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Big data services</a:t>
              </a:r>
              <a:endPara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矩形 65"/>
            <p:cNvSpPr>
              <a:spLocks noChangeArrowheads="1"/>
            </p:cNvSpPr>
            <p:nvPr/>
          </p:nvSpPr>
          <p:spPr bwMode="auto">
            <a:xfrm>
              <a:off x="2508520" y="3947268"/>
              <a:ext cx="604968" cy="2018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Manifest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矩形 65"/>
            <p:cNvSpPr>
              <a:spLocks noChangeArrowheads="1"/>
            </p:cNvSpPr>
            <p:nvPr/>
          </p:nvSpPr>
          <p:spPr bwMode="auto">
            <a:xfrm>
              <a:off x="3776904" y="4240117"/>
              <a:ext cx="679858" cy="2018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9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Cross-border </a:t>
              </a:r>
              <a:endParaRPr lang="en-US" altLang="zh-CN" sz="1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ts val="900"/>
                </a:lnSpc>
              </a:pPr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e-commerce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矩形 65"/>
            <p:cNvSpPr>
              <a:spLocks noChangeArrowheads="1"/>
            </p:cNvSpPr>
            <p:nvPr/>
          </p:nvSpPr>
          <p:spPr bwMode="auto">
            <a:xfrm>
              <a:off x="4494129" y="4240117"/>
              <a:ext cx="644023" cy="2018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900"/>
                </a:lnSpc>
              </a:pPr>
              <a:r>
                <a:rPr lang="en-US" altLang="zh-CN" sz="7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Processing trade and bonded </a:t>
              </a:r>
              <a:r>
                <a:rPr lang="en-US" altLang="zh-CN" sz="7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services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下箭头 114"/>
            <p:cNvSpPr/>
            <p:nvPr/>
          </p:nvSpPr>
          <p:spPr>
            <a:xfrm>
              <a:off x="4032838" y="3834360"/>
              <a:ext cx="179122" cy="94886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6" name="矩形 65"/>
            <p:cNvSpPr>
              <a:spLocks noChangeArrowheads="1"/>
            </p:cNvSpPr>
            <p:nvPr/>
          </p:nvSpPr>
          <p:spPr bwMode="auto">
            <a:xfrm>
              <a:off x="5214877" y="3936979"/>
              <a:ext cx="797283" cy="2018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9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Financial insurance service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矩形 65"/>
            <p:cNvSpPr>
              <a:spLocks noChangeArrowheads="1"/>
            </p:cNvSpPr>
            <p:nvPr/>
          </p:nvSpPr>
          <p:spPr bwMode="auto">
            <a:xfrm>
              <a:off x="6038205" y="3936979"/>
              <a:ext cx="797046" cy="2018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900"/>
                </a:lnSpc>
              </a:pPr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Customs clearance assessment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矩形 65"/>
            <p:cNvSpPr>
              <a:spLocks noChangeArrowheads="1"/>
            </p:cNvSpPr>
            <p:nvPr/>
          </p:nvSpPr>
          <p:spPr bwMode="auto">
            <a:xfrm>
              <a:off x="5207188" y="4240117"/>
              <a:ext cx="804972" cy="2018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900"/>
                </a:lnSpc>
              </a:pPr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Intelligent </a:t>
              </a:r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cargo </a:t>
              </a:r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tracking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矩形 65"/>
            <p:cNvSpPr>
              <a:spLocks noChangeArrowheads="1"/>
            </p:cNvSpPr>
            <p:nvPr/>
          </p:nvSpPr>
          <p:spPr bwMode="auto">
            <a:xfrm>
              <a:off x="6038205" y="4240117"/>
              <a:ext cx="797046" cy="2018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000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Portrait for users</a:t>
              </a:r>
              <a:endPara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下箭头 119"/>
            <p:cNvSpPr/>
            <p:nvPr/>
          </p:nvSpPr>
          <p:spPr>
            <a:xfrm>
              <a:off x="6247478" y="3830550"/>
              <a:ext cx="179122" cy="94886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1" name="矩形 120"/>
            <p:cNvSpPr/>
            <p:nvPr/>
          </p:nvSpPr>
          <p:spPr>
            <a:xfrm>
              <a:off x="3949394" y="4452970"/>
              <a:ext cx="10134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China E-port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矩形 121"/>
          <p:cNvSpPr/>
          <p:nvPr/>
        </p:nvSpPr>
        <p:spPr>
          <a:xfrm>
            <a:off x="3534197" y="2858507"/>
            <a:ext cx="5851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China International Trade Single Window</a:t>
            </a:r>
            <a:endParaRPr lang="en-US" altLang="zh-CN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57789" y="5749357"/>
            <a:ext cx="7835873" cy="792990"/>
            <a:chOff x="2684855" y="5704615"/>
            <a:chExt cx="6628941" cy="792990"/>
          </a:xfrm>
        </p:grpSpPr>
        <p:sp>
          <p:nvSpPr>
            <p:cNvPr id="35" name="矩形 34"/>
            <p:cNvSpPr/>
            <p:nvPr/>
          </p:nvSpPr>
          <p:spPr bwMode="auto">
            <a:xfrm>
              <a:off x="2684855" y="5964871"/>
              <a:ext cx="6628941" cy="532734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400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宋体" charset="0"/>
                </a:rPr>
                <a:t>All dealers and participants (port management, foreign trade, warehousing, logistics, financial services, etc.)</a:t>
              </a:r>
              <a:endParaRPr lang="zh-CN" altLang="en-US" sz="14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36" name="箭头: 上下 79"/>
            <p:cNvSpPr/>
            <p:nvPr/>
          </p:nvSpPr>
          <p:spPr bwMode="auto">
            <a:xfrm>
              <a:off x="5970232" y="5704615"/>
              <a:ext cx="122237" cy="216000"/>
            </a:xfrm>
            <a:prstGeom prst="upDown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kern="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126" name="箭头: 上下 79"/>
            <p:cNvSpPr/>
            <p:nvPr/>
          </p:nvSpPr>
          <p:spPr bwMode="auto">
            <a:xfrm>
              <a:off x="8101981" y="5704615"/>
              <a:ext cx="122237" cy="216000"/>
            </a:xfrm>
            <a:prstGeom prst="upDown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kern="0">
                <a:solidFill>
                  <a:prstClr val="white"/>
                </a:solidFill>
                <a:latin typeface="Times New Roman"/>
              </a:endParaRPr>
            </a:p>
          </p:txBody>
        </p:sp>
        <p:sp>
          <p:nvSpPr>
            <p:cNvPr id="127" name="箭头: 上下 79"/>
            <p:cNvSpPr/>
            <p:nvPr/>
          </p:nvSpPr>
          <p:spPr bwMode="auto">
            <a:xfrm>
              <a:off x="3777164" y="5704615"/>
              <a:ext cx="122237" cy="216000"/>
            </a:xfrm>
            <a:prstGeom prst="upDownArrow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kern="0">
                <a:solidFill>
                  <a:prstClr val="white"/>
                </a:solidFill>
                <a:latin typeface="Times New Roman"/>
              </a:endParaRPr>
            </a:p>
          </p:txBody>
        </p:sp>
      </p:grpSp>
      <p:sp>
        <p:nvSpPr>
          <p:cNvPr id="123" name="矩形"/>
          <p:cNvSpPr>
            <a:spLocks/>
          </p:cNvSpPr>
          <p:nvPr/>
        </p:nvSpPr>
        <p:spPr>
          <a:xfrm>
            <a:off x="956615" y="2918922"/>
            <a:ext cx="467517" cy="2830434"/>
          </a:xfrm>
          <a:prstGeom prst="rect">
            <a:avLst/>
          </a:prstGeom>
          <a:solidFill>
            <a:srgbClr val="F09022"/>
          </a:solidFill>
          <a:ln w="9525" cap="flat" cmpd="sng">
            <a:noFill/>
            <a:prstDash val="solid"/>
            <a:round/>
          </a:ln>
        </p:spPr>
        <p:txBody>
          <a:bodyPr vert="vert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rPr>
              <a:t>Unified operation 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rPr>
              <a:t>and maintenance</a:t>
            </a:r>
          </a:p>
        </p:txBody>
      </p:sp>
      <p:sp>
        <p:nvSpPr>
          <p:cNvPr id="124" name="矩形"/>
          <p:cNvSpPr>
            <a:spLocks/>
          </p:cNvSpPr>
          <p:nvPr/>
        </p:nvSpPr>
        <p:spPr>
          <a:xfrm>
            <a:off x="1623107" y="2911037"/>
            <a:ext cx="439584" cy="667690"/>
          </a:xfrm>
          <a:prstGeom prst="rect">
            <a:avLst/>
          </a:prstGeom>
          <a:solidFill>
            <a:srgbClr val="FFC000"/>
          </a:solidFill>
          <a:ln w="9525" cap="flat" cmpd="sng">
            <a:noFill/>
            <a:prstDash val="solid"/>
            <a:round/>
          </a:ln>
        </p:spPr>
        <p:txBody>
          <a:bodyPr vert="vert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rPr>
              <a:t>Unified C/A</a:t>
            </a:r>
            <a:endParaRPr lang="en-US" altLang="zh-CN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125" name="矩形"/>
          <p:cNvSpPr>
            <a:spLocks/>
          </p:cNvSpPr>
          <p:nvPr/>
        </p:nvSpPr>
        <p:spPr>
          <a:xfrm>
            <a:off x="1632736" y="3727846"/>
            <a:ext cx="429957" cy="1007404"/>
          </a:xfrm>
          <a:prstGeom prst="rect">
            <a:avLst/>
          </a:prstGeom>
          <a:solidFill>
            <a:srgbClr val="FFC000"/>
          </a:solidFill>
          <a:ln w="9525" cap="flat" cmpd="sng">
            <a:noFill/>
            <a:prstDash val="solid"/>
            <a:round/>
          </a:ln>
        </p:spPr>
        <p:txBody>
          <a:bodyPr vert="vert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rPr>
              <a:t>Unified Standards</a:t>
            </a:r>
            <a:endParaRPr lang="en-US" altLang="zh-CN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128" name="矩形"/>
          <p:cNvSpPr>
            <a:spLocks/>
          </p:cNvSpPr>
          <p:nvPr/>
        </p:nvSpPr>
        <p:spPr>
          <a:xfrm>
            <a:off x="1634913" y="4905954"/>
            <a:ext cx="440414" cy="843403"/>
          </a:xfrm>
          <a:prstGeom prst="rect">
            <a:avLst/>
          </a:prstGeom>
          <a:solidFill>
            <a:srgbClr val="FFC000"/>
          </a:solidFill>
          <a:ln w="9525" cap="flat" cmpd="sng">
            <a:noFill/>
            <a:prstDash val="solid"/>
            <a:round/>
          </a:ln>
        </p:spPr>
        <p:txBody>
          <a:bodyPr vert="vert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rPr>
              <a:t>Unified Portal</a:t>
            </a:r>
            <a:endParaRPr lang="en-US" altLang="zh-CN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grpSp>
        <p:nvGrpSpPr>
          <p:cNvPr id="129" name="组合"/>
          <p:cNvGrpSpPr>
            <a:grpSpLocks/>
          </p:cNvGrpSpPr>
          <p:nvPr/>
        </p:nvGrpSpPr>
        <p:grpSpPr>
          <a:xfrm>
            <a:off x="10033814" y="3112255"/>
            <a:ext cx="1777572" cy="2592360"/>
            <a:chOff x="7124393" y="3449979"/>
            <a:chExt cx="1568030" cy="2592360"/>
          </a:xfrm>
        </p:grpSpPr>
        <p:sp>
          <p:nvSpPr>
            <p:cNvPr id="130" name="矩形"/>
            <p:cNvSpPr>
              <a:spLocks/>
            </p:cNvSpPr>
            <p:nvPr/>
          </p:nvSpPr>
          <p:spPr>
            <a:xfrm>
              <a:off x="7448333" y="3449979"/>
              <a:ext cx="1241303" cy="378371"/>
            </a:xfrm>
            <a:prstGeom prst="rect">
              <a:avLst/>
            </a:prstGeom>
            <a:solidFill>
              <a:srgbClr val="2BBCC3"/>
            </a:solidFill>
            <a:ln w="38100" cap="flat" cmpd="sng">
              <a:noFill/>
              <a:prstDash val="solid"/>
              <a:round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indent="0" algn="ctr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1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Countries</a:t>
              </a:r>
              <a:endParaRPr lang="zh-CN" altLang="en-US" sz="1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131" name="矩形"/>
            <p:cNvSpPr>
              <a:spLocks/>
            </p:cNvSpPr>
            <p:nvPr/>
          </p:nvSpPr>
          <p:spPr>
            <a:xfrm>
              <a:off x="7451120" y="3887707"/>
              <a:ext cx="1241303" cy="378371"/>
            </a:xfrm>
            <a:prstGeom prst="rect">
              <a:avLst/>
            </a:prstGeom>
            <a:solidFill>
              <a:srgbClr val="2BBCC3"/>
            </a:solidFill>
            <a:ln w="38100" cap="flat" cmpd="sng">
              <a:noFill/>
              <a:prstDash val="solid"/>
              <a:round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indent="0" algn="ctr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1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Regions</a:t>
              </a:r>
              <a:endParaRPr lang="zh-CN" altLang="en-US" sz="1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132" name="矩形"/>
            <p:cNvSpPr>
              <a:spLocks/>
            </p:cNvSpPr>
            <p:nvPr/>
          </p:nvSpPr>
          <p:spPr>
            <a:xfrm>
              <a:off x="7448328" y="4333977"/>
              <a:ext cx="1241302" cy="378371"/>
            </a:xfrm>
            <a:prstGeom prst="rect">
              <a:avLst/>
            </a:prstGeom>
            <a:solidFill>
              <a:srgbClr val="2BBCC3"/>
            </a:solidFill>
            <a:ln w="38100" cap="flat" cmpd="sng">
              <a:noFill/>
              <a:prstDash val="solid"/>
              <a:round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indent="0" algn="ctr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1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Organizations</a:t>
              </a:r>
              <a:endParaRPr lang="zh-CN" altLang="en-US" sz="1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133" name="矩形"/>
            <p:cNvSpPr>
              <a:spLocks/>
            </p:cNvSpPr>
            <p:nvPr/>
          </p:nvSpPr>
          <p:spPr>
            <a:xfrm>
              <a:off x="7437928" y="4839067"/>
              <a:ext cx="1250320" cy="338330"/>
            </a:xfrm>
            <a:prstGeom prst="rect">
              <a:avLst/>
            </a:prstGeom>
            <a:solidFill>
              <a:srgbClr val="2BB79C"/>
            </a:solidFill>
            <a:ln w="38100" cap="flat" cmpd="sng">
              <a:noFill/>
              <a:prstDash val="solid"/>
              <a:round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indent="0" algn="ctr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1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Third-party </a:t>
              </a:r>
              <a:r>
                <a:rPr lang="en-US" altLang="zh-CN" sz="11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platform 1</a:t>
              </a:r>
              <a:endParaRPr lang="zh-CN" altLang="en-US" sz="1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134" name="矩形"/>
            <p:cNvSpPr>
              <a:spLocks/>
            </p:cNvSpPr>
            <p:nvPr/>
          </p:nvSpPr>
          <p:spPr>
            <a:xfrm>
              <a:off x="7436466" y="5277475"/>
              <a:ext cx="1253165" cy="338330"/>
            </a:xfrm>
            <a:prstGeom prst="rect">
              <a:avLst/>
            </a:prstGeom>
            <a:solidFill>
              <a:srgbClr val="2BB79C"/>
            </a:solidFill>
            <a:ln w="38100" cap="flat" cmpd="sng">
              <a:noFill/>
              <a:prstDash val="solid"/>
              <a:round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indent="0" algn="ctr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1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Third-party </a:t>
              </a:r>
              <a:r>
                <a:rPr lang="en-US" altLang="zh-CN" sz="11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platform 2</a:t>
              </a:r>
              <a:endParaRPr lang="zh-CN" altLang="en-US" sz="1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sp>
          <p:nvSpPr>
            <p:cNvPr id="135" name="矩形"/>
            <p:cNvSpPr>
              <a:spLocks/>
            </p:cNvSpPr>
            <p:nvPr/>
          </p:nvSpPr>
          <p:spPr>
            <a:xfrm>
              <a:off x="7437927" y="5704010"/>
              <a:ext cx="1250320" cy="338329"/>
            </a:xfrm>
            <a:prstGeom prst="rect">
              <a:avLst/>
            </a:prstGeom>
            <a:solidFill>
              <a:srgbClr val="2BB79C"/>
            </a:solidFill>
            <a:ln w="38100" cap="flat" cmpd="sng">
              <a:noFill/>
              <a:prstDash val="solid"/>
              <a:round/>
            </a:ln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</a:bodyPr>
            <a:lstStyle/>
            <a:p>
              <a:pPr marL="0" indent="0" algn="ctr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1100" b="1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  <a:cs typeface="宋体" charset="0"/>
                </a:rPr>
                <a:t>……   n</a:t>
              </a:r>
              <a:endParaRPr lang="zh-CN" altLang="en-US" sz="1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charset="0"/>
              </a:endParaRPr>
            </a:p>
          </p:txBody>
        </p:sp>
        <p:cxnSp>
          <p:nvCxnSpPr>
            <p:cNvPr id="136" name="直线连接线"/>
            <p:cNvCxnSpPr>
              <a:cxnSpLocks/>
            </p:cNvCxnSpPr>
            <p:nvPr/>
          </p:nvCxnSpPr>
          <p:spPr>
            <a:xfrm>
              <a:off x="7127188" y="4966000"/>
              <a:ext cx="356053" cy="5396"/>
            </a:xfrm>
            <a:prstGeom prst="straightConnector1">
              <a:avLst/>
            </a:prstGeom>
            <a:noFill/>
            <a:ln w="12700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7" name="直线连接线"/>
            <p:cNvCxnSpPr>
              <a:cxnSpLocks/>
            </p:cNvCxnSpPr>
            <p:nvPr/>
          </p:nvCxnSpPr>
          <p:spPr>
            <a:xfrm>
              <a:off x="7124395" y="5350527"/>
              <a:ext cx="356053" cy="4046"/>
            </a:xfrm>
            <a:prstGeom prst="straightConnector1">
              <a:avLst/>
            </a:prstGeom>
            <a:noFill/>
            <a:ln w="12700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8" name="直线连接线"/>
            <p:cNvCxnSpPr>
              <a:cxnSpLocks/>
            </p:cNvCxnSpPr>
            <p:nvPr/>
          </p:nvCxnSpPr>
          <p:spPr>
            <a:xfrm>
              <a:off x="7124393" y="5816940"/>
              <a:ext cx="356053" cy="5397"/>
            </a:xfrm>
            <a:prstGeom prst="straightConnector1">
              <a:avLst/>
            </a:prstGeom>
            <a:noFill/>
            <a:ln w="12700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39" name="直线连接线"/>
            <p:cNvCxnSpPr>
              <a:cxnSpLocks/>
            </p:cNvCxnSpPr>
            <p:nvPr/>
          </p:nvCxnSpPr>
          <p:spPr>
            <a:xfrm>
              <a:off x="7164887" y="3666009"/>
              <a:ext cx="315560" cy="1587"/>
            </a:xfrm>
            <a:prstGeom prst="straightConnector1">
              <a:avLst/>
            </a:prstGeom>
            <a:noFill/>
            <a:ln w="12700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0" name="直线连接线"/>
            <p:cNvCxnSpPr>
              <a:cxnSpLocks/>
            </p:cNvCxnSpPr>
            <p:nvPr/>
          </p:nvCxnSpPr>
          <p:spPr>
            <a:xfrm>
              <a:off x="7146736" y="4096482"/>
              <a:ext cx="315560" cy="1587"/>
            </a:xfrm>
            <a:prstGeom prst="straightConnector1">
              <a:avLst/>
            </a:prstGeom>
            <a:noFill/>
            <a:ln w="12700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141" name="直线连接线"/>
            <p:cNvCxnSpPr>
              <a:cxnSpLocks/>
            </p:cNvCxnSpPr>
            <p:nvPr/>
          </p:nvCxnSpPr>
          <p:spPr>
            <a:xfrm>
              <a:off x="7146736" y="4527431"/>
              <a:ext cx="315560" cy="2698"/>
            </a:xfrm>
            <a:prstGeom prst="straightConnector1">
              <a:avLst/>
            </a:prstGeom>
            <a:noFill/>
            <a:ln w="12700" cap="flat" cmpd="sng">
              <a:solidFill>
                <a:srgbClr val="0070C0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42" name="文本框 97"/>
          <p:cNvSpPr txBox="1">
            <a:spLocks noChangeArrowheads="1"/>
          </p:cNvSpPr>
          <p:nvPr/>
        </p:nvSpPr>
        <p:spPr bwMode="auto">
          <a:xfrm>
            <a:off x="7674679" y="5049281"/>
            <a:ext cx="2122410" cy="17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Local e-port  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0002748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"/>
          <p:cNvSpPr>
            <a:spLocks/>
          </p:cNvSpPr>
          <p:nvPr/>
        </p:nvSpPr>
        <p:spPr bwMode="auto">
          <a:xfrm>
            <a:off x="718123" y="87835"/>
            <a:ext cx="571125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GB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4. Governance </a:t>
            </a:r>
            <a:r>
              <a:rPr lang="en-GB" altLang="zh-CN" sz="3200" b="1" dirty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structure</a:t>
            </a:r>
            <a:endParaRPr lang="zh-CN" altLang="zh-CN" sz="32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</a:endParaRPr>
          </a:p>
          <a:p>
            <a:pPr>
              <a:spcBef>
                <a:spcPct val="20000"/>
              </a:spcBef>
            </a:pPr>
            <a:endParaRPr lang="zh-CN" altLang="en-US" sz="32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0" y="663915"/>
            <a:ext cx="12872695" cy="246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"/>
          <p:cNvSpPr>
            <a:spLocks/>
          </p:cNvSpPr>
          <p:nvPr/>
        </p:nvSpPr>
        <p:spPr>
          <a:xfrm>
            <a:off x="1316665" y="2176125"/>
            <a:ext cx="9937380" cy="2664370"/>
          </a:xfrm>
          <a:prstGeom prst="rect">
            <a:avLst/>
          </a:prstGeom>
          <a:solidFill>
            <a:srgbClr val="FFFFFF">
              <a:alpha val="90000"/>
            </a:srgbClr>
          </a:solidFill>
          <a:ln w="25400" cap="flat" cmpd="sng">
            <a:solidFill>
              <a:srgbClr val="005DA2"/>
            </a:solidFill>
            <a:prstDash val="solid"/>
            <a:round/>
          </a:ln>
        </p:spPr>
      </p:sp>
      <p:sp>
        <p:nvSpPr>
          <p:cNvPr id="7" name="矩形"/>
          <p:cNvSpPr>
            <a:spLocks/>
          </p:cNvSpPr>
          <p:nvPr/>
        </p:nvSpPr>
        <p:spPr>
          <a:xfrm>
            <a:off x="1316665" y="2176125"/>
            <a:ext cx="9937380" cy="273638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05392" tIns="270764" rIns="605392" bIns="92456" anchor="t" anchorCtr="0">
            <a:prstTxWarp prst="textNoShape">
              <a:avLst/>
            </a:prstTxWarp>
          </a:bodyPr>
          <a:lstStyle/>
          <a:p>
            <a:pPr marL="114300" lvl="1" indent="-114300" algn="l" defTabSz="577850">
              <a:lnSpc>
                <a:spcPct val="150000"/>
              </a:lnSpc>
              <a:spcBef>
                <a:spcPts val="0"/>
              </a:spcBef>
              <a:spcAft>
                <a:spcPct val="15000"/>
              </a:spcAft>
              <a:buChar char="•"/>
            </a:pPr>
            <a:r>
              <a:rPr lang="en-US" altLang="zh-CN" sz="1400" b="1" kern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The </a:t>
            </a:r>
            <a:r>
              <a:rPr lang="en-US" altLang="zh-CN" sz="14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Inter-ministerial Joint Conference on Port Administration</a:t>
            </a:r>
            <a:r>
              <a:rPr lang="en-US" altLang="zh-CN" sz="1400" kern="12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 (IJCPA) is responsible for the overall planning of China SW.</a:t>
            </a:r>
            <a:endParaRPr lang="zh-CN" altLang="en-US" sz="1400" kern="12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  <a:p>
            <a:pPr marL="114300" lvl="1" indent="-114300" defTabSz="577850">
              <a:lnSpc>
                <a:spcPct val="150000"/>
              </a:lnSpc>
              <a:spcBef>
                <a:spcPts val="0"/>
              </a:spcBef>
              <a:spcAft>
                <a:spcPct val="15000"/>
              </a:spcAft>
              <a:buChar char="•"/>
            </a:pPr>
            <a:r>
              <a:rPr lang="en-US" altLang="zh-CN" sz="1400" b="1" kern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The </a:t>
            </a:r>
            <a:r>
              <a:rPr lang="en-US" altLang="zh-CN" sz="14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National Office of </a:t>
            </a:r>
            <a:r>
              <a:rPr lang="en-US" altLang="zh-CN" sz="1400" b="1" kern="12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Port </a:t>
            </a:r>
            <a:r>
              <a:rPr lang="en-US" altLang="zh-CN" sz="14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Administration 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(NOPA) of GACC takes </a:t>
            </a:r>
            <a:r>
              <a:rPr lang="en-US" altLang="zh-CN" sz="1400" kern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the </a:t>
            </a:r>
            <a:r>
              <a:rPr lang="en-US" altLang="zh-CN" sz="1400" kern="12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lead </a:t>
            </a:r>
            <a:r>
              <a:rPr lang="en-US" altLang="zh-CN" sz="1400" kern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to </a:t>
            </a:r>
            <a:r>
              <a:rPr lang="en-US" altLang="zh-CN" sz="1400" kern="12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promote the implementation of SW.</a:t>
            </a:r>
          </a:p>
          <a:p>
            <a:pPr marL="114300" lvl="1" indent="-114300" defTabSz="577850">
              <a:lnSpc>
                <a:spcPct val="150000"/>
              </a:lnSpc>
              <a:spcBef>
                <a:spcPts val="0"/>
              </a:spcBef>
              <a:spcAft>
                <a:spcPct val="15000"/>
              </a:spcAft>
              <a:buChar char="•"/>
            </a:pPr>
            <a:r>
              <a:rPr lang="en-US" altLang="zh-CN" sz="14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The </a:t>
            </a:r>
            <a:r>
              <a:rPr lang="en-GB" altLang="zh-CN" sz="14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Working </a:t>
            </a:r>
            <a:r>
              <a:rPr lang="en-GB" altLang="zh-CN" sz="1400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Group for the Establishment of National Single Window </a:t>
            </a:r>
            <a:r>
              <a:rPr lang="en-GB" altLang="zh-CN" sz="14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(NSW Group</a:t>
            </a:r>
            <a:r>
              <a:rPr lang="en-GB" altLang="zh-CN" sz="14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) consisting of Cross-Border </a:t>
            </a:r>
            <a:r>
              <a:rPr lang="en-GB" altLang="zh-CN" sz="14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Regulatory Agencies (CBRAs) </a:t>
            </a:r>
            <a:r>
              <a:rPr lang="en-GB" altLang="zh-CN" sz="14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 acts as </a:t>
            </a:r>
            <a:r>
              <a:rPr lang="en-GB" altLang="zh-CN" sz="14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the decision-making and steering entity. </a:t>
            </a:r>
          </a:p>
          <a:p>
            <a:pPr marL="114300" lvl="1" indent="-114300" defTabSz="577850">
              <a:lnSpc>
                <a:spcPct val="150000"/>
              </a:lnSpc>
              <a:spcBef>
                <a:spcPts val="0"/>
              </a:spcBef>
              <a:spcAft>
                <a:spcPct val="15000"/>
              </a:spcAft>
              <a:buChar char="•"/>
            </a:pPr>
            <a:r>
              <a:rPr lang="en-US" altLang="zh-CN" sz="1400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China E-port Data Center 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is the technical implementer of China NSW.</a:t>
            </a:r>
            <a:endParaRPr lang="zh-CN" altLang="en-US" sz="1400" kern="12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8" name="圆角矩形"/>
          <p:cNvSpPr>
            <a:spLocks/>
          </p:cNvSpPr>
          <p:nvPr/>
        </p:nvSpPr>
        <p:spPr>
          <a:xfrm>
            <a:off x="1706681" y="1888085"/>
            <a:ext cx="5460231" cy="493691"/>
          </a:xfrm>
          <a:prstGeom prst="roundRect">
            <a:avLst>
              <a:gd name="adj" fmla="val 16666"/>
            </a:avLst>
          </a:prstGeom>
          <a:solidFill>
            <a:srgbClr val="0070C0"/>
          </a:solidFill>
          <a:ln w="25400" cap="flat" cmpd="sng">
            <a:solidFill>
              <a:srgbClr val="FFFFFF"/>
            </a:solidFill>
            <a:prstDash val="solid"/>
            <a:round/>
          </a:ln>
        </p:spPr>
      </p:sp>
      <p:sp>
        <p:nvSpPr>
          <p:cNvPr id="9" name="矩形"/>
          <p:cNvSpPr>
            <a:spLocks/>
          </p:cNvSpPr>
          <p:nvPr/>
        </p:nvSpPr>
        <p:spPr>
          <a:xfrm>
            <a:off x="1725415" y="2016751"/>
            <a:ext cx="5422763" cy="34629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206384" tIns="0" rIns="206384" bIns="0" anchor="ctr" anchorCtr="0">
            <a:prstTxWarp prst="textNoShape">
              <a:avLst/>
            </a:prstTxWarp>
          </a:bodyPr>
          <a:lstStyle/>
          <a:p>
            <a:pPr marL="0" indent="0" algn="l" defTabSz="8001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en-US" altLang="zh-CN" sz="1800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The central </a:t>
            </a:r>
            <a:r>
              <a:rPr lang="en-US" altLang="zh-CN" sz="1800" kern="12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gov.</a:t>
            </a:r>
            <a:endParaRPr lang="zh-CN" altLang="en-US" sz="1800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10" name="矩形"/>
          <p:cNvSpPr>
            <a:spLocks/>
          </p:cNvSpPr>
          <p:nvPr/>
        </p:nvSpPr>
        <p:spPr>
          <a:xfrm>
            <a:off x="1316665" y="5350126"/>
            <a:ext cx="9937380" cy="1290619"/>
          </a:xfrm>
          <a:prstGeom prst="rect">
            <a:avLst/>
          </a:prstGeom>
          <a:solidFill>
            <a:srgbClr val="FFFFFF">
              <a:alpha val="90000"/>
            </a:srgbClr>
          </a:solidFill>
          <a:ln w="25400" cap="flat" cmpd="sng">
            <a:solidFill>
              <a:srgbClr val="005DA2"/>
            </a:solidFill>
            <a:prstDash val="solid"/>
            <a:round/>
          </a:ln>
        </p:spPr>
      </p:sp>
      <p:sp>
        <p:nvSpPr>
          <p:cNvPr id="11" name="矩形"/>
          <p:cNvSpPr>
            <a:spLocks/>
          </p:cNvSpPr>
          <p:nvPr/>
        </p:nvSpPr>
        <p:spPr>
          <a:xfrm>
            <a:off x="1316665" y="5350126"/>
            <a:ext cx="9937380" cy="129061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605392" tIns="270764" rIns="605392" bIns="92456" anchor="t" anchorCtr="0">
            <a:prstTxWarp prst="textNoShape">
              <a:avLst/>
            </a:prstTxWarp>
          </a:bodyPr>
          <a:lstStyle/>
          <a:p>
            <a:pPr marL="114300" lvl="1" indent="-114300" algn="l" defTabSz="577850">
              <a:lnSpc>
                <a:spcPct val="150000"/>
              </a:lnSpc>
              <a:spcBef>
                <a:spcPts val="0"/>
              </a:spcBef>
              <a:spcAft>
                <a:spcPct val="15000"/>
              </a:spcAft>
              <a:buChar char="•"/>
            </a:pPr>
            <a:r>
              <a:rPr lang="en-US" altLang="zh-CN" sz="1400" b="1" kern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Calibri" charset="0"/>
              </a:rPr>
              <a:t>The provincial governments </a:t>
            </a:r>
            <a:r>
              <a:rPr lang="en-US" altLang="zh-CN" sz="1400" kern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Calibri" charset="0"/>
              </a:rPr>
              <a:t>take the lead to organize the local leading group, being responsible for applying and promoting the </a:t>
            </a:r>
            <a:r>
              <a:rPr lang="en-US" altLang="zh-CN" sz="1400" kern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NSW, and also </a:t>
            </a:r>
            <a:r>
              <a:rPr lang="en-US" altLang="zh-CN" sz="1400" kern="12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Calibri" charset="0"/>
              </a:rPr>
              <a:t>actively expanding local special services.</a:t>
            </a:r>
            <a:endParaRPr lang="zh-CN" altLang="en-US" sz="1400" kern="12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12" name="圆角矩形"/>
          <p:cNvSpPr>
            <a:spLocks/>
          </p:cNvSpPr>
          <p:nvPr/>
        </p:nvSpPr>
        <p:spPr>
          <a:xfrm>
            <a:off x="1706681" y="5056525"/>
            <a:ext cx="5460231" cy="485481"/>
          </a:xfrm>
          <a:prstGeom prst="roundRect">
            <a:avLst>
              <a:gd name="adj" fmla="val 16666"/>
            </a:avLst>
          </a:prstGeom>
          <a:solidFill>
            <a:srgbClr val="0070C0"/>
          </a:solidFill>
          <a:ln w="25400" cap="flat" cmpd="sng">
            <a:solidFill>
              <a:srgbClr val="FFFFFF"/>
            </a:solidFill>
            <a:prstDash val="solid"/>
            <a:round/>
          </a:ln>
        </p:spPr>
      </p:sp>
      <p:sp>
        <p:nvSpPr>
          <p:cNvPr id="13" name="矩形"/>
          <p:cNvSpPr>
            <a:spLocks/>
          </p:cNvSpPr>
          <p:nvPr/>
        </p:nvSpPr>
        <p:spPr>
          <a:xfrm>
            <a:off x="1725415" y="5176980"/>
            <a:ext cx="5422763" cy="34629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206384" tIns="0" rIns="206384" bIns="0" anchor="ctr" anchorCtr="0">
            <a:prstTxWarp prst="textNoShape">
              <a:avLst/>
            </a:prstTxWarp>
          </a:bodyPr>
          <a:lstStyle/>
          <a:p>
            <a:pPr marL="0" indent="0" algn="l" defTabSz="80010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None/>
            </a:pPr>
            <a:r>
              <a:rPr lang="en-US" altLang="zh-CN" sz="1800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Calibri" charset="0"/>
              </a:rPr>
              <a:t>The local gov.</a:t>
            </a:r>
            <a:endParaRPr lang="zh-CN" altLang="en-US" sz="1800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76714" y="906960"/>
            <a:ext cx="1012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Responsibilities of central and local levels respectively </a:t>
            </a:r>
            <a:endParaRPr lang="zh-CN" altLang="en-US" sz="2800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12613" y="1023965"/>
            <a:ext cx="792092" cy="288039"/>
            <a:chOff x="191344" y="885401"/>
            <a:chExt cx="648072" cy="288032"/>
          </a:xfrm>
        </p:grpSpPr>
        <p:sp>
          <p:nvSpPr>
            <p:cNvPr id="18" name="燕尾形 17"/>
            <p:cNvSpPr/>
            <p:nvPr/>
          </p:nvSpPr>
          <p:spPr bwMode="auto">
            <a:xfrm>
              <a:off x="407368" y="885401"/>
              <a:ext cx="216024" cy="288032"/>
            </a:xfrm>
            <a:prstGeom prst="chevron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" name="燕尾形 18"/>
            <p:cNvSpPr/>
            <p:nvPr/>
          </p:nvSpPr>
          <p:spPr bwMode="auto">
            <a:xfrm>
              <a:off x="191344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0" name="燕尾形 19"/>
            <p:cNvSpPr/>
            <p:nvPr/>
          </p:nvSpPr>
          <p:spPr bwMode="auto">
            <a:xfrm>
              <a:off x="623392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89099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"/>
          <p:cNvSpPr>
            <a:spLocks/>
          </p:cNvSpPr>
          <p:nvPr/>
        </p:nvSpPr>
        <p:spPr bwMode="auto">
          <a:xfrm>
            <a:off x="718123" y="87835"/>
            <a:ext cx="527919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5. </a:t>
            </a:r>
            <a:r>
              <a:rPr lang="en-GB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Business </a:t>
            </a:r>
            <a:r>
              <a:rPr lang="en-GB" altLang="zh-CN" sz="3200" b="1" dirty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model</a:t>
            </a:r>
            <a:endParaRPr lang="zh-CN" altLang="en-US" sz="32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0" y="663915"/>
            <a:ext cx="12872695" cy="246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>
            <a:off x="5462948" y="3422187"/>
            <a:ext cx="1171277" cy="1171277"/>
          </a:xfrm>
          <a:custGeom>
            <a:avLst/>
            <a:gdLst>
              <a:gd name="connsiteX0" fmla="*/ 0 w 1171277"/>
              <a:gd name="connsiteY0" fmla="*/ 585639 h 1171277"/>
              <a:gd name="connsiteX1" fmla="*/ 585639 w 1171277"/>
              <a:gd name="connsiteY1" fmla="*/ 0 h 1171277"/>
              <a:gd name="connsiteX2" fmla="*/ 1171278 w 1171277"/>
              <a:gd name="connsiteY2" fmla="*/ 585639 h 1171277"/>
              <a:gd name="connsiteX3" fmla="*/ 585639 w 1171277"/>
              <a:gd name="connsiteY3" fmla="*/ 1171278 h 1171277"/>
              <a:gd name="connsiteX4" fmla="*/ 0 w 1171277"/>
              <a:gd name="connsiteY4" fmla="*/ 585639 h 117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277" h="1171277">
                <a:moveTo>
                  <a:pt x="0" y="585639"/>
                </a:moveTo>
                <a:cubicBezTo>
                  <a:pt x="0" y="262200"/>
                  <a:pt x="262200" y="0"/>
                  <a:pt x="585639" y="0"/>
                </a:cubicBezTo>
                <a:cubicBezTo>
                  <a:pt x="909078" y="0"/>
                  <a:pt x="1171278" y="262200"/>
                  <a:pt x="1171278" y="585639"/>
                </a:cubicBezTo>
                <a:cubicBezTo>
                  <a:pt x="1171278" y="909078"/>
                  <a:pt x="909078" y="1171278"/>
                  <a:pt x="585639" y="1171278"/>
                </a:cubicBezTo>
                <a:cubicBezTo>
                  <a:pt x="262200" y="1171278"/>
                  <a:pt x="0" y="909078"/>
                  <a:pt x="0" y="58563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b="1" dirty="0" smtClean="0">
                <a:solidFill>
                  <a:srgbClr val="C00000"/>
                </a:solidFill>
              </a:rPr>
              <a:t>7</a:t>
            </a:r>
            <a:endParaRPr lang="en-US" altLang="zh-CN" sz="2400" dirty="0"/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i="1" dirty="0" err="1" smtClean="0"/>
              <a:t>Uni</a:t>
            </a:r>
            <a:r>
              <a:rPr lang="en-US" altLang="zh-CN" sz="2400" b="1" i="1" dirty="0" smtClean="0"/>
              <a:t>-s </a:t>
            </a:r>
            <a:endParaRPr lang="zh-CN" altLang="en-US" sz="2800" b="1" i="1" kern="1200" dirty="0"/>
          </a:p>
        </p:txBody>
      </p:sp>
      <p:sp>
        <p:nvSpPr>
          <p:cNvPr id="6" name="任意多边形 5"/>
          <p:cNvSpPr/>
          <p:nvPr/>
        </p:nvSpPr>
        <p:spPr>
          <a:xfrm rot="16200000">
            <a:off x="5924731" y="2996391"/>
            <a:ext cx="247711" cy="398234"/>
          </a:xfrm>
          <a:custGeom>
            <a:avLst/>
            <a:gdLst>
              <a:gd name="connsiteX0" fmla="*/ 0 w 247711"/>
              <a:gd name="connsiteY0" fmla="*/ 79647 h 398234"/>
              <a:gd name="connsiteX1" fmla="*/ 123856 w 247711"/>
              <a:gd name="connsiteY1" fmla="*/ 79647 h 398234"/>
              <a:gd name="connsiteX2" fmla="*/ 123856 w 247711"/>
              <a:gd name="connsiteY2" fmla="*/ 0 h 398234"/>
              <a:gd name="connsiteX3" fmla="*/ 247711 w 247711"/>
              <a:gd name="connsiteY3" fmla="*/ 199117 h 398234"/>
              <a:gd name="connsiteX4" fmla="*/ 123856 w 247711"/>
              <a:gd name="connsiteY4" fmla="*/ 398234 h 398234"/>
              <a:gd name="connsiteX5" fmla="*/ 123856 w 247711"/>
              <a:gd name="connsiteY5" fmla="*/ 318587 h 398234"/>
              <a:gd name="connsiteX6" fmla="*/ 0 w 247711"/>
              <a:gd name="connsiteY6" fmla="*/ 318587 h 398234"/>
              <a:gd name="connsiteX7" fmla="*/ 0 w 247711"/>
              <a:gd name="connsiteY7" fmla="*/ 79647 h 3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711" h="398234">
                <a:moveTo>
                  <a:pt x="0" y="79647"/>
                </a:moveTo>
                <a:lnTo>
                  <a:pt x="123856" y="79647"/>
                </a:lnTo>
                <a:lnTo>
                  <a:pt x="123856" y="0"/>
                </a:lnTo>
                <a:lnTo>
                  <a:pt x="247711" y="199117"/>
                </a:lnTo>
                <a:lnTo>
                  <a:pt x="123856" y="398234"/>
                </a:lnTo>
                <a:lnTo>
                  <a:pt x="123856" y="318587"/>
                </a:lnTo>
                <a:lnTo>
                  <a:pt x="0" y="318587"/>
                </a:lnTo>
                <a:lnTo>
                  <a:pt x="0" y="7964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/>
          </a:p>
        </p:txBody>
      </p:sp>
      <p:sp>
        <p:nvSpPr>
          <p:cNvPr id="7" name="任意多边形 6"/>
          <p:cNvSpPr/>
          <p:nvPr/>
        </p:nvSpPr>
        <p:spPr>
          <a:xfrm>
            <a:off x="5521512" y="1900658"/>
            <a:ext cx="1054149" cy="1054149"/>
          </a:xfrm>
          <a:custGeom>
            <a:avLst/>
            <a:gdLst>
              <a:gd name="connsiteX0" fmla="*/ 0 w 1054149"/>
              <a:gd name="connsiteY0" fmla="*/ 527075 h 1054149"/>
              <a:gd name="connsiteX1" fmla="*/ 527075 w 1054149"/>
              <a:gd name="connsiteY1" fmla="*/ 0 h 1054149"/>
              <a:gd name="connsiteX2" fmla="*/ 1054150 w 1054149"/>
              <a:gd name="connsiteY2" fmla="*/ 527075 h 1054149"/>
              <a:gd name="connsiteX3" fmla="*/ 527075 w 1054149"/>
              <a:gd name="connsiteY3" fmla="*/ 1054150 h 1054149"/>
              <a:gd name="connsiteX4" fmla="*/ 0 w 1054149"/>
              <a:gd name="connsiteY4" fmla="*/ 527075 h 105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49" h="1054149">
                <a:moveTo>
                  <a:pt x="0" y="527075"/>
                </a:moveTo>
                <a:cubicBezTo>
                  <a:pt x="0" y="235980"/>
                  <a:pt x="235980" y="0"/>
                  <a:pt x="527075" y="0"/>
                </a:cubicBezTo>
                <a:cubicBezTo>
                  <a:pt x="818170" y="0"/>
                  <a:pt x="1054150" y="235980"/>
                  <a:pt x="1054150" y="527075"/>
                </a:cubicBezTo>
                <a:cubicBezTo>
                  <a:pt x="1054150" y="818170"/>
                  <a:pt x="818170" y="1054150"/>
                  <a:pt x="527075" y="1054150"/>
                </a:cubicBezTo>
                <a:cubicBezTo>
                  <a:pt x="235980" y="1054150"/>
                  <a:pt x="0" y="818170"/>
                  <a:pt x="0" y="527075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b="1" dirty="0" smtClean="0"/>
              <a:t>Data elements unified</a:t>
            </a:r>
            <a:endParaRPr lang="zh-CN" altLang="en-US" sz="1600" kern="1200" dirty="0"/>
          </a:p>
        </p:txBody>
      </p:sp>
      <p:sp>
        <p:nvSpPr>
          <p:cNvPr id="8" name="任意多边形 7"/>
          <p:cNvSpPr/>
          <p:nvPr/>
        </p:nvSpPr>
        <p:spPr>
          <a:xfrm rot="19285714">
            <a:off x="6559827" y="3302237"/>
            <a:ext cx="247711" cy="398234"/>
          </a:xfrm>
          <a:custGeom>
            <a:avLst/>
            <a:gdLst>
              <a:gd name="connsiteX0" fmla="*/ 0 w 247711"/>
              <a:gd name="connsiteY0" fmla="*/ 79647 h 398234"/>
              <a:gd name="connsiteX1" fmla="*/ 123856 w 247711"/>
              <a:gd name="connsiteY1" fmla="*/ 79647 h 398234"/>
              <a:gd name="connsiteX2" fmla="*/ 123856 w 247711"/>
              <a:gd name="connsiteY2" fmla="*/ 0 h 398234"/>
              <a:gd name="connsiteX3" fmla="*/ 247711 w 247711"/>
              <a:gd name="connsiteY3" fmla="*/ 199117 h 398234"/>
              <a:gd name="connsiteX4" fmla="*/ 123856 w 247711"/>
              <a:gd name="connsiteY4" fmla="*/ 398234 h 398234"/>
              <a:gd name="connsiteX5" fmla="*/ 123856 w 247711"/>
              <a:gd name="connsiteY5" fmla="*/ 318587 h 398234"/>
              <a:gd name="connsiteX6" fmla="*/ 0 w 247711"/>
              <a:gd name="connsiteY6" fmla="*/ 318587 h 398234"/>
              <a:gd name="connsiteX7" fmla="*/ 0 w 247711"/>
              <a:gd name="connsiteY7" fmla="*/ 79647 h 3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711" h="398234">
                <a:moveTo>
                  <a:pt x="0" y="79647"/>
                </a:moveTo>
                <a:lnTo>
                  <a:pt x="123856" y="79647"/>
                </a:lnTo>
                <a:lnTo>
                  <a:pt x="123856" y="0"/>
                </a:lnTo>
                <a:lnTo>
                  <a:pt x="247711" y="199117"/>
                </a:lnTo>
                <a:lnTo>
                  <a:pt x="123856" y="398234"/>
                </a:lnTo>
                <a:lnTo>
                  <a:pt x="123856" y="318587"/>
                </a:lnTo>
                <a:lnTo>
                  <a:pt x="0" y="318587"/>
                </a:lnTo>
                <a:lnTo>
                  <a:pt x="0" y="7964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/>
          </a:p>
        </p:txBody>
      </p:sp>
      <p:sp>
        <p:nvSpPr>
          <p:cNvPr id="9" name="任意多边形 8"/>
          <p:cNvSpPr/>
          <p:nvPr/>
        </p:nvSpPr>
        <p:spPr>
          <a:xfrm>
            <a:off x="6756878" y="2495579"/>
            <a:ext cx="1054149" cy="1054149"/>
          </a:xfrm>
          <a:custGeom>
            <a:avLst/>
            <a:gdLst>
              <a:gd name="connsiteX0" fmla="*/ 0 w 1054149"/>
              <a:gd name="connsiteY0" fmla="*/ 527075 h 1054149"/>
              <a:gd name="connsiteX1" fmla="*/ 527075 w 1054149"/>
              <a:gd name="connsiteY1" fmla="*/ 0 h 1054149"/>
              <a:gd name="connsiteX2" fmla="*/ 1054150 w 1054149"/>
              <a:gd name="connsiteY2" fmla="*/ 527075 h 1054149"/>
              <a:gd name="connsiteX3" fmla="*/ 527075 w 1054149"/>
              <a:gd name="connsiteY3" fmla="*/ 1054150 h 1054149"/>
              <a:gd name="connsiteX4" fmla="*/ 0 w 1054149"/>
              <a:gd name="connsiteY4" fmla="*/ 527075 h 105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49" h="1054149">
                <a:moveTo>
                  <a:pt x="0" y="527075"/>
                </a:moveTo>
                <a:cubicBezTo>
                  <a:pt x="0" y="235980"/>
                  <a:pt x="235980" y="0"/>
                  <a:pt x="527075" y="0"/>
                </a:cubicBezTo>
                <a:cubicBezTo>
                  <a:pt x="818170" y="0"/>
                  <a:pt x="1054150" y="235980"/>
                  <a:pt x="1054150" y="527075"/>
                </a:cubicBezTo>
                <a:cubicBezTo>
                  <a:pt x="1054150" y="818170"/>
                  <a:pt x="818170" y="1054150"/>
                  <a:pt x="527075" y="1054150"/>
                </a:cubicBezTo>
                <a:cubicBezTo>
                  <a:pt x="235980" y="1054150"/>
                  <a:pt x="0" y="818170"/>
                  <a:pt x="0" y="527075"/>
                </a:cubicBezTo>
                <a:close/>
              </a:path>
            </a:pathLst>
          </a:custGeom>
          <a:solidFill>
            <a:srgbClr val="FF99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spcBef>
                <a:spcPct val="0"/>
              </a:spcBef>
            </a:pPr>
            <a:r>
              <a:rPr lang="en-US" altLang="zh-CN" sz="1600" b="1" dirty="0" smtClean="0"/>
              <a:t>W</a:t>
            </a:r>
            <a:r>
              <a:rPr lang="en-US" altLang="zh-CN" sz="1600" b="1" kern="1200" dirty="0" smtClean="0"/>
              <a:t>eb </a:t>
            </a:r>
          </a:p>
          <a:p>
            <a:pPr lvl="0" algn="ctr" defTabSz="577850">
              <a:spcBef>
                <a:spcPct val="0"/>
              </a:spcBef>
            </a:pPr>
            <a:r>
              <a:rPr lang="en-US" altLang="zh-CN" sz="1600" b="1" kern="1200" dirty="0" smtClean="0"/>
              <a:t>portal unified</a:t>
            </a:r>
            <a:endParaRPr lang="zh-CN" altLang="en-US" sz="1600" kern="1200" dirty="0"/>
          </a:p>
        </p:txBody>
      </p:sp>
      <p:sp>
        <p:nvSpPr>
          <p:cNvPr id="10" name="任意多边形 9"/>
          <p:cNvSpPr/>
          <p:nvPr/>
        </p:nvSpPr>
        <p:spPr>
          <a:xfrm rot="771429">
            <a:off x="6716682" y="3989466"/>
            <a:ext cx="247711" cy="398234"/>
          </a:xfrm>
          <a:custGeom>
            <a:avLst/>
            <a:gdLst>
              <a:gd name="connsiteX0" fmla="*/ 0 w 247711"/>
              <a:gd name="connsiteY0" fmla="*/ 79647 h 398234"/>
              <a:gd name="connsiteX1" fmla="*/ 123856 w 247711"/>
              <a:gd name="connsiteY1" fmla="*/ 79647 h 398234"/>
              <a:gd name="connsiteX2" fmla="*/ 123856 w 247711"/>
              <a:gd name="connsiteY2" fmla="*/ 0 h 398234"/>
              <a:gd name="connsiteX3" fmla="*/ 247711 w 247711"/>
              <a:gd name="connsiteY3" fmla="*/ 199117 h 398234"/>
              <a:gd name="connsiteX4" fmla="*/ 123856 w 247711"/>
              <a:gd name="connsiteY4" fmla="*/ 398234 h 398234"/>
              <a:gd name="connsiteX5" fmla="*/ 123856 w 247711"/>
              <a:gd name="connsiteY5" fmla="*/ 318587 h 398234"/>
              <a:gd name="connsiteX6" fmla="*/ 0 w 247711"/>
              <a:gd name="connsiteY6" fmla="*/ 318587 h 398234"/>
              <a:gd name="connsiteX7" fmla="*/ 0 w 247711"/>
              <a:gd name="connsiteY7" fmla="*/ 79647 h 3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711" h="398234">
                <a:moveTo>
                  <a:pt x="0" y="79647"/>
                </a:moveTo>
                <a:lnTo>
                  <a:pt x="123856" y="79647"/>
                </a:lnTo>
                <a:lnTo>
                  <a:pt x="123856" y="0"/>
                </a:lnTo>
                <a:lnTo>
                  <a:pt x="247711" y="199117"/>
                </a:lnTo>
                <a:lnTo>
                  <a:pt x="123856" y="398234"/>
                </a:lnTo>
                <a:lnTo>
                  <a:pt x="123856" y="318587"/>
                </a:lnTo>
                <a:lnTo>
                  <a:pt x="0" y="318587"/>
                </a:lnTo>
                <a:lnTo>
                  <a:pt x="0" y="7964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/>
          </a:p>
        </p:txBody>
      </p:sp>
      <p:sp>
        <p:nvSpPr>
          <p:cNvPr id="11" name="任意多边形 10"/>
          <p:cNvSpPr/>
          <p:nvPr/>
        </p:nvSpPr>
        <p:spPr>
          <a:xfrm>
            <a:off x="7061989" y="3832355"/>
            <a:ext cx="1054149" cy="1054149"/>
          </a:xfrm>
          <a:custGeom>
            <a:avLst/>
            <a:gdLst>
              <a:gd name="connsiteX0" fmla="*/ 0 w 1054149"/>
              <a:gd name="connsiteY0" fmla="*/ 527075 h 1054149"/>
              <a:gd name="connsiteX1" fmla="*/ 527075 w 1054149"/>
              <a:gd name="connsiteY1" fmla="*/ 0 h 1054149"/>
              <a:gd name="connsiteX2" fmla="*/ 1054150 w 1054149"/>
              <a:gd name="connsiteY2" fmla="*/ 527075 h 1054149"/>
              <a:gd name="connsiteX3" fmla="*/ 527075 w 1054149"/>
              <a:gd name="connsiteY3" fmla="*/ 1054150 h 1054149"/>
              <a:gd name="connsiteX4" fmla="*/ 0 w 1054149"/>
              <a:gd name="connsiteY4" fmla="*/ 527075 h 105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49" h="1054149">
                <a:moveTo>
                  <a:pt x="0" y="527075"/>
                </a:moveTo>
                <a:cubicBezTo>
                  <a:pt x="0" y="235980"/>
                  <a:pt x="235980" y="0"/>
                  <a:pt x="527075" y="0"/>
                </a:cubicBezTo>
                <a:cubicBezTo>
                  <a:pt x="818170" y="0"/>
                  <a:pt x="1054150" y="235980"/>
                  <a:pt x="1054150" y="527075"/>
                </a:cubicBezTo>
                <a:cubicBezTo>
                  <a:pt x="1054150" y="818170"/>
                  <a:pt x="818170" y="1054150"/>
                  <a:pt x="527075" y="1054150"/>
                </a:cubicBezTo>
                <a:cubicBezTo>
                  <a:pt x="235980" y="1054150"/>
                  <a:pt x="0" y="818170"/>
                  <a:pt x="0" y="527075"/>
                </a:cubicBezTo>
                <a:close/>
              </a:path>
            </a:pathLst>
          </a:custGeom>
          <a:solidFill>
            <a:srgbClr val="FFC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b="1" dirty="0" smtClean="0"/>
              <a:t>User CA 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b="1" dirty="0" smtClean="0"/>
              <a:t>unified</a:t>
            </a:r>
            <a:endParaRPr lang="zh-CN" altLang="en-US" sz="1600" kern="1200" dirty="0"/>
          </a:p>
        </p:txBody>
      </p:sp>
      <p:sp>
        <p:nvSpPr>
          <p:cNvPr id="12" name="任意多边形 11"/>
          <p:cNvSpPr/>
          <p:nvPr/>
        </p:nvSpPr>
        <p:spPr>
          <a:xfrm rot="3857143">
            <a:off x="6277182" y="4540582"/>
            <a:ext cx="247711" cy="398234"/>
          </a:xfrm>
          <a:custGeom>
            <a:avLst/>
            <a:gdLst>
              <a:gd name="connsiteX0" fmla="*/ 0 w 247711"/>
              <a:gd name="connsiteY0" fmla="*/ 79647 h 398234"/>
              <a:gd name="connsiteX1" fmla="*/ 123856 w 247711"/>
              <a:gd name="connsiteY1" fmla="*/ 79647 h 398234"/>
              <a:gd name="connsiteX2" fmla="*/ 123856 w 247711"/>
              <a:gd name="connsiteY2" fmla="*/ 0 h 398234"/>
              <a:gd name="connsiteX3" fmla="*/ 247711 w 247711"/>
              <a:gd name="connsiteY3" fmla="*/ 199117 h 398234"/>
              <a:gd name="connsiteX4" fmla="*/ 123856 w 247711"/>
              <a:gd name="connsiteY4" fmla="*/ 398234 h 398234"/>
              <a:gd name="connsiteX5" fmla="*/ 123856 w 247711"/>
              <a:gd name="connsiteY5" fmla="*/ 318587 h 398234"/>
              <a:gd name="connsiteX6" fmla="*/ 0 w 247711"/>
              <a:gd name="connsiteY6" fmla="*/ 318587 h 398234"/>
              <a:gd name="connsiteX7" fmla="*/ 0 w 247711"/>
              <a:gd name="connsiteY7" fmla="*/ 79647 h 3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711" h="398234">
                <a:moveTo>
                  <a:pt x="0" y="79647"/>
                </a:moveTo>
                <a:lnTo>
                  <a:pt x="123856" y="79647"/>
                </a:lnTo>
                <a:lnTo>
                  <a:pt x="123856" y="0"/>
                </a:lnTo>
                <a:lnTo>
                  <a:pt x="247711" y="199117"/>
                </a:lnTo>
                <a:lnTo>
                  <a:pt x="123856" y="398234"/>
                </a:lnTo>
                <a:lnTo>
                  <a:pt x="123856" y="318587"/>
                </a:lnTo>
                <a:lnTo>
                  <a:pt x="0" y="318587"/>
                </a:lnTo>
                <a:lnTo>
                  <a:pt x="0" y="7964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/>
          </a:p>
        </p:txBody>
      </p:sp>
      <p:sp>
        <p:nvSpPr>
          <p:cNvPr id="13" name="任意多边形 12"/>
          <p:cNvSpPr/>
          <p:nvPr/>
        </p:nvSpPr>
        <p:spPr>
          <a:xfrm>
            <a:off x="6207088" y="4904366"/>
            <a:ext cx="1042089" cy="1054149"/>
          </a:xfrm>
          <a:custGeom>
            <a:avLst/>
            <a:gdLst>
              <a:gd name="connsiteX0" fmla="*/ 0 w 1054149"/>
              <a:gd name="connsiteY0" fmla="*/ 527075 h 1054149"/>
              <a:gd name="connsiteX1" fmla="*/ 527075 w 1054149"/>
              <a:gd name="connsiteY1" fmla="*/ 0 h 1054149"/>
              <a:gd name="connsiteX2" fmla="*/ 1054150 w 1054149"/>
              <a:gd name="connsiteY2" fmla="*/ 527075 h 1054149"/>
              <a:gd name="connsiteX3" fmla="*/ 527075 w 1054149"/>
              <a:gd name="connsiteY3" fmla="*/ 1054150 h 1054149"/>
              <a:gd name="connsiteX4" fmla="*/ 0 w 1054149"/>
              <a:gd name="connsiteY4" fmla="*/ 527075 h 105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49" h="1054149">
                <a:moveTo>
                  <a:pt x="0" y="527075"/>
                </a:moveTo>
                <a:cubicBezTo>
                  <a:pt x="0" y="235980"/>
                  <a:pt x="235980" y="0"/>
                  <a:pt x="527075" y="0"/>
                </a:cubicBezTo>
                <a:cubicBezTo>
                  <a:pt x="818170" y="0"/>
                  <a:pt x="1054150" y="235980"/>
                  <a:pt x="1054150" y="527075"/>
                </a:cubicBezTo>
                <a:cubicBezTo>
                  <a:pt x="1054150" y="818170"/>
                  <a:pt x="818170" y="1054150"/>
                  <a:pt x="527075" y="1054150"/>
                </a:cubicBezTo>
                <a:cubicBezTo>
                  <a:pt x="235980" y="1054150"/>
                  <a:pt x="0" y="818170"/>
                  <a:pt x="0" y="527075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b="1" kern="1200" dirty="0" smtClean="0"/>
              <a:t>Interface unified</a:t>
            </a:r>
            <a:endParaRPr lang="zh-CN" altLang="en-US" sz="1600" kern="1200" dirty="0"/>
          </a:p>
        </p:txBody>
      </p:sp>
      <p:sp>
        <p:nvSpPr>
          <p:cNvPr id="14" name="任意多边形 13"/>
          <p:cNvSpPr/>
          <p:nvPr/>
        </p:nvSpPr>
        <p:spPr>
          <a:xfrm rot="17742857">
            <a:off x="5572279" y="4540581"/>
            <a:ext cx="247712" cy="398235"/>
          </a:xfrm>
          <a:custGeom>
            <a:avLst/>
            <a:gdLst>
              <a:gd name="connsiteX0" fmla="*/ 0 w 247711"/>
              <a:gd name="connsiteY0" fmla="*/ 79647 h 398234"/>
              <a:gd name="connsiteX1" fmla="*/ 123856 w 247711"/>
              <a:gd name="connsiteY1" fmla="*/ 79647 h 398234"/>
              <a:gd name="connsiteX2" fmla="*/ 123856 w 247711"/>
              <a:gd name="connsiteY2" fmla="*/ 0 h 398234"/>
              <a:gd name="connsiteX3" fmla="*/ 247711 w 247711"/>
              <a:gd name="connsiteY3" fmla="*/ 199117 h 398234"/>
              <a:gd name="connsiteX4" fmla="*/ 123856 w 247711"/>
              <a:gd name="connsiteY4" fmla="*/ 398234 h 398234"/>
              <a:gd name="connsiteX5" fmla="*/ 123856 w 247711"/>
              <a:gd name="connsiteY5" fmla="*/ 318587 h 398234"/>
              <a:gd name="connsiteX6" fmla="*/ 0 w 247711"/>
              <a:gd name="connsiteY6" fmla="*/ 318587 h 398234"/>
              <a:gd name="connsiteX7" fmla="*/ 0 w 247711"/>
              <a:gd name="connsiteY7" fmla="*/ 79647 h 3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711" h="398234">
                <a:moveTo>
                  <a:pt x="247710" y="318587"/>
                </a:moveTo>
                <a:lnTo>
                  <a:pt x="123855" y="318587"/>
                </a:lnTo>
                <a:lnTo>
                  <a:pt x="123855" y="398234"/>
                </a:lnTo>
                <a:lnTo>
                  <a:pt x="1" y="199117"/>
                </a:lnTo>
                <a:lnTo>
                  <a:pt x="123855" y="0"/>
                </a:lnTo>
                <a:lnTo>
                  <a:pt x="123855" y="79647"/>
                </a:lnTo>
                <a:lnTo>
                  <a:pt x="247710" y="79647"/>
                </a:lnTo>
                <a:lnTo>
                  <a:pt x="247710" y="3185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/>
          </a:p>
        </p:txBody>
      </p:sp>
      <p:sp>
        <p:nvSpPr>
          <p:cNvPr id="15" name="任意多边形 14"/>
          <p:cNvSpPr/>
          <p:nvPr/>
        </p:nvSpPr>
        <p:spPr>
          <a:xfrm>
            <a:off x="4835935" y="4904366"/>
            <a:ext cx="1054149" cy="1054149"/>
          </a:xfrm>
          <a:custGeom>
            <a:avLst/>
            <a:gdLst>
              <a:gd name="connsiteX0" fmla="*/ 0 w 1054149"/>
              <a:gd name="connsiteY0" fmla="*/ 527075 h 1054149"/>
              <a:gd name="connsiteX1" fmla="*/ 527075 w 1054149"/>
              <a:gd name="connsiteY1" fmla="*/ 0 h 1054149"/>
              <a:gd name="connsiteX2" fmla="*/ 1054150 w 1054149"/>
              <a:gd name="connsiteY2" fmla="*/ 527075 h 1054149"/>
              <a:gd name="connsiteX3" fmla="*/ 527075 w 1054149"/>
              <a:gd name="connsiteY3" fmla="*/ 1054150 h 1054149"/>
              <a:gd name="connsiteX4" fmla="*/ 0 w 1054149"/>
              <a:gd name="connsiteY4" fmla="*/ 527075 h 105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49" h="1054149">
                <a:moveTo>
                  <a:pt x="0" y="527075"/>
                </a:moveTo>
                <a:cubicBezTo>
                  <a:pt x="0" y="235980"/>
                  <a:pt x="235980" y="0"/>
                  <a:pt x="527075" y="0"/>
                </a:cubicBezTo>
                <a:cubicBezTo>
                  <a:pt x="818170" y="0"/>
                  <a:pt x="1054150" y="235980"/>
                  <a:pt x="1054150" y="527075"/>
                </a:cubicBezTo>
                <a:cubicBezTo>
                  <a:pt x="1054150" y="818170"/>
                  <a:pt x="818170" y="1054150"/>
                  <a:pt x="527075" y="1054150"/>
                </a:cubicBezTo>
                <a:cubicBezTo>
                  <a:pt x="235980" y="1054150"/>
                  <a:pt x="0" y="818170"/>
                  <a:pt x="0" y="527075"/>
                </a:cubicBezTo>
                <a:close/>
              </a:path>
            </a:pathLst>
          </a:custGeom>
          <a:solidFill>
            <a:srgbClr val="00CC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b="1" dirty="0" smtClean="0"/>
              <a:t>Data management unified</a:t>
            </a:r>
            <a:endParaRPr lang="zh-CN" altLang="en-US" sz="1600" kern="1200" dirty="0"/>
          </a:p>
        </p:txBody>
      </p:sp>
      <p:sp>
        <p:nvSpPr>
          <p:cNvPr id="16" name="任意多边形 15"/>
          <p:cNvSpPr/>
          <p:nvPr/>
        </p:nvSpPr>
        <p:spPr>
          <a:xfrm rot="20828571">
            <a:off x="5132780" y="3989465"/>
            <a:ext cx="247712" cy="398235"/>
          </a:xfrm>
          <a:custGeom>
            <a:avLst/>
            <a:gdLst>
              <a:gd name="connsiteX0" fmla="*/ 0 w 247711"/>
              <a:gd name="connsiteY0" fmla="*/ 79647 h 398234"/>
              <a:gd name="connsiteX1" fmla="*/ 123856 w 247711"/>
              <a:gd name="connsiteY1" fmla="*/ 79647 h 398234"/>
              <a:gd name="connsiteX2" fmla="*/ 123856 w 247711"/>
              <a:gd name="connsiteY2" fmla="*/ 0 h 398234"/>
              <a:gd name="connsiteX3" fmla="*/ 247711 w 247711"/>
              <a:gd name="connsiteY3" fmla="*/ 199117 h 398234"/>
              <a:gd name="connsiteX4" fmla="*/ 123856 w 247711"/>
              <a:gd name="connsiteY4" fmla="*/ 398234 h 398234"/>
              <a:gd name="connsiteX5" fmla="*/ 123856 w 247711"/>
              <a:gd name="connsiteY5" fmla="*/ 318587 h 398234"/>
              <a:gd name="connsiteX6" fmla="*/ 0 w 247711"/>
              <a:gd name="connsiteY6" fmla="*/ 318587 h 398234"/>
              <a:gd name="connsiteX7" fmla="*/ 0 w 247711"/>
              <a:gd name="connsiteY7" fmla="*/ 79647 h 3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711" h="398234">
                <a:moveTo>
                  <a:pt x="247710" y="318587"/>
                </a:moveTo>
                <a:lnTo>
                  <a:pt x="123855" y="318587"/>
                </a:lnTo>
                <a:lnTo>
                  <a:pt x="123855" y="398234"/>
                </a:lnTo>
                <a:lnTo>
                  <a:pt x="1" y="199117"/>
                </a:lnTo>
                <a:lnTo>
                  <a:pt x="123855" y="0"/>
                </a:lnTo>
                <a:lnTo>
                  <a:pt x="123855" y="79647"/>
                </a:lnTo>
                <a:lnTo>
                  <a:pt x="247710" y="79647"/>
                </a:lnTo>
                <a:lnTo>
                  <a:pt x="247710" y="3185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/>
          </a:p>
        </p:txBody>
      </p:sp>
      <p:sp>
        <p:nvSpPr>
          <p:cNvPr id="17" name="任意多边形 16"/>
          <p:cNvSpPr/>
          <p:nvPr/>
        </p:nvSpPr>
        <p:spPr>
          <a:xfrm>
            <a:off x="3981035" y="3832355"/>
            <a:ext cx="1054149" cy="1054149"/>
          </a:xfrm>
          <a:custGeom>
            <a:avLst/>
            <a:gdLst>
              <a:gd name="connsiteX0" fmla="*/ 0 w 1054149"/>
              <a:gd name="connsiteY0" fmla="*/ 527075 h 1054149"/>
              <a:gd name="connsiteX1" fmla="*/ 527075 w 1054149"/>
              <a:gd name="connsiteY1" fmla="*/ 0 h 1054149"/>
              <a:gd name="connsiteX2" fmla="*/ 1054150 w 1054149"/>
              <a:gd name="connsiteY2" fmla="*/ 527075 h 1054149"/>
              <a:gd name="connsiteX3" fmla="*/ 527075 w 1054149"/>
              <a:gd name="connsiteY3" fmla="*/ 1054150 h 1054149"/>
              <a:gd name="connsiteX4" fmla="*/ 0 w 1054149"/>
              <a:gd name="connsiteY4" fmla="*/ 527075 h 105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49" h="1054149">
                <a:moveTo>
                  <a:pt x="0" y="527075"/>
                </a:moveTo>
                <a:cubicBezTo>
                  <a:pt x="0" y="235980"/>
                  <a:pt x="235980" y="0"/>
                  <a:pt x="527075" y="0"/>
                </a:cubicBezTo>
                <a:cubicBezTo>
                  <a:pt x="818170" y="0"/>
                  <a:pt x="1054150" y="235980"/>
                  <a:pt x="1054150" y="527075"/>
                </a:cubicBezTo>
                <a:cubicBezTo>
                  <a:pt x="1054150" y="818170"/>
                  <a:pt x="818170" y="1054150"/>
                  <a:pt x="527075" y="1054150"/>
                </a:cubicBezTo>
                <a:cubicBezTo>
                  <a:pt x="235980" y="1054150"/>
                  <a:pt x="0" y="818170"/>
                  <a:pt x="0" y="52707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b="1" dirty="0" smtClean="0"/>
              <a:t>Info security unified</a:t>
            </a:r>
            <a:endParaRPr lang="zh-CN" altLang="en-US" sz="1600" kern="1200" dirty="0"/>
          </a:p>
        </p:txBody>
      </p:sp>
      <p:sp>
        <p:nvSpPr>
          <p:cNvPr id="18" name="任意多边形 17"/>
          <p:cNvSpPr/>
          <p:nvPr/>
        </p:nvSpPr>
        <p:spPr>
          <a:xfrm rot="2314286">
            <a:off x="5289635" y="3302236"/>
            <a:ext cx="247711" cy="398235"/>
          </a:xfrm>
          <a:custGeom>
            <a:avLst/>
            <a:gdLst>
              <a:gd name="connsiteX0" fmla="*/ 0 w 247711"/>
              <a:gd name="connsiteY0" fmla="*/ 79647 h 398234"/>
              <a:gd name="connsiteX1" fmla="*/ 123856 w 247711"/>
              <a:gd name="connsiteY1" fmla="*/ 79647 h 398234"/>
              <a:gd name="connsiteX2" fmla="*/ 123856 w 247711"/>
              <a:gd name="connsiteY2" fmla="*/ 0 h 398234"/>
              <a:gd name="connsiteX3" fmla="*/ 247711 w 247711"/>
              <a:gd name="connsiteY3" fmla="*/ 199117 h 398234"/>
              <a:gd name="connsiteX4" fmla="*/ 123856 w 247711"/>
              <a:gd name="connsiteY4" fmla="*/ 398234 h 398234"/>
              <a:gd name="connsiteX5" fmla="*/ 123856 w 247711"/>
              <a:gd name="connsiteY5" fmla="*/ 318587 h 398234"/>
              <a:gd name="connsiteX6" fmla="*/ 0 w 247711"/>
              <a:gd name="connsiteY6" fmla="*/ 318587 h 398234"/>
              <a:gd name="connsiteX7" fmla="*/ 0 w 247711"/>
              <a:gd name="connsiteY7" fmla="*/ 79647 h 3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711" h="398234">
                <a:moveTo>
                  <a:pt x="247710" y="318587"/>
                </a:moveTo>
                <a:lnTo>
                  <a:pt x="123855" y="318587"/>
                </a:lnTo>
                <a:lnTo>
                  <a:pt x="123855" y="398234"/>
                </a:lnTo>
                <a:lnTo>
                  <a:pt x="1" y="199117"/>
                </a:lnTo>
                <a:lnTo>
                  <a:pt x="123855" y="0"/>
                </a:lnTo>
                <a:lnTo>
                  <a:pt x="123855" y="79647"/>
                </a:lnTo>
                <a:lnTo>
                  <a:pt x="247710" y="79647"/>
                </a:lnTo>
                <a:lnTo>
                  <a:pt x="247710" y="3185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600" kern="1200"/>
          </a:p>
        </p:txBody>
      </p:sp>
      <p:sp>
        <p:nvSpPr>
          <p:cNvPr id="19" name="任意多边形 18"/>
          <p:cNvSpPr/>
          <p:nvPr/>
        </p:nvSpPr>
        <p:spPr>
          <a:xfrm>
            <a:off x="4286145" y="2495579"/>
            <a:ext cx="1054149" cy="1054149"/>
          </a:xfrm>
          <a:custGeom>
            <a:avLst/>
            <a:gdLst>
              <a:gd name="connsiteX0" fmla="*/ 0 w 1054149"/>
              <a:gd name="connsiteY0" fmla="*/ 527075 h 1054149"/>
              <a:gd name="connsiteX1" fmla="*/ 527075 w 1054149"/>
              <a:gd name="connsiteY1" fmla="*/ 0 h 1054149"/>
              <a:gd name="connsiteX2" fmla="*/ 1054150 w 1054149"/>
              <a:gd name="connsiteY2" fmla="*/ 527075 h 1054149"/>
              <a:gd name="connsiteX3" fmla="*/ 527075 w 1054149"/>
              <a:gd name="connsiteY3" fmla="*/ 1054150 h 1054149"/>
              <a:gd name="connsiteX4" fmla="*/ 0 w 1054149"/>
              <a:gd name="connsiteY4" fmla="*/ 527075 h 105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49" h="1054149">
                <a:moveTo>
                  <a:pt x="0" y="527075"/>
                </a:moveTo>
                <a:cubicBezTo>
                  <a:pt x="0" y="235980"/>
                  <a:pt x="235980" y="0"/>
                  <a:pt x="527075" y="0"/>
                </a:cubicBezTo>
                <a:cubicBezTo>
                  <a:pt x="818170" y="0"/>
                  <a:pt x="1054150" y="235980"/>
                  <a:pt x="1054150" y="527075"/>
                </a:cubicBezTo>
                <a:cubicBezTo>
                  <a:pt x="1054150" y="818170"/>
                  <a:pt x="818170" y="1054150"/>
                  <a:pt x="527075" y="1054150"/>
                </a:cubicBezTo>
                <a:cubicBezTo>
                  <a:pt x="235980" y="1054150"/>
                  <a:pt x="0" y="818170"/>
                  <a:pt x="0" y="527075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b="1" kern="1200" dirty="0" smtClean="0"/>
              <a:t>Operation unified</a:t>
            </a:r>
            <a:endParaRPr lang="zh-CN" altLang="en-US" sz="1600" kern="1200" dirty="0"/>
          </a:p>
        </p:txBody>
      </p:sp>
      <p:sp>
        <p:nvSpPr>
          <p:cNvPr id="20" name="矩形 19"/>
          <p:cNvSpPr/>
          <p:nvPr/>
        </p:nvSpPr>
        <p:spPr>
          <a:xfrm>
            <a:off x="1676714" y="906960"/>
            <a:ext cx="1012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 of charge and standards unification nationwide</a:t>
            </a:r>
            <a:endParaRPr lang="zh-CN" altLang="zh-CN" sz="2800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12613" y="1023965"/>
            <a:ext cx="792092" cy="288039"/>
            <a:chOff x="191344" y="885401"/>
            <a:chExt cx="648072" cy="288032"/>
          </a:xfrm>
        </p:grpSpPr>
        <p:sp>
          <p:nvSpPr>
            <p:cNvPr id="22" name="燕尾形 21"/>
            <p:cNvSpPr/>
            <p:nvPr/>
          </p:nvSpPr>
          <p:spPr bwMode="auto">
            <a:xfrm>
              <a:off x="407368" y="885401"/>
              <a:ext cx="216024" cy="288032"/>
            </a:xfrm>
            <a:prstGeom prst="chevron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4" name="燕尾形 23"/>
            <p:cNvSpPr/>
            <p:nvPr/>
          </p:nvSpPr>
          <p:spPr bwMode="auto">
            <a:xfrm>
              <a:off x="191344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5" name="燕尾形 24"/>
            <p:cNvSpPr/>
            <p:nvPr/>
          </p:nvSpPr>
          <p:spPr bwMode="auto">
            <a:xfrm>
              <a:off x="623392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512805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/>
        </p:nvCxnSpPr>
        <p:spPr>
          <a:xfrm flipV="1">
            <a:off x="0" y="663915"/>
            <a:ext cx="12872695" cy="246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"/>
          <p:cNvSpPr>
            <a:spLocks/>
          </p:cNvSpPr>
          <p:nvPr/>
        </p:nvSpPr>
        <p:spPr bwMode="auto">
          <a:xfrm>
            <a:off x="718123" y="87835"/>
            <a:ext cx="607130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altLang="zh-CN" sz="3200" b="1" dirty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6. </a:t>
            </a:r>
            <a:r>
              <a:rPr lang="en-GB" altLang="zh-CN" sz="3200" b="1" dirty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Service </a:t>
            </a:r>
            <a:r>
              <a:rPr lang="en-GB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coverage</a:t>
            </a:r>
            <a:endParaRPr lang="zh-CN" altLang="en-US" sz="32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2545" y="1023965"/>
            <a:ext cx="11840068" cy="5646914"/>
            <a:chOff x="494127" y="1167985"/>
            <a:chExt cx="11840068" cy="5502894"/>
          </a:xfrm>
        </p:grpSpPr>
        <p:sp>
          <p:nvSpPr>
            <p:cNvPr id="1027" name="矩形 1026"/>
            <p:cNvSpPr/>
            <p:nvPr/>
          </p:nvSpPr>
          <p:spPr>
            <a:xfrm>
              <a:off x="494127" y="1179215"/>
              <a:ext cx="11840068" cy="2852497"/>
            </a:xfrm>
            <a:prstGeom prst="rect">
              <a:avLst/>
            </a:prstGeom>
            <a:solidFill>
              <a:srgbClr val="CCECF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dirty="0"/>
                <a:t>提供对外服务事项</a:t>
              </a:r>
              <a:r>
                <a:rPr lang="en-US" altLang="zh-CN" dirty="0"/>
                <a:t>495</a:t>
              </a:r>
              <a:r>
                <a:rPr lang="zh-CN" altLang="zh-CN" dirty="0"/>
                <a:t>项</a:t>
              </a:r>
              <a:endParaRPr lang="zh-CN" altLang="en-US" dirty="0"/>
            </a:p>
          </p:txBody>
        </p:sp>
        <p:pic>
          <p:nvPicPr>
            <p:cNvPr id="41" name="Picture 13" descr="D:\新建文件夹 (4)\2019-01-11_17383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87422" y="1871413"/>
              <a:ext cx="3147172" cy="19830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96" name="圆角矩形 95"/>
            <p:cNvSpPr/>
            <p:nvPr/>
          </p:nvSpPr>
          <p:spPr>
            <a:xfrm>
              <a:off x="6493636" y="4172551"/>
              <a:ext cx="5666311" cy="123728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740585" y="4182255"/>
              <a:ext cx="5518076" cy="1237284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25" name="矩形 1024"/>
            <p:cNvSpPr/>
            <p:nvPr/>
          </p:nvSpPr>
          <p:spPr>
            <a:xfrm>
              <a:off x="494127" y="4031714"/>
              <a:ext cx="11840068" cy="2639165"/>
            </a:xfrm>
            <a:prstGeom prst="rect">
              <a:avLst/>
            </a:prstGeom>
            <a:solidFill>
              <a:srgbClr val="CC99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rgbClr val="C00000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40585" y="5510599"/>
              <a:ext cx="11419362" cy="1139167"/>
              <a:chOff x="740585" y="5795675"/>
              <a:chExt cx="11419362" cy="1139167"/>
            </a:xfrm>
          </p:grpSpPr>
          <p:sp>
            <p:nvSpPr>
              <p:cNvPr id="97" name="圆角矩形 96"/>
              <p:cNvSpPr/>
              <p:nvPr/>
            </p:nvSpPr>
            <p:spPr>
              <a:xfrm>
                <a:off x="740585" y="5795675"/>
                <a:ext cx="11419362" cy="1088543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/>
              </a:p>
            </p:txBody>
          </p:sp>
          <p:pic>
            <p:nvPicPr>
              <p:cNvPr id="26" name="Picture 37" descr="C:\Users\Administrator\Desktop\新建文件夹\baoguanqiye.jpg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79747" y="5843514"/>
                <a:ext cx="1818452" cy="798142"/>
              </a:xfrm>
              <a:prstGeom prst="snip2Diag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9" descr="C:\Users\Administrator\Desktop\新建文件夹\wuliuqiye.jpg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84736" y="5844654"/>
                <a:ext cx="1818452" cy="798142"/>
              </a:xfrm>
              <a:prstGeom prst="snip2Diag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40" descr="C:\Users\Administrator\Desktop\新建文件夹\电商企业.jpg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90515" y="5839110"/>
                <a:ext cx="1818452" cy="798142"/>
              </a:xfrm>
              <a:prstGeom prst="snip2Diag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矩形 7"/>
              <p:cNvSpPr/>
              <p:nvPr/>
            </p:nvSpPr>
            <p:spPr>
              <a:xfrm>
                <a:off x="1244655" y="6650244"/>
                <a:ext cx="96956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spc="-2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GB" altLang="zh-CN" sz="1200" spc="-20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roduction</a:t>
                </a:r>
                <a:endParaRPr lang="zh-CN" altLang="en-US" sz="1200" spc="-2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989175" y="6651136"/>
                <a:ext cx="112755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spc="-2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W</a:t>
                </a:r>
                <a:r>
                  <a:rPr lang="en-GB" altLang="zh-CN" sz="1200" spc="-20" dirty="0" err="1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arehousing</a:t>
                </a:r>
                <a:endParaRPr lang="zh-CN" altLang="en-US" sz="1200" spc="-2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7005455" y="6651136"/>
                <a:ext cx="79476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spc="-2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L</a:t>
                </a:r>
                <a:r>
                  <a:rPr lang="en-GB" altLang="zh-CN" sz="1200" spc="-20" dirty="0" err="1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ogistics</a:t>
                </a:r>
                <a:endParaRPr lang="zh-CN" altLang="en-US" sz="1200" spc="-2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733695" y="6657843"/>
                <a:ext cx="10817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zh-CN" sz="1200" spc="-20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E-commerce</a:t>
                </a:r>
                <a:endParaRPr lang="zh-CN" altLang="en-US" sz="1200" spc="-2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0821985" y="6645787"/>
                <a:ext cx="7277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spc="-2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F</a:t>
                </a:r>
                <a:r>
                  <a:rPr lang="en-GB" altLang="zh-CN" sz="1200" spc="-20" dirty="0" err="1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inance</a:t>
                </a:r>
                <a:endParaRPr lang="zh-CN" altLang="en-US" sz="1200" spc="-2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4" name="图片 33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2595" y="5839250"/>
                <a:ext cx="1818452" cy="798142"/>
              </a:xfrm>
              <a:prstGeom prst="snip2DiagRect">
                <a:avLst/>
              </a:prstGeom>
            </p:spPr>
          </p:pic>
          <p:pic>
            <p:nvPicPr>
              <p:cNvPr id="1026" name="Picture 2" descr="https://timgsa.baidu.com/timg?image&amp;quality=80&amp;size=b9999_10000&amp;sec=1548157758962&amp;di=6f108a1f765ff10d5d1e6205f3ce1e1c&amp;imgtype=0&amp;src=http%3A%2F%2Fzs1.img-1.com%2Fpic%2F143460%2Fp2%2F20160726165113_3199_zs.jpg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6031" y="5839893"/>
                <a:ext cx="1818452" cy="798142"/>
              </a:xfrm>
              <a:prstGeom prst="snip2Diag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矩形 34"/>
              <p:cNvSpPr/>
              <p:nvPr/>
            </p:nvSpPr>
            <p:spPr>
              <a:xfrm>
                <a:off x="3296840" y="6657843"/>
                <a:ext cx="5741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zh-CN" sz="1200" spc="-2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</a:t>
                </a:r>
                <a:r>
                  <a:rPr lang="en-GB" altLang="zh-CN" sz="1200" spc="-20" dirty="0" smtClean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rade</a:t>
                </a:r>
                <a:endParaRPr lang="zh-CN" altLang="en-US" sz="1200" spc="-2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28" name="Picture 4" descr="https://timgsa.baidu.com/timg?image&amp;quality=80&amp;size=b9999_10000&amp;sec=1548157882439&amp;di=d60dbed86f3b17c9ed4588c93dec55aa&amp;imgtype=0&amp;src=http%3A%2F%2Fs7.sinaimg.cn%2Fmw690%2F001kzUtjzy6PnuFckYe96%26690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7234" y="5844654"/>
                <a:ext cx="1818452" cy="798142"/>
              </a:xfrm>
              <a:prstGeom prst="snip2Diag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2" name="Picture 5" descr="C:\Users\Administrator\Desktop\新建文件夹\许可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81557" y="1883240"/>
              <a:ext cx="358588" cy="346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6" descr="C:\Users\Administrator\Desktop\新建文件夹\cangda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30518" y="1829265"/>
              <a:ext cx="463717" cy="447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" descr="C:\Users\Administrator\Desktop\新建文件夹\huowu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47868" y="1810215"/>
              <a:ext cx="479559" cy="46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8" descr="C:\Users\Administrator\Desktop\新建文件夹\yunshugongju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73494" y="1810215"/>
              <a:ext cx="544364" cy="52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9" descr="C:\Users\Administrator\Desktop\新建文件夹\原产地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73269" y="2626218"/>
              <a:ext cx="413314" cy="398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0" descr="C:\Users\Administrator\Desktop\新建文件夹\企业资质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694006" y="2436473"/>
              <a:ext cx="496839" cy="477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1" descr="C:\Users\Administrator\Desktop\新建文件夹\查询统计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744931" y="2626219"/>
              <a:ext cx="336987" cy="325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2" descr="C:\Users\Administrator\Desktop\新建文件夹\kuajing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37093" y="3210957"/>
              <a:ext cx="479559" cy="46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3" descr="C:\Users\Administrator\Desktop\新建文件夹\出口退税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608531" y="2626218"/>
              <a:ext cx="393151" cy="378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4" descr="C:\Users\Administrator\Desktop\新建文件夹\shuifei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73269" y="3210957"/>
              <a:ext cx="419074" cy="404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15" descr="C:\Users\Administrator\Desktop\新建文件夹\jiagong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736869" y="3210957"/>
              <a:ext cx="419074" cy="404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6" descr="C:\Users\Administrator\Desktop\新建文件夹\展览品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673493" y="3282394"/>
              <a:ext cx="358589" cy="346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28"/>
            <p:cNvSpPr txBox="1">
              <a:spLocks noChangeArrowheads="1"/>
            </p:cNvSpPr>
            <p:nvPr/>
          </p:nvSpPr>
          <p:spPr bwMode="auto">
            <a:xfrm>
              <a:off x="1366446" y="1167985"/>
              <a:ext cx="330793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altLang="zh-CN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16+ </a:t>
              </a:r>
              <a:r>
                <a:rPr lang="en-GB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categories of basic service </a:t>
              </a:r>
              <a:r>
                <a:rPr lang="en-GB" altLang="zh-CN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functions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29"/>
            <p:cNvSpPr txBox="1">
              <a:spLocks noChangeArrowheads="1"/>
            </p:cNvSpPr>
            <p:nvPr/>
          </p:nvSpPr>
          <p:spPr bwMode="auto">
            <a:xfrm>
              <a:off x="9700988" y="1326300"/>
              <a:ext cx="1869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altLang="zh-CN" b="1" kern="100" spc="-2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25+ </a:t>
              </a:r>
              <a:r>
                <a:rPr lang="en-GB" altLang="zh-CN" b="1" kern="100" spc="-2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CBRAs</a:t>
              </a:r>
              <a:endParaRPr lang="zh-CN" altLang="en-US" b="1" kern="100" spc="-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6" name="Picture 3" descr="C:\Users\Administrator\Desktop\新建文件夹\90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0749975" y="2603309"/>
              <a:ext cx="509801" cy="40405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Picture 4" descr="C:\Users\Administrator\Desktop\新建文件夹\91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11614537" y="2622360"/>
              <a:ext cx="587567" cy="36836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Picture 6" descr="C:\Users\Administrator\Desktop\新建文件夹\92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9874393" y="3251399"/>
              <a:ext cx="439236" cy="356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7" descr="C:\Users\Administrator\Desktop\新建文件夹\gongan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0726149" y="1883261"/>
              <a:ext cx="479558" cy="46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9" descr="C:\Users\Administrator\Desktop\新建文件夹\guohui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866331" y="1868973"/>
              <a:ext cx="491079" cy="474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20" descr="C:\Users\Administrator\Desktop\新建文件夹\minhangju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0522093" y="3322837"/>
              <a:ext cx="1110329" cy="23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1" descr="C:\Users\Administrator\Desktop\新建文件夹\renminyinghang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9771702" y="2568495"/>
              <a:ext cx="550124" cy="406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Box 38"/>
            <p:cNvSpPr txBox="1">
              <a:spLocks noChangeArrowheads="1"/>
            </p:cNvSpPr>
            <p:nvPr/>
          </p:nvSpPr>
          <p:spPr bwMode="auto">
            <a:xfrm>
              <a:off x="11702761" y="3353881"/>
              <a:ext cx="5875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rgbClr val="151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zh-CN" altLang="en-US" sz="1600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4041918" y="2247997"/>
              <a:ext cx="1800225" cy="360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4041918" y="3291003"/>
              <a:ext cx="1223963" cy="215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3" descr="C:\Users\Administrator\Desktop\新建文件夹\gongxinbu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9766521" y="1849650"/>
              <a:ext cx="521322" cy="47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9" descr="C:\Users\Administrator\Desktop\新建文件夹\guohui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1670547" y="1871413"/>
              <a:ext cx="491079" cy="474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TextBox 160"/>
            <p:cNvSpPr txBox="1">
              <a:spLocks noChangeArrowheads="1"/>
            </p:cNvSpPr>
            <p:nvPr/>
          </p:nvSpPr>
          <p:spPr bwMode="auto">
            <a:xfrm>
              <a:off x="657368" y="2262237"/>
              <a:ext cx="11103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Cargo </a:t>
              </a:r>
              <a:r>
                <a:rPr lang="en-GB" altLang="zh-CN" sz="1200" dirty="0" err="1"/>
                <a:t>dec</a:t>
              </a:r>
              <a:endParaRPr lang="zh-CN" altLang="en-US" sz="1200" dirty="0"/>
            </a:p>
          </p:txBody>
        </p:sp>
        <p:sp>
          <p:nvSpPr>
            <p:cNvPr id="71" name="TextBox 161"/>
            <p:cNvSpPr txBox="1">
              <a:spLocks noChangeArrowheads="1"/>
            </p:cNvSpPr>
            <p:nvPr/>
          </p:nvSpPr>
          <p:spPr bwMode="auto">
            <a:xfrm>
              <a:off x="1592406" y="2262237"/>
              <a:ext cx="11117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Manifest</a:t>
              </a:r>
              <a:endParaRPr lang="zh-CN" altLang="en-US" sz="1200" dirty="0"/>
            </a:p>
          </p:txBody>
        </p:sp>
        <p:sp>
          <p:nvSpPr>
            <p:cNvPr id="72" name="TextBox 162"/>
            <p:cNvSpPr txBox="1">
              <a:spLocks noChangeArrowheads="1"/>
            </p:cNvSpPr>
            <p:nvPr/>
          </p:nvSpPr>
          <p:spPr bwMode="auto">
            <a:xfrm>
              <a:off x="2568610" y="2184948"/>
              <a:ext cx="11103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altLang="zh-CN" sz="1200" dirty="0"/>
                <a:t>M</a:t>
              </a:r>
              <a:r>
                <a:rPr lang="en-GB" altLang="zh-CN" sz="1200" dirty="0" smtClean="0"/>
                <a:t>eans </a:t>
              </a:r>
              <a:r>
                <a:rPr lang="en-GB" altLang="zh-CN" sz="1200" dirty="0"/>
                <a:t>of transport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TextBox 163"/>
            <p:cNvSpPr txBox="1">
              <a:spLocks noChangeArrowheads="1"/>
            </p:cNvSpPr>
            <p:nvPr/>
          </p:nvSpPr>
          <p:spPr bwMode="auto">
            <a:xfrm>
              <a:off x="3427930" y="2281538"/>
              <a:ext cx="11103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altLang="zh-CN" sz="1200" dirty="0" smtClean="0"/>
                <a:t>Trade </a:t>
              </a:r>
              <a:r>
                <a:rPr lang="en-GB" altLang="zh-CN" sz="1200" dirty="0"/>
                <a:t>licenses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TextBox 164"/>
            <p:cNvSpPr txBox="1">
              <a:spLocks noChangeArrowheads="1"/>
            </p:cNvSpPr>
            <p:nvPr/>
          </p:nvSpPr>
          <p:spPr bwMode="auto">
            <a:xfrm>
              <a:off x="847359" y="2949623"/>
              <a:ext cx="9641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c/o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TextBox 165"/>
            <p:cNvSpPr txBox="1">
              <a:spLocks noChangeArrowheads="1"/>
            </p:cNvSpPr>
            <p:nvPr/>
          </p:nvSpPr>
          <p:spPr bwMode="auto">
            <a:xfrm>
              <a:off x="1470465" y="2960113"/>
              <a:ext cx="11103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dirty="0"/>
                <a:t>Qualification</a:t>
              </a:r>
              <a:endParaRPr lang="zh-CN" altLang="en-US" sz="1200" dirty="0"/>
            </a:p>
          </p:txBody>
        </p:sp>
        <p:sp>
          <p:nvSpPr>
            <p:cNvPr id="76" name="TextBox 166"/>
            <p:cNvSpPr txBox="1">
              <a:spLocks noChangeArrowheads="1"/>
            </p:cNvSpPr>
            <p:nvPr/>
          </p:nvSpPr>
          <p:spPr bwMode="auto">
            <a:xfrm>
              <a:off x="2570865" y="2861128"/>
              <a:ext cx="12839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altLang="zh-CN" sz="1200" dirty="0"/>
                <a:t>I</a:t>
              </a:r>
              <a:r>
                <a:rPr lang="en-GB" altLang="zh-CN" sz="1200" dirty="0" smtClean="0"/>
                <a:t>nquiry &amp; statistics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TextBox 167"/>
            <p:cNvSpPr txBox="1">
              <a:spLocks noChangeArrowheads="1"/>
            </p:cNvSpPr>
            <p:nvPr/>
          </p:nvSpPr>
          <p:spPr bwMode="auto">
            <a:xfrm>
              <a:off x="3392631" y="2960113"/>
              <a:ext cx="134794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altLang="zh-CN" sz="1200" dirty="0"/>
                <a:t>E</a:t>
              </a:r>
              <a:r>
                <a:rPr lang="en-GB" altLang="zh-CN" sz="1200" dirty="0" smtClean="0"/>
                <a:t>xport </a:t>
              </a:r>
              <a:r>
                <a:rPr lang="en-GB" altLang="zh-CN" sz="1200" dirty="0"/>
                <a:t>tax rebate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TextBox 168"/>
            <p:cNvSpPr txBox="1">
              <a:spLocks noChangeArrowheads="1"/>
            </p:cNvSpPr>
            <p:nvPr/>
          </p:nvSpPr>
          <p:spPr bwMode="auto">
            <a:xfrm>
              <a:off x="3260935" y="3571007"/>
              <a:ext cx="11117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altLang="zh-CN" sz="1200" dirty="0"/>
                <a:t>C</a:t>
              </a:r>
              <a:r>
                <a:rPr lang="en-GB" altLang="zh-CN" sz="1200" dirty="0" smtClean="0"/>
                <a:t>ross-border e-commerce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TextBox 169"/>
            <p:cNvSpPr txBox="1">
              <a:spLocks noChangeArrowheads="1"/>
            </p:cNvSpPr>
            <p:nvPr/>
          </p:nvSpPr>
          <p:spPr bwMode="auto">
            <a:xfrm>
              <a:off x="2582667" y="3570048"/>
              <a:ext cx="11103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altLang="zh-CN" sz="1200" dirty="0"/>
                <a:t>F</a:t>
              </a:r>
              <a:r>
                <a:rPr lang="en-GB" altLang="zh-CN" sz="1200" dirty="0" smtClean="0"/>
                <a:t>inancial </a:t>
              </a:r>
              <a:r>
                <a:rPr lang="en-GB" altLang="zh-CN" sz="1200" dirty="0"/>
                <a:t>services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TextBox 170"/>
            <p:cNvSpPr txBox="1">
              <a:spLocks noChangeArrowheads="1"/>
            </p:cNvSpPr>
            <p:nvPr/>
          </p:nvSpPr>
          <p:spPr bwMode="auto">
            <a:xfrm>
              <a:off x="1442127" y="3570048"/>
              <a:ext cx="14178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altLang="zh-CN" sz="1200" dirty="0"/>
                <a:t>processing </a:t>
              </a:r>
              <a:r>
                <a:rPr lang="en-GB" altLang="zh-CN" sz="1200" dirty="0" smtClean="0"/>
                <a:t>&amp; bonded </a:t>
              </a:r>
              <a:r>
                <a:rPr lang="en-GB" altLang="zh-CN" sz="1200" dirty="0"/>
                <a:t>business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TextBox 171"/>
            <p:cNvSpPr txBox="1">
              <a:spLocks noChangeArrowheads="1"/>
            </p:cNvSpPr>
            <p:nvPr/>
          </p:nvSpPr>
          <p:spPr bwMode="auto">
            <a:xfrm>
              <a:off x="524555" y="3682704"/>
              <a:ext cx="11103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altLang="zh-CN" sz="1200" dirty="0"/>
                <a:t>T</a:t>
              </a:r>
              <a:r>
                <a:rPr lang="en-GB" altLang="zh-CN" sz="1200" dirty="0" smtClean="0"/>
                <a:t>ax </a:t>
              </a:r>
              <a:r>
                <a:rPr lang="en-GB" altLang="zh-CN" sz="1200" dirty="0"/>
                <a:t>payment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232710" y="1327728"/>
              <a:ext cx="24928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zh-CN" b="1" kern="100" spc="-2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600+ </a:t>
              </a:r>
              <a:r>
                <a:rPr lang="en-GB" altLang="zh-CN" b="1" kern="100" spc="-2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service </a:t>
              </a:r>
              <a:r>
                <a:rPr lang="en-GB" altLang="zh-CN" b="1" kern="100" spc="-2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items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30" name="组合 1029"/>
            <p:cNvGrpSpPr/>
            <p:nvPr/>
          </p:nvGrpSpPr>
          <p:grpSpPr>
            <a:xfrm>
              <a:off x="6677040" y="4255587"/>
              <a:ext cx="5239822" cy="1147529"/>
              <a:chOff x="6407570" y="4540668"/>
              <a:chExt cx="5327503" cy="1314680"/>
            </a:xfrm>
          </p:grpSpPr>
          <p:pic>
            <p:nvPicPr>
              <p:cNvPr id="6" name="图片 5"/>
              <p:cNvPicPr>
                <a:picLocks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07570" y="4540668"/>
                <a:ext cx="1728000" cy="915177"/>
              </a:xfrm>
              <a:prstGeom prst="rect">
                <a:avLst/>
              </a:prstGeom>
            </p:spPr>
          </p:pic>
          <p:pic>
            <p:nvPicPr>
              <p:cNvPr id="25" name="Picture 34" descr="C:\Users\Administrator\Desktop\新建文件夹\特监2.jpg"/>
              <p:cNvPicPr>
                <a:picLocks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8207570" y="4540668"/>
                <a:ext cx="1728000" cy="915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图片 6"/>
              <p:cNvPicPr>
                <a:picLocks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007073" y="4540668"/>
                <a:ext cx="1728000" cy="915177"/>
              </a:xfrm>
              <a:prstGeom prst="rect">
                <a:avLst/>
              </a:prstGeom>
            </p:spPr>
          </p:pic>
          <p:sp>
            <p:nvSpPr>
              <p:cNvPr id="38" name="矩形 37"/>
              <p:cNvSpPr/>
              <p:nvPr/>
            </p:nvSpPr>
            <p:spPr>
              <a:xfrm>
                <a:off x="8155394" y="5546095"/>
                <a:ext cx="1830793" cy="309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Bond </a:t>
                </a:r>
                <a:r>
                  <a:rPr lang="en-GB" altLang="zh-CN" sz="1200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areas</a:t>
                </a:r>
                <a:endParaRPr lang="zh-CN" altLang="en-US" sz="12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99" name="Picture 19" descr="C:\Users\Administrator\Desktop\新建文件夹\guohui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8877847" y="3186694"/>
              <a:ext cx="491079" cy="474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1" name="组合 1030"/>
            <p:cNvGrpSpPr/>
            <p:nvPr/>
          </p:nvGrpSpPr>
          <p:grpSpPr>
            <a:xfrm>
              <a:off x="905844" y="4241691"/>
              <a:ext cx="5367200" cy="1155454"/>
              <a:chOff x="494126" y="4526767"/>
              <a:chExt cx="5523531" cy="1323758"/>
            </a:xfrm>
          </p:grpSpPr>
          <p:pic>
            <p:nvPicPr>
              <p:cNvPr id="15" name="Picture 25" descr="C:\Users\Administrator\Desktop\新建文件夹\图片1.png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494126" y="4543055"/>
                <a:ext cx="1708229" cy="935189"/>
              </a:xfrm>
              <a:prstGeom prst="snip2Diag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Picture 27" descr="C:\Users\Administrator\Desktop\新建文件夹\空.png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1595146" y="4539304"/>
                <a:ext cx="2091375" cy="929881"/>
              </a:xfrm>
              <a:prstGeom prst="snip2Diag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9" name="Picture 29" descr="C:\Users\Administrator\Desktop\新建文件夹\chache.png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2942466" y="4530042"/>
                <a:ext cx="1919802" cy="927382"/>
              </a:xfrm>
              <a:prstGeom prst="snip2Diag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0" name="Picture 26" descr="C:\Users\Administrator\Desktop\新建文件夹\陆.png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4166636" y="4526767"/>
                <a:ext cx="1851021" cy="915512"/>
              </a:xfrm>
              <a:prstGeom prst="snip2Diag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矩形 4"/>
              <p:cNvSpPr/>
              <p:nvPr/>
            </p:nvSpPr>
            <p:spPr>
              <a:xfrm>
                <a:off x="961925" y="5533178"/>
                <a:ext cx="1116422" cy="317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spc="-20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Water port</a:t>
                </a:r>
                <a:endParaRPr lang="zh-CN" altLang="en-US" sz="12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384256" y="5533178"/>
                <a:ext cx="1116422" cy="317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spc="-20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Air port</a:t>
                </a:r>
                <a:endParaRPr lang="zh-CN" altLang="en-US" sz="12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608427" y="5533178"/>
                <a:ext cx="1116422" cy="317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spc="-20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Road port</a:t>
                </a:r>
                <a:endParaRPr lang="zh-CN" altLang="en-US" sz="12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894879" y="5533177"/>
                <a:ext cx="1116422" cy="317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spc="-20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Railway port</a:t>
                </a:r>
                <a:endParaRPr lang="zh-CN" altLang="en-US" sz="12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01" name="内容占位符 3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67617" y="2519573"/>
              <a:ext cx="465601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TextBox 38"/>
            <p:cNvSpPr txBox="1">
              <a:spLocks noChangeArrowheads="1"/>
            </p:cNvSpPr>
            <p:nvPr/>
          </p:nvSpPr>
          <p:spPr bwMode="auto">
            <a:xfrm>
              <a:off x="4272338" y="3257801"/>
              <a:ext cx="58756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rgbClr val="151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zh-CN" altLang="en-US" sz="1600" dirty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95724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"/>
          <p:cNvSpPr>
            <a:spLocks/>
          </p:cNvSpPr>
          <p:nvPr/>
        </p:nvSpPr>
        <p:spPr>
          <a:xfrm>
            <a:off x="2108775" y="3688900"/>
            <a:ext cx="633688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22" name="矩形"/>
          <p:cNvSpPr>
            <a:spLocks/>
          </p:cNvSpPr>
          <p:nvPr/>
        </p:nvSpPr>
        <p:spPr>
          <a:xfrm>
            <a:off x="2108775" y="4269645"/>
            <a:ext cx="633688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25" name="矩形"/>
          <p:cNvSpPr>
            <a:spLocks/>
          </p:cNvSpPr>
          <p:nvPr/>
        </p:nvSpPr>
        <p:spPr>
          <a:xfrm>
            <a:off x="2108775" y="5413761"/>
            <a:ext cx="633688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24" name="矩形"/>
          <p:cNvSpPr>
            <a:spLocks/>
          </p:cNvSpPr>
          <p:nvPr/>
        </p:nvSpPr>
        <p:spPr>
          <a:xfrm>
            <a:off x="2108775" y="4846049"/>
            <a:ext cx="633688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26" name="矩形"/>
          <p:cNvSpPr>
            <a:spLocks/>
          </p:cNvSpPr>
          <p:nvPr/>
        </p:nvSpPr>
        <p:spPr>
          <a:xfrm>
            <a:off x="2108775" y="5979902"/>
            <a:ext cx="633688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20" name="矩形"/>
          <p:cNvSpPr>
            <a:spLocks/>
          </p:cNvSpPr>
          <p:nvPr/>
        </p:nvSpPr>
        <p:spPr>
          <a:xfrm>
            <a:off x="2108775" y="3116627"/>
            <a:ext cx="633688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19" name="矩形"/>
          <p:cNvSpPr>
            <a:spLocks/>
          </p:cNvSpPr>
          <p:nvPr/>
        </p:nvSpPr>
        <p:spPr>
          <a:xfrm>
            <a:off x="2108775" y="2549116"/>
            <a:ext cx="633688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36" name="矩形"/>
          <p:cNvSpPr>
            <a:spLocks/>
          </p:cNvSpPr>
          <p:nvPr/>
        </p:nvSpPr>
        <p:spPr bwMode="auto">
          <a:xfrm>
            <a:off x="718123" y="87835"/>
            <a:ext cx="419904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7</a:t>
            </a:r>
            <a:r>
              <a:rPr lang="en-US" altLang="zh-CN" sz="3200" b="1" dirty="0">
                <a:solidFill>
                  <a:srgbClr val="151472"/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. </a:t>
            </a:r>
            <a:r>
              <a:rPr lang="en-GB" altLang="zh-CN" sz="3200" b="1" dirty="0">
                <a:solidFill>
                  <a:srgbClr val="151472"/>
                </a:solidFill>
                <a:latin typeface="Arial" pitchFamily="34" charset="0"/>
                <a:ea typeface="微软雅黑" pitchFamily="34" charset="-122"/>
              </a:rPr>
              <a:t>Performance </a:t>
            </a:r>
            <a:endParaRPr lang="zh-CN" altLang="en-US" sz="3200" b="1" dirty="0">
              <a:solidFill>
                <a:srgbClr val="151472"/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0" y="663915"/>
            <a:ext cx="12872695" cy="2466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"/>
          <p:cNvSpPr>
            <a:spLocks/>
          </p:cNvSpPr>
          <p:nvPr/>
        </p:nvSpPr>
        <p:spPr>
          <a:xfrm>
            <a:off x="2108775" y="1970034"/>
            <a:ext cx="633688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9" name="矩形"/>
          <p:cNvSpPr>
            <a:spLocks/>
          </p:cNvSpPr>
          <p:nvPr/>
        </p:nvSpPr>
        <p:spPr>
          <a:xfrm>
            <a:off x="2334587" y="2032105"/>
            <a:ext cx="5458432" cy="49091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85750" indent="-285750">
              <a:lnSpc>
                <a:spcPct val="129999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D</a:t>
            </a:r>
            <a:r>
              <a:rPr lang="en-GB" altLang="zh-CN" b="1" dirty="0" err="1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aily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 </a:t>
            </a:r>
            <a:r>
              <a:rPr lang="en-GB" altLang="zh-CN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volume of 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declarations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10" name="矩形"/>
          <p:cNvSpPr>
            <a:spLocks/>
          </p:cNvSpPr>
          <p:nvPr/>
        </p:nvSpPr>
        <p:spPr>
          <a:xfrm>
            <a:off x="2334585" y="2638002"/>
            <a:ext cx="5758875" cy="50371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C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overage </a:t>
            </a:r>
            <a:r>
              <a:rPr lang="en-GB" altLang="zh-CN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of 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core applications</a:t>
            </a:r>
            <a:endParaRPr lang="en-US" altLang="zh-CN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334585" y="3228305"/>
            <a:ext cx="563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C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ore </a:t>
            </a:r>
            <a:r>
              <a:rPr lang="en-GB" altLang="zh-CN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system 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availability</a:t>
            </a:r>
            <a:endParaRPr lang="en-US" altLang="zh-CN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334586" y="3789110"/>
            <a:ext cx="5862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N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umber </a:t>
            </a:r>
            <a:r>
              <a:rPr lang="en-GB" altLang="zh-CN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of registered 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users</a:t>
            </a:r>
            <a:endParaRPr lang="en-US" altLang="zh-CN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676714" y="906960"/>
            <a:ext cx="1012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151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indicators (as of Sept. 2019)</a:t>
            </a:r>
            <a:endParaRPr lang="zh-CN" altLang="zh-CN" sz="2800" dirty="0">
              <a:solidFill>
                <a:srgbClr val="151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12613" y="1023965"/>
            <a:ext cx="792092" cy="288039"/>
            <a:chOff x="191344" y="885401"/>
            <a:chExt cx="648072" cy="288032"/>
          </a:xfrm>
        </p:grpSpPr>
        <p:sp>
          <p:nvSpPr>
            <p:cNvPr id="55" name="燕尾形 54"/>
            <p:cNvSpPr/>
            <p:nvPr/>
          </p:nvSpPr>
          <p:spPr bwMode="auto">
            <a:xfrm>
              <a:off x="407368" y="885401"/>
              <a:ext cx="216024" cy="288032"/>
            </a:xfrm>
            <a:prstGeom prst="chevron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6" name="燕尾形 55"/>
            <p:cNvSpPr/>
            <p:nvPr/>
          </p:nvSpPr>
          <p:spPr bwMode="auto">
            <a:xfrm>
              <a:off x="191344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7" name="燕尾形 56"/>
            <p:cNvSpPr/>
            <p:nvPr/>
          </p:nvSpPr>
          <p:spPr bwMode="auto">
            <a:xfrm>
              <a:off x="623392" y="885401"/>
              <a:ext cx="216024" cy="288032"/>
            </a:xfrm>
            <a:prstGeom prst="chevron">
              <a:avLst/>
            </a:prstGeom>
            <a:solidFill>
              <a:srgbClr val="5050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6800" tIns="0" rIns="4680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334586" y="4376937"/>
            <a:ext cx="601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P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aperless </a:t>
            </a:r>
            <a:r>
              <a:rPr lang="en-GB" altLang="zh-CN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rate of 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customs clearance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24805" y="4943103"/>
            <a:ext cx="6165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C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ompression </a:t>
            </a:r>
            <a:r>
              <a:rPr lang="en-GB" altLang="zh-CN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rate of c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ustoms </a:t>
            </a:r>
            <a:r>
              <a:rPr lang="en-GB" altLang="zh-CN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clearance 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time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34587" y="5507925"/>
            <a:ext cx="6155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Cut </a:t>
            </a:r>
            <a:r>
              <a:rPr lang="en-US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enterprises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’ </a:t>
            </a:r>
            <a:r>
              <a:rPr lang="en-GB" altLang="zh-CN" b="1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customs clearance </a:t>
            </a: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costs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34585" y="6074066"/>
            <a:ext cx="5758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altLang="zh-CN" b="1" dirty="0" smtClean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Charge for using SW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27" name="矩形"/>
          <p:cNvSpPr>
            <a:spLocks/>
          </p:cNvSpPr>
          <p:nvPr/>
        </p:nvSpPr>
        <p:spPr>
          <a:xfrm>
            <a:off x="8591229" y="3688900"/>
            <a:ext cx="173662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28" name="矩形"/>
          <p:cNvSpPr>
            <a:spLocks/>
          </p:cNvSpPr>
          <p:nvPr/>
        </p:nvSpPr>
        <p:spPr>
          <a:xfrm>
            <a:off x="8591229" y="4269645"/>
            <a:ext cx="173662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29" name="矩形"/>
          <p:cNvSpPr>
            <a:spLocks/>
          </p:cNvSpPr>
          <p:nvPr/>
        </p:nvSpPr>
        <p:spPr>
          <a:xfrm>
            <a:off x="8591229" y="5413761"/>
            <a:ext cx="173662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30" name="矩形"/>
          <p:cNvSpPr>
            <a:spLocks/>
          </p:cNvSpPr>
          <p:nvPr/>
        </p:nvSpPr>
        <p:spPr>
          <a:xfrm>
            <a:off x="8591229" y="4846049"/>
            <a:ext cx="173662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31" name="矩形"/>
          <p:cNvSpPr>
            <a:spLocks/>
          </p:cNvSpPr>
          <p:nvPr/>
        </p:nvSpPr>
        <p:spPr>
          <a:xfrm>
            <a:off x="8591229" y="5979902"/>
            <a:ext cx="173662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32" name="矩形"/>
          <p:cNvSpPr>
            <a:spLocks/>
          </p:cNvSpPr>
          <p:nvPr/>
        </p:nvSpPr>
        <p:spPr>
          <a:xfrm>
            <a:off x="8591229" y="3116627"/>
            <a:ext cx="173662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33" name="矩形"/>
          <p:cNvSpPr>
            <a:spLocks/>
          </p:cNvSpPr>
          <p:nvPr/>
        </p:nvSpPr>
        <p:spPr>
          <a:xfrm>
            <a:off x="8591229" y="2549116"/>
            <a:ext cx="173662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34" name="矩形"/>
          <p:cNvSpPr>
            <a:spLocks/>
          </p:cNvSpPr>
          <p:nvPr/>
        </p:nvSpPr>
        <p:spPr>
          <a:xfrm>
            <a:off x="8591229" y="1970034"/>
            <a:ext cx="1736620" cy="5511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70C0"/>
            </a:solidFill>
            <a:prstDash val="solid"/>
            <a:round/>
          </a:ln>
        </p:spPr>
      </p:sp>
      <p:sp>
        <p:nvSpPr>
          <p:cNvPr id="35" name="矩形"/>
          <p:cNvSpPr>
            <a:spLocks/>
          </p:cNvSpPr>
          <p:nvPr/>
        </p:nvSpPr>
        <p:spPr>
          <a:xfrm>
            <a:off x="8732141" y="2026211"/>
            <a:ext cx="1448104" cy="49091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>
              <a:lnSpc>
                <a:spcPct val="129999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en-GB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8 million+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37" name="矩形"/>
          <p:cNvSpPr>
            <a:spLocks/>
          </p:cNvSpPr>
          <p:nvPr/>
        </p:nvSpPr>
        <p:spPr>
          <a:xfrm>
            <a:off x="8591229" y="2621341"/>
            <a:ext cx="1510656" cy="49091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endParaRPr lang="en-US" altLang="zh-CN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38" name="矩形"/>
          <p:cNvSpPr>
            <a:spLocks/>
          </p:cNvSpPr>
          <p:nvPr/>
        </p:nvSpPr>
        <p:spPr>
          <a:xfrm>
            <a:off x="8591229" y="3196555"/>
            <a:ext cx="1736620" cy="490914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endParaRPr lang="en-US" altLang="zh-CN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733827" y="3789110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2.7 million+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733695" y="4365677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lang="en-GB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98%</a:t>
            </a:r>
            <a:r>
              <a:rPr lang="en-US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+</a:t>
            </a:r>
            <a:endParaRPr lang="en-US" altLang="zh-CN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33695" y="4928819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50</a:t>
            </a:r>
            <a:r>
              <a:rPr lang="en-GB" altLang="zh-CN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%+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733695" y="5517403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1/3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733695" y="6077087"/>
            <a:ext cx="686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zero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733416" y="2605580"/>
            <a:ext cx="150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002060"/>
              </a:buClr>
            </a:pPr>
            <a:r>
              <a:rPr lang="en-GB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to be 100%</a:t>
            </a:r>
            <a:endParaRPr lang="en-US" altLang="zh-CN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宋体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32141" y="322032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宋体" charset="0"/>
              </a:rPr>
              <a:t>99.9%+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028345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1_自定义设计方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0F0"/>
      </a:accent1>
      <a:accent2>
        <a:srgbClr val="C6C724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B0F0"/>
      </a:hlink>
      <a:folHlink>
        <a:srgbClr val="C6C724"/>
      </a:folHlink>
    </a:clrScheme>
    <a:fontScheme name="1_自定义设计方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1_自定义设计方案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800080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ndoutMaster1">
  <a:themeElements>
    <a:clrScheme name="handout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563C1"/>
      </a:hlink>
      <a:folHlink>
        <a:srgbClr val="954F72"/>
      </a:folHlink>
    </a:clrScheme>
    <a:fontScheme name="handout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handout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9866</TotalTime>
  <Words>1097</Words>
  <Application>Microsoft Office PowerPoint</Application>
  <PresentationFormat>自定义</PresentationFormat>
  <Paragraphs>304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bt396.pptx</dc:title>
  <dc:creator>zhoujinping</dc:creator>
  <cp:lastModifiedBy>ZJP</cp:lastModifiedBy>
  <cp:revision>831</cp:revision>
  <dcterms:created xsi:type="dcterms:W3CDTF">2016-10-17T14:00:15Z</dcterms:created>
  <dcterms:modified xsi:type="dcterms:W3CDTF">2019-10-11T15:55:39Z</dcterms:modified>
</cp:coreProperties>
</file>