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321" r:id="rId3"/>
    <p:sldId id="273" r:id="rId4"/>
    <p:sldId id="274" r:id="rId5"/>
    <p:sldId id="275" r:id="rId6"/>
    <p:sldId id="322" r:id="rId7"/>
    <p:sldId id="282" r:id="rId8"/>
    <p:sldId id="323" r:id="rId9"/>
    <p:sldId id="288" r:id="rId10"/>
    <p:sldId id="319" r:id="rId11"/>
    <p:sldId id="310" r:id="rId12"/>
    <p:sldId id="307" r:id="rId1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5" autoAdjust="0"/>
    <p:restoredTop sz="99653" autoAdjust="0"/>
  </p:normalViewPr>
  <p:slideViewPr>
    <p:cSldViewPr>
      <p:cViewPr varScale="1">
        <p:scale>
          <a:sx n="89" d="100"/>
          <a:sy n="89" d="100"/>
        </p:scale>
        <p:origin x="10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014070900336455E-2"/>
          <c:y val="7.116292634151905E-2"/>
          <c:w val="0.84837614661172911"/>
          <c:h val="0.9288370736584978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수출입</c:v>
                </c:pt>
                <c:pt idx="1">
                  <c:v>물류</c:v>
                </c:pt>
                <c:pt idx="2">
                  <c:v>관세사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422</c:v>
                </c:pt>
                <c:pt idx="1">
                  <c:v>305</c:v>
                </c:pt>
                <c:pt idx="2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2-4293-A437-AD8F555CE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0.53007</cdr:x>
      <cdr:y>0.43701</cdr:y>
    </cdr:from>
    <cdr:to>
      <cdr:x>0.8702</cdr:x>
      <cdr:y>0.54235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1907713" y="1194904"/>
          <a:ext cx="1224127" cy="2880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  <a:alpha val="5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altLang="ko-KR" sz="900" b="1" dirty="0" err="1">
              <a:solidFill>
                <a:schemeClr val="tx1"/>
              </a:solidFill>
            </a:rPr>
            <a:t>Im</a:t>
          </a:r>
          <a:r>
            <a:rPr lang="en-US" altLang="ko-KR" sz="900" b="1" dirty="0">
              <a:solidFill>
                <a:schemeClr val="tx1"/>
              </a:solidFill>
            </a:rPr>
            <a:t>/exporters</a:t>
          </a:r>
          <a:r>
            <a:rPr lang="ko-KR" altLang="en-US" sz="900" b="1" dirty="0">
              <a:solidFill>
                <a:schemeClr val="tx1"/>
              </a:solidFill>
            </a:rPr>
            <a:t> </a:t>
          </a:r>
          <a:r>
            <a:rPr lang="en-US" altLang="ko-KR" sz="900" b="1" dirty="0">
              <a:solidFill>
                <a:schemeClr val="tx1"/>
              </a:solidFill>
            </a:rPr>
            <a:t>418</a:t>
          </a:r>
          <a:endParaRPr lang="ko-KR" sz="9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0.24747</cdr:x>
      <cdr:y>0.1902</cdr:y>
    </cdr:from>
    <cdr:to>
      <cdr:x>0.53007</cdr:x>
      <cdr:y>0.2902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890627" y="520046"/>
          <a:ext cx="1017077" cy="2734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  <a:alpha val="5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altLang="ko-KR" sz="900" b="1" dirty="0">
              <a:solidFill>
                <a:schemeClr val="tx1"/>
              </a:solidFill>
            </a:rPr>
            <a:t>Brokers</a:t>
          </a:r>
          <a:r>
            <a:rPr lang="ko-KR" altLang="en-US" sz="900" b="1" dirty="0">
              <a:solidFill>
                <a:schemeClr val="tx1"/>
              </a:solidFill>
            </a:rPr>
            <a:t> </a:t>
          </a:r>
          <a:r>
            <a:rPr lang="en-US" altLang="ko-KR" sz="900" b="1" dirty="0">
              <a:solidFill>
                <a:schemeClr val="tx1"/>
              </a:solidFill>
            </a:rPr>
            <a:t>105</a:t>
          </a:r>
          <a:endParaRPr lang="ko-KR" sz="9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0.19328</cdr:x>
      <cdr:y>0.52318</cdr:y>
    </cdr:from>
    <cdr:to>
      <cdr:x>0.47589</cdr:x>
      <cdr:y>0.62318</cdr:y>
    </cdr:to>
    <cdr:sp macro="" textlink="">
      <cdr:nvSpPr>
        <cdr:cNvPr id="4" name="직사각형 3"/>
        <cdr:cNvSpPr/>
      </cdr:nvSpPr>
      <cdr:spPr>
        <a:xfrm xmlns:a="http://schemas.openxmlformats.org/drawingml/2006/main">
          <a:off x="695614" y="1430512"/>
          <a:ext cx="1017113" cy="2734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  <a:alpha val="5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altLang="ko-KR" sz="900" b="1" dirty="0">
              <a:solidFill>
                <a:schemeClr val="accent2">
                  <a:lumMod val="50000"/>
                </a:schemeClr>
              </a:solidFill>
            </a:rPr>
            <a:t>Logistics</a:t>
          </a:r>
          <a:r>
            <a:rPr lang="ko-KR" altLang="en-US" sz="9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altLang="ko-KR" sz="900" b="1" dirty="0">
              <a:solidFill>
                <a:schemeClr val="accent2">
                  <a:lumMod val="50000"/>
                </a:schemeClr>
              </a:solidFill>
            </a:rPr>
            <a:t>309</a:t>
          </a:r>
          <a:endParaRPr lang="ko-KR" sz="9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736F4-77AF-47B4-9C1C-2F149E399076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28DEC-7B8A-49AE-AF53-3385D6592E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86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28DEC-7B8A-49AE-AF53-3385D6592E8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E108-35BA-4F40-AB68-AEEFEE35CDA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760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E108-35BA-4F40-AB68-AEEFEE35CDA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760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E108-35BA-4F40-AB68-AEEFEE35CDA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76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E108-35BA-4F40-AB68-AEEFEE35CDA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760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E108-35BA-4F40-AB68-AEEFEE35CDA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760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E108-35BA-4F40-AB68-AEEFEE35CDA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76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E108-35BA-4F40-AB68-AEEFEE35CDA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76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E108-35BA-4F40-AB68-AEEFEE35CDA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76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E108-35BA-4F40-AB68-AEEFEE35CDA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76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E108-35BA-4F40-AB68-AEEFEE35CDA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76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E108-35BA-4F40-AB68-AEEFEE35CDA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76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CD0-3041-4720-AD6C-8422C52FDA96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09F-F63F-4ED0-B875-F3E66C9A33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75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CD0-3041-4720-AD6C-8422C52FDA96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09F-F63F-4ED0-B875-F3E66C9A33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70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CD0-3041-4720-AD6C-8422C52FDA96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09F-F63F-4ED0-B875-F3E66C9A33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027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37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CD0-3041-4720-AD6C-8422C52FDA96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09F-F63F-4ED0-B875-F3E66C9A33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05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CD0-3041-4720-AD6C-8422C52FDA96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09F-F63F-4ED0-B875-F3E66C9A33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59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CD0-3041-4720-AD6C-8422C52FDA96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09F-F63F-4ED0-B875-F3E66C9A33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96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CD0-3041-4720-AD6C-8422C52FDA96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09F-F63F-4ED0-B875-F3E66C9A33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24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CD0-3041-4720-AD6C-8422C52FDA96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09F-F63F-4ED0-B875-F3E66C9A33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98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CD0-3041-4720-AD6C-8422C52FDA96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09F-F63F-4ED0-B875-F3E66C9A33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75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CD0-3041-4720-AD6C-8422C52FDA96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09F-F63F-4ED0-B875-F3E66C9A33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7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1CD0-3041-4720-AD6C-8422C52FDA96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C09F-F63F-4ED0-B875-F3E66C9A33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14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51CD0-3041-4720-AD6C-8422C52FDA96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C09F-F63F-4ED0-B875-F3E66C9A33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8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kcs\Desktop\양진이\새 폴더\ppt-backgrounds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381"/>
          <a:stretch/>
        </p:blipFill>
        <p:spPr bwMode="auto">
          <a:xfrm>
            <a:off x="0" y="6099243"/>
            <a:ext cx="9144000" cy="75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cs\Desktop\양진이\새 폴더\Blue-Wavy-Powerpoint-Templat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9"/>
          <a:stretch/>
        </p:blipFill>
        <p:spPr bwMode="auto">
          <a:xfrm>
            <a:off x="0" y="0"/>
            <a:ext cx="9144000" cy="38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971741" y="2610752"/>
            <a:ext cx="598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endParaRPr lang="ko-KR" altLang="en-US" sz="3600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자유형 13"/>
          <p:cNvSpPr/>
          <p:nvPr/>
        </p:nvSpPr>
        <p:spPr>
          <a:xfrm>
            <a:off x="547888" y="3212976"/>
            <a:ext cx="8064000" cy="0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203848" y="4027000"/>
            <a:ext cx="25202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October </a:t>
            </a:r>
            <a:r>
              <a:rPr kumimoji="0"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1883503"/>
            <a:ext cx="6840760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</a:pPr>
            <a:r>
              <a:rPr lang="en-US" altLang="ko-KR" sz="4500" dirty="0">
                <a:latin typeface="HY견고딕" pitchFamily="18" charset="-127"/>
                <a:ea typeface="HY견고딕" pitchFamily="18" charset="-127"/>
                <a:cs typeface="DejaVu Sans" pitchFamily="34" charset="2"/>
              </a:rPr>
              <a:t>Korean AEO Program</a:t>
            </a:r>
          </a:p>
        </p:txBody>
      </p:sp>
      <p:pic>
        <p:nvPicPr>
          <p:cNvPr id="12" name="그림 11" descr="관세청_영_상하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581128"/>
            <a:ext cx="201622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C:\Users\kcs\Desktop\양진이\새 폴더\Blue-Wavy-Powerpoint-Templ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  <a14:imgEffect>
                      <a14:saturation sat="18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직선 연결선 64"/>
          <p:cNvCxnSpPr/>
          <p:nvPr/>
        </p:nvCxnSpPr>
        <p:spPr>
          <a:xfrm>
            <a:off x="391697" y="893005"/>
            <a:ext cx="0" cy="3780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직사각형 169"/>
          <p:cNvSpPr/>
          <p:nvPr/>
        </p:nvSpPr>
        <p:spPr>
          <a:xfrm>
            <a:off x="1" y="-11934"/>
            <a:ext cx="500034" cy="18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 rot="10800000">
            <a:off x="-1604" y="193770"/>
            <a:ext cx="9145589" cy="5715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0" y="205261"/>
            <a:ext cx="500034" cy="6652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Rectangle 27"/>
          <p:cNvSpPr>
            <a:spLocks noChangeArrowheads="1"/>
          </p:cNvSpPr>
          <p:nvPr/>
        </p:nvSpPr>
        <p:spPr bwMode="auto">
          <a:xfrm rot="10800000">
            <a:off x="-432" y="169260"/>
            <a:ext cx="684000" cy="3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5" name="Rectangle 27"/>
          <p:cNvSpPr>
            <a:spLocks noChangeArrowheads="1"/>
          </p:cNvSpPr>
          <p:nvPr/>
        </p:nvSpPr>
        <p:spPr bwMode="auto">
          <a:xfrm rot="10800000">
            <a:off x="493200" y="171404"/>
            <a:ext cx="8712000" cy="36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7" name="WordArt 31"/>
          <p:cNvSpPr>
            <a:spLocks noChangeArrowheads="1" noChangeShapeType="1" noTextEdit="1"/>
          </p:cNvSpPr>
          <p:nvPr/>
        </p:nvSpPr>
        <p:spPr bwMode="auto">
          <a:xfrm>
            <a:off x="214282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</a:rPr>
              <a:t>7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78" name="WordArt 31"/>
          <p:cNvSpPr>
            <a:spLocks noChangeArrowheads="1" noChangeShapeType="1" noTextEdit="1"/>
          </p:cNvSpPr>
          <p:nvPr/>
        </p:nvSpPr>
        <p:spPr bwMode="auto">
          <a:xfrm>
            <a:off x="142844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rPr>
              <a:t>7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79" name="Rectangle 1"/>
          <p:cNvSpPr>
            <a:spLocks noChangeArrowheads="1"/>
          </p:cNvSpPr>
          <p:nvPr/>
        </p:nvSpPr>
        <p:spPr bwMode="auto">
          <a:xfrm>
            <a:off x="0" y="-1633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9" name="WordArt 31"/>
          <p:cNvSpPr>
            <a:spLocks noChangeArrowheads="1" noChangeShapeType="1" noTextEdit="1"/>
          </p:cNvSpPr>
          <p:nvPr/>
        </p:nvSpPr>
        <p:spPr bwMode="auto">
          <a:xfrm>
            <a:off x="969319" y="1300259"/>
            <a:ext cx="29289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/>
          <a:lstStyle/>
          <a:p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714348" y="170012"/>
            <a:ext cx="7386044" cy="57606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extrusionH="76200" contourW="38100" prstMaterial="matte">
              <a:bevelT w="12700" h="63500"/>
              <a:extrusionClr>
                <a:schemeClr val="bg1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2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Status of bilateral AEO MRAs: MRAs of Korea</a:t>
            </a:r>
          </a:p>
        </p:txBody>
      </p:sp>
      <p:cxnSp>
        <p:nvCxnSpPr>
          <p:cNvPr id="29" name="직선 연결선 28"/>
          <p:cNvCxnSpPr/>
          <p:nvPr/>
        </p:nvCxnSpPr>
        <p:spPr bwMode="auto">
          <a:xfrm flipH="1">
            <a:off x="251520" y="830317"/>
            <a:ext cx="8640960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0070C0">
                    <a:alpha val="0"/>
                  </a:srgbClr>
                </a:gs>
                <a:gs pos="21000">
                  <a:srgbClr val="0070C0"/>
                </a:gs>
                <a:gs pos="79000">
                  <a:srgbClr val="0070C0"/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960053" y="5157191"/>
            <a:ext cx="792088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USA(‘10) Canada(‘10) Singapore(‘10) Japan(‘11) New Zealand(‘11) China(‘13) Hong Kong(‘14) Mexico(‘14) Turkey(‘14) Israel(‘15) Dominican Republic(‘15) India(‘15) Taiwan(‘15) Thailand(’16) Australia(‘17) UAE (‘17) Malaysia(‘17)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Peru (‘17) Uruguay(‘17) Kazakhstan(‘19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                                                                                      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864096" y="909880"/>
            <a:ext cx="5724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5565DD"/>
                </a:solidFill>
              </a:rPr>
              <a:t>Korea’s MRA Partners : </a:t>
            </a:r>
            <a:r>
              <a:rPr lang="en-US" altLang="ko-KR" sz="2000" b="1" dirty="0">
                <a:solidFill>
                  <a:srgbClr val="C00000"/>
                </a:solidFill>
              </a:rPr>
              <a:t>20 economies</a:t>
            </a:r>
          </a:p>
        </p:txBody>
      </p:sp>
      <p:grpSp>
        <p:nvGrpSpPr>
          <p:cNvPr id="32" name="그룹 31"/>
          <p:cNvGrpSpPr/>
          <p:nvPr/>
        </p:nvGrpSpPr>
        <p:grpSpPr>
          <a:xfrm>
            <a:off x="251520" y="949950"/>
            <a:ext cx="1053242" cy="374400"/>
            <a:chOff x="251520" y="814487"/>
            <a:chExt cx="1053242" cy="374400"/>
          </a:xfrm>
        </p:grpSpPr>
        <p:sp>
          <p:nvSpPr>
            <p:cNvPr id="33" name="오각형 32"/>
            <p:cNvSpPr/>
            <p:nvPr/>
          </p:nvSpPr>
          <p:spPr>
            <a:xfrm>
              <a:off x="251520" y="814487"/>
              <a:ext cx="1053242" cy="373695"/>
            </a:xfrm>
            <a:prstGeom prst="homePlate">
              <a:avLst/>
            </a:prstGeom>
            <a:solidFill>
              <a:srgbClr val="007E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6" r="-1"/>
            <a:stretch/>
          </p:blipFill>
          <p:spPr>
            <a:xfrm>
              <a:off x="251521" y="814487"/>
              <a:ext cx="861276" cy="374400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268655" y="832057"/>
              <a:ext cx="844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ko-KR" sz="1600" b="1" kern="0" spc="-13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</a:rPr>
                <a:t>Key Point</a:t>
              </a:r>
            </a:p>
          </p:txBody>
        </p:sp>
      </p:grpSp>
      <p:cxnSp>
        <p:nvCxnSpPr>
          <p:cNvPr id="36" name="직선 연결선 35"/>
          <p:cNvCxnSpPr/>
          <p:nvPr/>
        </p:nvCxnSpPr>
        <p:spPr bwMode="auto">
          <a:xfrm flipH="1">
            <a:off x="251520" y="830317"/>
            <a:ext cx="8640960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0070C0">
                    <a:alpha val="0"/>
                  </a:srgbClr>
                </a:gs>
                <a:gs pos="21000">
                  <a:srgbClr val="0070C0"/>
                </a:gs>
                <a:gs pos="79000">
                  <a:srgbClr val="0070C0"/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직선 연결선 36"/>
          <p:cNvCxnSpPr/>
          <p:nvPr/>
        </p:nvCxnSpPr>
        <p:spPr bwMode="auto">
          <a:xfrm flipH="1">
            <a:off x="251520" y="1381998"/>
            <a:ext cx="8640960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0070C0">
                    <a:alpha val="0"/>
                  </a:srgbClr>
                </a:gs>
                <a:gs pos="21000">
                  <a:srgbClr val="0070C0"/>
                </a:gs>
                <a:gs pos="79000">
                  <a:srgbClr val="0070C0"/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" name="Picture 2" descr="C:\Users\kcs\Desktop\기타\지인경8\다운로드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08954" cy="3294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순서도: 연결자 38"/>
          <p:cNvSpPr/>
          <p:nvPr/>
        </p:nvSpPr>
        <p:spPr>
          <a:xfrm>
            <a:off x="6546687" y="2824552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0" name="순서도: 연결자 39"/>
          <p:cNvSpPr/>
          <p:nvPr/>
        </p:nvSpPr>
        <p:spPr>
          <a:xfrm>
            <a:off x="6873850" y="3389262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1" name="순서도: 연결자 40"/>
          <p:cNvSpPr/>
          <p:nvPr/>
        </p:nvSpPr>
        <p:spPr>
          <a:xfrm>
            <a:off x="3707904" y="3356992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2" name="순서도: 연결자 41"/>
          <p:cNvSpPr/>
          <p:nvPr/>
        </p:nvSpPr>
        <p:spPr>
          <a:xfrm>
            <a:off x="5220072" y="3933056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3" name="순서도: 연결자 42"/>
          <p:cNvSpPr/>
          <p:nvPr/>
        </p:nvSpPr>
        <p:spPr>
          <a:xfrm>
            <a:off x="2627784" y="2708920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4" name="순서도: 연결자 43"/>
          <p:cNvSpPr/>
          <p:nvPr/>
        </p:nvSpPr>
        <p:spPr>
          <a:xfrm>
            <a:off x="4420126" y="2542197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5" name="순서도: 연결자 44"/>
          <p:cNvSpPr/>
          <p:nvPr/>
        </p:nvSpPr>
        <p:spPr>
          <a:xfrm>
            <a:off x="6588224" y="2492896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6" name="순서도: 연결자 45"/>
          <p:cNvSpPr/>
          <p:nvPr/>
        </p:nvSpPr>
        <p:spPr>
          <a:xfrm>
            <a:off x="4716016" y="3140968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7" name="순서도: 연결자 46"/>
          <p:cNvSpPr/>
          <p:nvPr/>
        </p:nvSpPr>
        <p:spPr>
          <a:xfrm>
            <a:off x="4427984" y="3140968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0" name="순서도: 연결자 49"/>
          <p:cNvSpPr/>
          <p:nvPr/>
        </p:nvSpPr>
        <p:spPr>
          <a:xfrm>
            <a:off x="2699792" y="2996952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4" name="순서도: 연결자 53"/>
          <p:cNvSpPr/>
          <p:nvPr/>
        </p:nvSpPr>
        <p:spPr>
          <a:xfrm>
            <a:off x="5004048" y="2852936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8" name="순서도: 연결자 57"/>
          <p:cNvSpPr/>
          <p:nvPr/>
        </p:nvSpPr>
        <p:spPr>
          <a:xfrm>
            <a:off x="4139952" y="3356992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61" name="순서도: 연결자 60"/>
          <p:cNvSpPr/>
          <p:nvPr/>
        </p:nvSpPr>
        <p:spPr>
          <a:xfrm>
            <a:off x="4427984" y="4005064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62" name="순서도: 연결자 61"/>
          <p:cNvSpPr/>
          <p:nvPr/>
        </p:nvSpPr>
        <p:spPr>
          <a:xfrm>
            <a:off x="6516216" y="3284984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63" name="순서도: 연결자 62"/>
          <p:cNvSpPr/>
          <p:nvPr/>
        </p:nvSpPr>
        <p:spPr>
          <a:xfrm>
            <a:off x="4139952" y="3645024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64" name="순서도: 연결자 63"/>
          <p:cNvSpPr/>
          <p:nvPr/>
        </p:nvSpPr>
        <p:spPr>
          <a:xfrm>
            <a:off x="5004048" y="4509120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66" name="순서도: 연결자 65"/>
          <p:cNvSpPr/>
          <p:nvPr/>
        </p:nvSpPr>
        <p:spPr>
          <a:xfrm>
            <a:off x="3050049" y="3149352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67" name="순서도: 연결자 66"/>
          <p:cNvSpPr/>
          <p:nvPr/>
        </p:nvSpPr>
        <p:spPr>
          <a:xfrm>
            <a:off x="6948264" y="4005064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68" name="순서도: 연결자 67"/>
          <p:cNvSpPr/>
          <p:nvPr/>
        </p:nvSpPr>
        <p:spPr>
          <a:xfrm>
            <a:off x="7452320" y="4437112"/>
            <a:ext cx="81791" cy="941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69" name="Picture 3" descr="C:\Users\kcs\Desktop\양진이\새 폴더\worldmap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77"/>
          <a:stretch/>
        </p:blipFill>
        <p:spPr bwMode="auto">
          <a:xfrm>
            <a:off x="1475656" y="1412776"/>
            <a:ext cx="425312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C:\Users\kcs\Desktop\양진이\새 폴더\worldmap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499"/>
          <a:stretch/>
        </p:blipFill>
        <p:spPr bwMode="auto">
          <a:xfrm>
            <a:off x="5646988" y="1601013"/>
            <a:ext cx="2309388" cy="376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C:\Users\kcs\Desktop\양진이\새 폴더\Blue-Wavy-Powerpoint-Templ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  <a14:imgEffect>
                      <a14:saturation sat="18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직사각형 169"/>
          <p:cNvSpPr/>
          <p:nvPr/>
        </p:nvSpPr>
        <p:spPr>
          <a:xfrm>
            <a:off x="1" y="-11934"/>
            <a:ext cx="500034" cy="18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 rot="10800000">
            <a:off x="-1604" y="193770"/>
            <a:ext cx="9145589" cy="5715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0" y="205261"/>
            <a:ext cx="500034" cy="6652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Rectangle 27"/>
          <p:cNvSpPr>
            <a:spLocks noChangeArrowheads="1"/>
          </p:cNvSpPr>
          <p:nvPr/>
        </p:nvSpPr>
        <p:spPr bwMode="auto">
          <a:xfrm rot="10800000">
            <a:off x="-432" y="169260"/>
            <a:ext cx="684000" cy="3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5" name="Rectangle 27"/>
          <p:cNvSpPr>
            <a:spLocks noChangeArrowheads="1"/>
          </p:cNvSpPr>
          <p:nvPr/>
        </p:nvSpPr>
        <p:spPr bwMode="auto">
          <a:xfrm rot="10800000">
            <a:off x="493200" y="171404"/>
            <a:ext cx="8712000" cy="36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7" name="WordArt 31"/>
          <p:cNvSpPr>
            <a:spLocks noChangeArrowheads="1" noChangeShapeType="1" noTextEdit="1"/>
          </p:cNvSpPr>
          <p:nvPr/>
        </p:nvSpPr>
        <p:spPr bwMode="auto">
          <a:xfrm>
            <a:off x="214282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</a:rPr>
              <a:t>8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78" name="WordArt 31"/>
          <p:cNvSpPr>
            <a:spLocks noChangeArrowheads="1" noChangeShapeType="1" noTextEdit="1"/>
          </p:cNvSpPr>
          <p:nvPr/>
        </p:nvSpPr>
        <p:spPr bwMode="auto">
          <a:xfrm>
            <a:off x="142844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rPr>
              <a:t>8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79" name="Rectangle 1"/>
          <p:cNvSpPr>
            <a:spLocks noChangeArrowheads="1"/>
          </p:cNvSpPr>
          <p:nvPr/>
        </p:nvSpPr>
        <p:spPr bwMode="auto">
          <a:xfrm>
            <a:off x="0" y="-1633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1259632" y="907855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5565DD"/>
                </a:solidFill>
              </a:rPr>
              <a:t>   357.7 million US dollars(for 300 </a:t>
            </a:r>
            <a:r>
              <a:rPr lang="en-US" altLang="ko-KR" sz="2000" b="1" dirty="0" err="1">
                <a:solidFill>
                  <a:srgbClr val="5565DD"/>
                </a:solidFill>
              </a:rPr>
              <a:t>im</a:t>
            </a:r>
            <a:r>
              <a:rPr lang="en-US" altLang="ko-KR" sz="2000" b="1" dirty="0">
                <a:solidFill>
                  <a:srgbClr val="5565DD"/>
                </a:solidFill>
              </a:rPr>
              <a:t>/exporters in 2018)</a:t>
            </a:r>
          </a:p>
        </p:txBody>
      </p:sp>
      <p:grpSp>
        <p:nvGrpSpPr>
          <p:cNvPr id="64" name="그룹 63"/>
          <p:cNvGrpSpPr/>
          <p:nvPr/>
        </p:nvGrpSpPr>
        <p:grpSpPr>
          <a:xfrm>
            <a:off x="251520" y="947925"/>
            <a:ext cx="1053242" cy="374400"/>
            <a:chOff x="251520" y="814487"/>
            <a:chExt cx="1053242" cy="374400"/>
          </a:xfrm>
        </p:grpSpPr>
        <p:sp>
          <p:nvSpPr>
            <p:cNvPr id="65" name="오각형 64"/>
            <p:cNvSpPr/>
            <p:nvPr/>
          </p:nvSpPr>
          <p:spPr>
            <a:xfrm>
              <a:off x="251520" y="814487"/>
              <a:ext cx="1053242" cy="373695"/>
            </a:xfrm>
            <a:prstGeom prst="homePlate">
              <a:avLst/>
            </a:prstGeom>
            <a:solidFill>
              <a:srgbClr val="007E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66" name="그림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6" r="-1"/>
            <a:stretch/>
          </p:blipFill>
          <p:spPr>
            <a:xfrm>
              <a:off x="251521" y="814487"/>
              <a:ext cx="861276" cy="374400"/>
            </a:xfrm>
            <a:prstGeom prst="rect">
              <a:avLst/>
            </a:prstGeom>
          </p:spPr>
        </p:pic>
        <p:sp>
          <p:nvSpPr>
            <p:cNvPr id="67" name="직사각형 66"/>
            <p:cNvSpPr/>
            <p:nvPr/>
          </p:nvSpPr>
          <p:spPr>
            <a:xfrm>
              <a:off x="268655" y="832057"/>
              <a:ext cx="844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ko-KR" sz="1600" b="1" kern="0" spc="-13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</a:rPr>
                <a:t>Key Point</a:t>
              </a:r>
            </a:p>
          </p:txBody>
        </p:sp>
      </p:grpSp>
      <p:cxnSp>
        <p:nvCxnSpPr>
          <p:cNvPr id="68" name="직선 연결선 67"/>
          <p:cNvCxnSpPr/>
          <p:nvPr/>
        </p:nvCxnSpPr>
        <p:spPr bwMode="auto">
          <a:xfrm flipH="1">
            <a:off x="251520" y="828292"/>
            <a:ext cx="8640960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0070C0">
                    <a:alpha val="0"/>
                  </a:srgbClr>
                </a:gs>
                <a:gs pos="21000">
                  <a:srgbClr val="0070C0"/>
                </a:gs>
                <a:gs pos="79000">
                  <a:srgbClr val="0070C0"/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직선 연결선 68"/>
          <p:cNvCxnSpPr/>
          <p:nvPr/>
        </p:nvCxnSpPr>
        <p:spPr bwMode="auto">
          <a:xfrm flipH="1">
            <a:off x="539552" y="1340768"/>
            <a:ext cx="8640960" cy="0"/>
          </a:xfrm>
          <a:prstGeom prst="line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0070C0">
                    <a:alpha val="0"/>
                  </a:srgbClr>
                </a:gs>
                <a:gs pos="21000">
                  <a:srgbClr val="0070C0"/>
                </a:gs>
                <a:gs pos="79000">
                  <a:srgbClr val="0070C0"/>
                </a:gs>
                <a:gs pos="100000">
                  <a:srgbClr val="FFFFFF">
                    <a:lumMod val="85000"/>
                    <a:alpha val="0"/>
                  </a:srgb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직사각형 69"/>
          <p:cNvSpPr/>
          <p:nvPr/>
        </p:nvSpPr>
        <p:spPr>
          <a:xfrm>
            <a:off x="714348" y="170012"/>
            <a:ext cx="7386044" cy="57606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extrusionH="76200" contourW="38100" prstMaterial="matte">
              <a:bevelT w="12700" h="63500"/>
              <a:extrusionClr>
                <a:schemeClr val="bg1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2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Measuring &amp; Monetizing MRA benefits by KCS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1043608" y="1772816"/>
            <a:ext cx="2808312" cy="4536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ko-KR" altLang="en-US" sz="1400" dirty="0">
              <a:latin typeface="+mn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148064" y="1772816"/>
            <a:ext cx="3672408" cy="4536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>
              <a:spcBef>
                <a:spcPts val="5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  <a:spcBef>
                <a:spcPts val="50"/>
              </a:spcBef>
            </a:pP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1043608" y="2204864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5148064" y="2204864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1115616" y="2348880"/>
            <a:ext cx="2592288" cy="79208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>
              <a:solidFill>
                <a:schemeClr val="tx1"/>
              </a:solidFill>
              <a:latin typeface="+mn-ea"/>
              <a:cs typeface="Times New Roman" pitchFamily="18" charset="0"/>
            </a:endParaRP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Direct Impact: </a:t>
            </a:r>
            <a:r>
              <a:rPr lang="en-US" altLang="ko-K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faster clearance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  - the number of exempted cargo physical inspection 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x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 daily warehouse fee</a:t>
            </a:r>
          </a:p>
          <a:p>
            <a:pPr algn="ctr"/>
            <a:endParaRPr lang="ko-KR" altLang="en-US" sz="1200" dirty="0">
              <a:latin typeface="+mn-ea"/>
              <a:cs typeface="Times New Roman" pitchFamily="18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15616" y="3501008"/>
            <a:ext cx="2592288" cy="86409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Direct Impact: </a:t>
            </a:r>
            <a:r>
              <a:rPr lang="en-US" altLang="ko-K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Duty payment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  - Issuance of revised tax invoice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  - Reduced guarantee insurance of tax payment</a:t>
            </a:r>
            <a:endParaRPr lang="ko-KR" altLang="en-US" sz="1200" dirty="0">
              <a:latin typeface="+mn-ea"/>
              <a:cs typeface="Times New Roman" pitchFamily="18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115616" y="5066516"/>
            <a:ext cx="2592288" cy="86409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Unmeasured impact 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  - streamlined procedure in entry into/from bonded factory  and in claiming drawback, etc.</a:t>
            </a:r>
            <a:endParaRPr lang="ko-KR" altLang="en-US" sz="1200" dirty="0">
              <a:latin typeface="+mn-ea"/>
              <a:cs typeface="Times New Roman" pitchFamily="18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220072" y="2348880"/>
            <a:ext cx="3456384" cy="79208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Direct Impact: </a:t>
            </a:r>
            <a:r>
              <a:rPr lang="en-US" altLang="ko-K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lower inspection fee in overseas customs territory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- the number of exportation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 x 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reduced inspection rate 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x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 inspection fee</a:t>
            </a:r>
            <a:endParaRPr lang="ko-KR" altLang="en-US" sz="1200" dirty="0">
              <a:latin typeface="+mn-ea"/>
              <a:cs typeface="Times New Roman" pitchFamily="18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220072" y="3501008"/>
            <a:ext cx="3456384" cy="122413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>
              <a:solidFill>
                <a:schemeClr val="tx1"/>
              </a:solidFill>
              <a:latin typeface="+mn-ea"/>
              <a:cs typeface="Times New Roman" pitchFamily="18" charset="0"/>
            </a:endParaRP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Direct Impact: 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-Non-AEO importers abroad enjoy benefits without any cost incurred, arising from AEO exporters paying to obtain and maintain AEO status(paid money estimated against overseas price )</a:t>
            </a:r>
          </a:p>
          <a:p>
            <a:pPr algn="ctr">
              <a:lnSpc>
                <a:spcPct val="150000"/>
              </a:lnSpc>
            </a:pPr>
            <a:endParaRPr lang="ko-KR" altLang="en-US" sz="1200" dirty="0">
              <a:latin typeface="+mn-ea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5220072" y="5066516"/>
            <a:ext cx="3456384" cy="115212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Indirect impact 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-</a:t>
            </a:r>
            <a:r>
              <a:rPr lang="en-US" altLang="ko-K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rising operating profit 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cs typeface="Times New Roman" pitchFamily="18" charset="0"/>
              </a:rPr>
              <a:t>due to increased export; less dwell-time in customs clearance facilitates more trade, thereby driving up operating profits.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00143" y="1805052"/>
            <a:ext cx="189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 Black" pitchFamily="34" charset="0"/>
                <a:ea typeface="HY견고딕" pitchFamily="18" charset="-127"/>
              </a:rPr>
              <a:t>&lt; Importers &gt;</a:t>
            </a:r>
            <a:endParaRPr lang="ko-KR" altLang="en-US" dirty="0">
              <a:latin typeface="Arial Black" pitchFamily="34" charset="0"/>
              <a:ea typeface="HY견고딕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56176" y="1805052"/>
            <a:ext cx="189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 Black" pitchFamily="34" charset="0"/>
                <a:ea typeface="HY견고딕" pitchFamily="18" charset="-127"/>
              </a:rPr>
              <a:t>&lt; Exporters &gt;</a:t>
            </a:r>
            <a:endParaRPr lang="ko-KR" altLang="en-US" dirty="0">
              <a:latin typeface="Arial Black" pitchFamily="34" charset="0"/>
              <a:ea typeface="HY견고딕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99588" y="314096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HY견고딕" pitchFamily="18" charset="-127"/>
                <a:ea typeface="HY견고딕" pitchFamily="18" charset="-127"/>
              </a:rPr>
              <a:t>+</a:t>
            </a:r>
            <a:endParaRPr lang="ko-KR" altLang="en-US" sz="2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99588" y="450912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HY견고딕" pitchFamily="18" charset="-127"/>
                <a:ea typeface="HY견고딕" pitchFamily="18" charset="-127"/>
              </a:rPr>
              <a:t>+</a:t>
            </a:r>
            <a:endParaRPr lang="ko-KR" altLang="en-US" sz="2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08100" y="314096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HY견고딕" pitchFamily="18" charset="-127"/>
                <a:ea typeface="HY견고딕" pitchFamily="18" charset="-127"/>
              </a:rPr>
              <a:t>+</a:t>
            </a:r>
            <a:endParaRPr lang="ko-KR" altLang="en-US" sz="2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08100" y="46920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HY견고딕" pitchFamily="18" charset="-127"/>
                <a:ea typeface="HY견고딕" pitchFamily="18" charset="-127"/>
              </a:rPr>
              <a:t>+</a:t>
            </a:r>
            <a:endParaRPr lang="ko-KR" altLang="en-US" sz="2000" b="1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37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cs\Desktop\양진이\새 폴더\ppt-background-christian-worship-religious-powerpoint-backgrou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2708920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+mn-e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662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C:\Users\kcs\Desktop\양진이\새 폴더\Blue-Wavy-Powerpoint-Templ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  <a14:imgEffect>
                      <a14:saturation sat="18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직선 연결선 64"/>
          <p:cNvCxnSpPr/>
          <p:nvPr/>
        </p:nvCxnSpPr>
        <p:spPr>
          <a:xfrm>
            <a:off x="391697" y="893005"/>
            <a:ext cx="0" cy="3780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직사각형 169"/>
          <p:cNvSpPr/>
          <p:nvPr/>
        </p:nvSpPr>
        <p:spPr>
          <a:xfrm>
            <a:off x="1" y="-11934"/>
            <a:ext cx="500034" cy="18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 rot="10800000">
            <a:off x="-1604" y="193770"/>
            <a:ext cx="9145589" cy="5715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0" y="205261"/>
            <a:ext cx="500034" cy="6652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Rectangle 27"/>
          <p:cNvSpPr>
            <a:spLocks noChangeArrowheads="1"/>
          </p:cNvSpPr>
          <p:nvPr/>
        </p:nvSpPr>
        <p:spPr bwMode="auto">
          <a:xfrm rot="10800000">
            <a:off x="-432" y="169260"/>
            <a:ext cx="684000" cy="3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5" name="Rectangle 27"/>
          <p:cNvSpPr>
            <a:spLocks noChangeArrowheads="1"/>
          </p:cNvSpPr>
          <p:nvPr/>
        </p:nvSpPr>
        <p:spPr bwMode="auto">
          <a:xfrm rot="10800000">
            <a:off x="493200" y="171404"/>
            <a:ext cx="8712000" cy="36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7" name="WordArt 31"/>
          <p:cNvSpPr>
            <a:spLocks noChangeArrowheads="1" noChangeShapeType="1" noTextEdit="1"/>
          </p:cNvSpPr>
          <p:nvPr/>
        </p:nvSpPr>
        <p:spPr bwMode="auto">
          <a:xfrm>
            <a:off x="214282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</a:rPr>
              <a:t>1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78" name="WordArt 31"/>
          <p:cNvSpPr>
            <a:spLocks noChangeArrowheads="1" noChangeShapeType="1" noTextEdit="1"/>
          </p:cNvSpPr>
          <p:nvPr/>
        </p:nvSpPr>
        <p:spPr bwMode="auto">
          <a:xfrm>
            <a:off x="142844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rPr>
              <a:t>1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79" name="Rectangle 1"/>
          <p:cNvSpPr>
            <a:spLocks noChangeArrowheads="1"/>
          </p:cNvSpPr>
          <p:nvPr/>
        </p:nvSpPr>
        <p:spPr bwMode="auto">
          <a:xfrm>
            <a:off x="0" y="-1633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714348" y="170012"/>
            <a:ext cx="5072098" cy="57606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extrusionH="76200" contourW="38100" prstMaterial="matte">
              <a:bevelT w="12700" h="63500"/>
              <a:extrusionClr>
                <a:schemeClr val="bg1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2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AEO  Program  Profile</a:t>
            </a:r>
            <a:endParaRPr lang="ko-KR" altLang="en-US" sz="220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683568" y="908720"/>
            <a:ext cx="8280920" cy="1052596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5" name="직사각형 44"/>
          <p:cNvSpPr>
            <a:spLocks noChangeArrowheads="1"/>
          </p:cNvSpPr>
          <p:nvPr/>
        </p:nvSpPr>
        <p:spPr bwMode="auto">
          <a:xfrm>
            <a:off x="1014538" y="1040308"/>
            <a:ext cx="7877298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b="1" dirty="0">
                <a:latin typeface="+mj-ea"/>
              </a:rPr>
              <a:t>AEO program provides clearance benefits for those involved  in global supply chains who have met security requirements.</a:t>
            </a:r>
            <a:endParaRPr lang="ko-KR" altLang="en-US" sz="1600" b="1" dirty="0">
              <a:latin typeface="+mj-ea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826444" y="1196752"/>
            <a:ext cx="107950" cy="1079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0021C4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7370450" y="2132856"/>
            <a:ext cx="1557416" cy="3247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1323"/>
          <p:cNvSpPr/>
          <p:nvPr/>
        </p:nvSpPr>
        <p:spPr>
          <a:xfrm>
            <a:off x="683568" y="2132856"/>
            <a:ext cx="6501537" cy="3247420"/>
          </a:xfrm>
          <a:custGeom>
            <a:avLst/>
            <a:gdLst>
              <a:gd name="connsiteX0" fmla="*/ 0 w 2232253"/>
              <a:gd name="connsiteY0" fmla="*/ 0 h 3131060"/>
              <a:gd name="connsiteX1" fmla="*/ 2232253 w 2232253"/>
              <a:gd name="connsiteY1" fmla="*/ 0 h 3131060"/>
              <a:gd name="connsiteX2" fmla="*/ 2232253 w 2232253"/>
              <a:gd name="connsiteY2" fmla="*/ 3131060 h 3131060"/>
              <a:gd name="connsiteX3" fmla="*/ 0 w 2232253"/>
              <a:gd name="connsiteY3" fmla="*/ 3131060 h 3131060"/>
              <a:gd name="connsiteX4" fmla="*/ 0 w 2232253"/>
              <a:gd name="connsiteY4" fmla="*/ 0 h 3131060"/>
              <a:gd name="connsiteX0" fmla="*/ 0 w 2232253"/>
              <a:gd name="connsiteY0" fmla="*/ 0 h 3131060"/>
              <a:gd name="connsiteX1" fmla="*/ 2232253 w 2232253"/>
              <a:gd name="connsiteY1" fmla="*/ 0 h 3131060"/>
              <a:gd name="connsiteX2" fmla="*/ 2232253 w 2232253"/>
              <a:gd name="connsiteY2" fmla="*/ 3131060 h 3131060"/>
              <a:gd name="connsiteX3" fmla="*/ 0 w 2232253"/>
              <a:gd name="connsiteY3" fmla="*/ 3131060 h 3131060"/>
              <a:gd name="connsiteX4" fmla="*/ 91440 w 2232253"/>
              <a:gd name="connsiteY4" fmla="*/ 91440 h 3131060"/>
              <a:gd name="connsiteX0" fmla="*/ 0 w 2232253"/>
              <a:gd name="connsiteY0" fmla="*/ 0 h 3131060"/>
              <a:gd name="connsiteX1" fmla="*/ 2232253 w 2232253"/>
              <a:gd name="connsiteY1" fmla="*/ 0 h 3131060"/>
              <a:gd name="connsiteX2" fmla="*/ 2232253 w 2232253"/>
              <a:gd name="connsiteY2" fmla="*/ 3131060 h 3131060"/>
              <a:gd name="connsiteX3" fmla="*/ 0 w 2232253"/>
              <a:gd name="connsiteY3" fmla="*/ 3131060 h 313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253" h="3131060">
                <a:moveTo>
                  <a:pt x="0" y="0"/>
                </a:moveTo>
                <a:lnTo>
                  <a:pt x="2232253" y="0"/>
                </a:lnTo>
                <a:lnTo>
                  <a:pt x="2232253" y="3131060"/>
                </a:lnTo>
                <a:lnTo>
                  <a:pt x="0" y="313106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856653" y="2414820"/>
            <a:ext cx="906211" cy="2683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bIns="648000" rtlCol="0" anchor="b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KCS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1767057" y="2946806"/>
            <a:ext cx="2039191" cy="1619522"/>
            <a:chOff x="2051720" y="2878509"/>
            <a:chExt cx="2160357" cy="1689869"/>
          </a:xfrm>
        </p:grpSpPr>
        <p:grpSp>
          <p:nvGrpSpPr>
            <p:cNvPr id="61" name="그룹 60"/>
            <p:cNvGrpSpPr/>
            <p:nvPr/>
          </p:nvGrpSpPr>
          <p:grpSpPr>
            <a:xfrm>
              <a:off x="2051720" y="2878509"/>
              <a:ext cx="2160357" cy="468496"/>
              <a:chOff x="2051720" y="2720716"/>
              <a:chExt cx="2160357" cy="468496"/>
            </a:xfrm>
          </p:grpSpPr>
          <p:cxnSp>
            <p:nvCxnSpPr>
              <p:cNvPr id="69" name="직선 화살표 연결선 68"/>
              <p:cNvCxnSpPr/>
              <p:nvPr/>
            </p:nvCxnSpPr>
            <p:spPr>
              <a:xfrm flipH="1">
                <a:off x="2051720" y="2954963"/>
                <a:ext cx="2160357" cy="0"/>
              </a:xfrm>
              <a:prstGeom prst="straightConnector1">
                <a:avLst/>
              </a:prstGeom>
              <a:ln w="50800">
                <a:solidFill>
                  <a:srgbClr val="2264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직사각형 69"/>
              <p:cNvSpPr/>
              <p:nvPr/>
            </p:nvSpPr>
            <p:spPr>
              <a:xfrm>
                <a:off x="2405380" y="2720716"/>
                <a:ext cx="1453036" cy="4684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300"/>
                  </a:lnSpc>
                </a:pPr>
                <a:r>
                  <a:rPr lang="en-US" altLang="ko-KR" sz="900" b="1" dirty="0">
                    <a:solidFill>
                      <a:srgbClr val="22648A"/>
                    </a:solidFill>
                  </a:rPr>
                  <a:t>CRITERIA</a:t>
                </a:r>
                <a:endParaRPr lang="ko-KR" altLang="en-US" sz="900" b="1" dirty="0">
                  <a:solidFill>
                    <a:srgbClr val="22648A"/>
                  </a:solidFill>
                </a:endParaRPr>
              </a:p>
            </p:txBody>
          </p:sp>
        </p:grpSp>
        <p:grpSp>
          <p:nvGrpSpPr>
            <p:cNvPr id="62" name="그룹 61"/>
            <p:cNvGrpSpPr/>
            <p:nvPr/>
          </p:nvGrpSpPr>
          <p:grpSpPr>
            <a:xfrm>
              <a:off x="2051720" y="4099882"/>
              <a:ext cx="2160357" cy="468496"/>
              <a:chOff x="2051720" y="4279693"/>
              <a:chExt cx="2160357" cy="468496"/>
            </a:xfrm>
          </p:grpSpPr>
          <p:cxnSp>
            <p:nvCxnSpPr>
              <p:cNvPr id="67" name="직선 화살표 연결선 66"/>
              <p:cNvCxnSpPr/>
              <p:nvPr/>
            </p:nvCxnSpPr>
            <p:spPr>
              <a:xfrm>
                <a:off x="2051720" y="4513940"/>
                <a:ext cx="2160357" cy="0"/>
              </a:xfrm>
              <a:prstGeom prst="straightConnector1">
                <a:avLst/>
              </a:prstGeom>
              <a:ln w="50800">
                <a:solidFill>
                  <a:srgbClr val="2264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직사각형 67"/>
              <p:cNvSpPr/>
              <p:nvPr/>
            </p:nvSpPr>
            <p:spPr>
              <a:xfrm>
                <a:off x="2405380" y="4279693"/>
                <a:ext cx="1453036" cy="4684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300"/>
                  </a:lnSpc>
                </a:pPr>
                <a:r>
                  <a:rPr lang="en-US" altLang="ko-KR" sz="1000" b="1" dirty="0">
                    <a:solidFill>
                      <a:srgbClr val="22648A"/>
                    </a:solidFill>
                  </a:rPr>
                  <a:t>AEO</a:t>
                </a:r>
              </a:p>
              <a:p>
                <a:pPr algn="ctr">
                  <a:lnSpc>
                    <a:spcPts val="1300"/>
                  </a:lnSpc>
                </a:pPr>
                <a:r>
                  <a:rPr lang="en-US" altLang="ko-KR" sz="1000" b="1" dirty="0">
                    <a:solidFill>
                      <a:srgbClr val="22648A"/>
                    </a:solidFill>
                  </a:rPr>
                  <a:t>&lt;Certificate&gt;</a:t>
                </a:r>
                <a:endParaRPr lang="ko-KR" altLang="en-US" sz="1000" b="1" dirty="0">
                  <a:solidFill>
                    <a:srgbClr val="22648A"/>
                  </a:solidFill>
                </a:endParaRPr>
              </a:p>
            </p:txBody>
          </p:sp>
        </p:grpSp>
        <p:grpSp>
          <p:nvGrpSpPr>
            <p:cNvPr id="63" name="그룹 62"/>
            <p:cNvGrpSpPr/>
            <p:nvPr/>
          </p:nvGrpSpPr>
          <p:grpSpPr>
            <a:xfrm>
              <a:off x="2051720" y="3489196"/>
              <a:ext cx="2160357" cy="468496"/>
              <a:chOff x="2051720" y="3463002"/>
              <a:chExt cx="2160357" cy="468496"/>
            </a:xfrm>
          </p:grpSpPr>
          <p:cxnSp>
            <p:nvCxnSpPr>
              <p:cNvPr id="64" name="직선 화살표 연결선 63"/>
              <p:cNvCxnSpPr/>
              <p:nvPr/>
            </p:nvCxnSpPr>
            <p:spPr>
              <a:xfrm flipH="1">
                <a:off x="2051720" y="3697249"/>
                <a:ext cx="2160357" cy="0"/>
              </a:xfrm>
              <a:prstGeom prst="straightConnector1">
                <a:avLst/>
              </a:prstGeom>
              <a:ln w="50800">
                <a:solidFill>
                  <a:srgbClr val="22648A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직사각형 65"/>
              <p:cNvSpPr/>
              <p:nvPr/>
            </p:nvSpPr>
            <p:spPr>
              <a:xfrm>
                <a:off x="2405380" y="3463002"/>
                <a:ext cx="1453036" cy="468496"/>
              </a:xfrm>
              <a:prstGeom prst="rect">
                <a:avLst/>
              </a:prstGeom>
              <a:solidFill>
                <a:srgbClr val="22648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300"/>
                  </a:lnSpc>
                </a:pPr>
                <a:r>
                  <a:rPr lang="en-US" altLang="ko-KR" sz="1000" b="1" dirty="0">
                    <a:solidFill>
                      <a:schemeClr val="bg1"/>
                    </a:solidFill>
                  </a:rPr>
                  <a:t>Partnership</a:t>
                </a:r>
              </a:p>
              <a:p>
                <a:pPr algn="ctr">
                  <a:lnSpc>
                    <a:spcPts val="1300"/>
                  </a:lnSpc>
                </a:pPr>
                <a:r>
                  <a:rPr lang="en-US" altLang="ko-KR" sz="1000" b="1" dirty="0">
                    <a:solidFill>
                      <a:schemeClr val="bg1"/>
                    </a:solidFill>
                  </a:rPr>
                  <a:t>Voluntary</a:t>
                </a:r>
                <a:endParaRPr lang="ko-KR" alt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1" name="직사각형 70"/>
          <p:cNvSpPr/>
          <p:nvPr/>
        </p:nvSpPr>
        <p:spPr>
          <a:xfrm>
            <a:off x="3806247" y="2414820"/>
            <a:ext cx="3206794" cy="26834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AutoShape 21"/>
          <p:cNvSpPr>
            <a:spLocks noChangeArrowheads="1"/>
          </p:cNvSpPr>
          <p:nvPr/>
        </p:nvSpPr>
        <p:spPr bwMode="gray">
          <a:xfrm rot="19729945">
            <a:off x="4348352" y="2965647"/>
            <a:ext cx="2159172" cy="1581837"/>
          </a:xfrm>
          <a:custGeom>
            <a:avLst/>
            <a:gdLst>
              <a:gd name="G0" fmla="+- 1763482 0 0"/>
              <a:gd name="G1" fmla="+- 5477921 0 0"/>
              <a:gd name="G2" fmla="+- 1763482 0 5477921"/>
              <a:gd name="G3" fmla="+- 10800 0 0"/>
              <a:gd name="G4" fmla="+- 0 0 176348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04 0 0"/>
              <a:gd name="G9" fmla="+- 0 0 5477921"/>
              <a:gd name="G10" fmla="+- 8204 0 2700"/>
              <a:gd name="G11" fmla="cos G10 1763482"/>
              <a:gd name="G12" fmla="sin G10 1763482"/>
              <a:gd name="G13" fmla="cos 13500 1763482"/>
              <a:gd name="G14" fmla="sin 13500 1763482"/>
              <a:gd name="G15" fmla="+- G11 10800 0"/>
              <a:gd name="G16" fmla="+- G12 10800 0"/>
              <a:gd name="G17" fmla="+- G13 10800 0"/>
              <a:gd name="G18" fmla="+- G14 10800 0"/>
              <a:gd name="G19" fmla="*/ 8204 1 2"/>
              <a:gd name="G20" fmla="+- G19 5400 0"/>
              <a:gd name="G21" fmla="cos G20 1763482"/>
              <a:gd name="G22" fmla="sin G20 1763482"/>
              <a:gd name="G23" fmla="+- G21 10800 0"/>
              <a:gd name="G24" fmla="+- G12 G23 G22"/>
              <a:gd name="G25" fmla="+- G22 G23 G11"/>
              <a:gd name="G26" fmla="cos 10800 1763482"/>
              <a:gd name="G27" fmla="sin 10800 1763482"/>
              <a:gd name="G28" fmla="cos 8204 1763482"/>
              <a:gd name="G29" fmla="sin 8204 176348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477921"/>
              <a:gd name="G36" fmla="sin G34 5477921"/>
              <a:gd name="G37" fmla="+/ 5477921 176348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04 G39"/>
              <a:gd name="G43" fmla="sin 820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643 w 21600"/>
              <a:gd name="T5" fmla="*/ 1926 h 21600"/>
              <a:gd name="T6" fmla="*/ 11861 w 21600"/>
              <a:gd name="T7" fmla="*/ 20242 h 21600"/>
              <a:gd name="T8" fmla="*/ 6123 w 21600"/>
              <a:gd name="T9" fmla="*/ 4059 h 21600"/>
              <a:gd name="T10" fmla="*/ 22838 w 21600"/>
              <a:gd name="T11" fmla="*/ 16909 h 21600"/>
              <a:gd name="T12" fmla="*/ 17463 w 21600"/>
              <a:gd name="T13" fmla="*/ 18665 h 21600"/>
              <a:gd name="T14" fmla="*/ 15708 w 21600"/>
              <a:gd name="T15" fmla="*/ 1329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5" y="14512"/>
                </a:moveTo>
                <a:cubicBezTo>
                  <a:pt x="18699" y="13362"/>
                  <a:pt x="19004" y="12090"/>
                  <a:pt x="19004" y="10800"/>
                </a:cubicBezTo>
                <a:cubicBezTo>
                  <a:pt x="19004" y="6269"/>
                  <a:pt x="15330" y="2596"/>
                  <a:pt x="10800" y="2596"/>
                </a:cubicBezTo>
                <a:cubicBezTo>
                  <a:pt x="6269" y="2596"/>
                  <a:pt x="2596" y="6269"/>
                  <a:pt x="2596" y="10800"/>
                </a:cubicBezTo>
                <a:cubicBezTo>
                  <a:pt x="2596" y="15330"/>
                  <a:pt x="6269" y="19004"/>
                  <a:pt x="10800" y="19004"/>
                </a:cubicBezTo>
                <a:cubicBezTo>
                  <a:pt x="11106" y="19004"/>
                  <a:pt x="11412" y="18986"/>
                  <a:pt x="11716" y="18952"/>
                </a:cubicBezTo>
                <a:lnTo>
                  <a:pt x="12006" y="21532"/>
                </a:lnTo>
                <a:cubicBezTo>
                  <a:pt x="11605" y="21577"/>
                  <a:pt x="11203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498"/>
                  <a:pt x="21199" y="14173"/>
                  <a:pt x="20430" y="15687"/>
                </a:cubicBezTo>
                <a:lnTo>
                  <a:pt x="22838" y="16909"/>
                </a:lnTo>
                <a:lnTo>
                  <a:pt x="17463" y="18665"/>
                </a:lnTo>
                <a:lnTo>
                  <a:pt x="15708" y="13290"/>
                </a:lnTo>
                <a:lnTo>
                  <a:pt x="18115" y="14512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  <a:alpha val="1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95690">
              <a:defRPr/>
            </a:pPr>
            <a:endParaRPr lang="ko-KR" altLang="en-US" sz="20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grpSp>
        <p:nvGrpSpPr>
          <p:cNvPr id="73" name="Group 1318"/>
          <p:cNvGrpSpPr>
            <a:grpSpLocks/>
          </p:cNvGrpSpPr>
          <p:nvPr/>
        </p:nvGrpSpPr>
        <p:grpSpPr bwMode="auto">
          <a:xfrm>
            <a:off x="5597124" y="2867015"/>
            <a:ext cx="387055" cy="198091"/>
            <a:chOff x="3422" y="2129"/>
            <a:chExt cx="467" cy="246"/>
          </a:xfrm>
        </p:grpSpPr>
        <p:grpSp>
          <p:nvGrpSpPr>
            <p:cNvPr id="74" name="Group 1319"/>
            <p:cNvGrpSpPr>
              <a:grpSpLocks/>
            </p:cNvGrpSpPr>
            <p:nvPr/>
          </p:nvGrpSpPr>
          <p:grpSpPr bwMode="auto">
            <a:xfrm>
              <a:off x="3422" y="2129"/>
              <a:ext cx="467" cy="246"/>
              <a:chOff x="3422" y="2129"/>
              <a:chExt cx="467" cy="246"/>
            </a:xfrm>
          </p:grpSpPr>
          <p:grpSp>
            <p:nvGrpSpPr>
              <p:cNvPr id="76" name="Group 1320"/>
              <p:cNvGrpSpPr>
                <a:grpSpLocks/>
              </p:cNvGrpSpPr>
              <p:nvPr/>
            </p:nvGrpSpPr>
            <p:grpSpPr bwMode="auto">
              <a:xfrm>
                <a:off x="3422" y="2129"/>
                <a:ext cx="467" cy="246"/>
                <a:chOff x="3422" y="2129"/>
                <a:chExt cx="467" cy="246"/>
              </a:xfrm>
            </p:grpSpPr>
            <p:grpSp>
              <p:nvGrpSpPr>
                <p:cNvPr id="78" name="Group 1321"/>
                <p:cNvGrpSpPr>
                  <a:grpSpLocks/>
                </p:cNvGrpSpPr>
                <p:nvPr/>
              </p:nvGrpSpPr>
              <p:grpSpPr bwMode="auto">
                <a:xfrm>
                  <a:off x="3422" y="2129"/>
                  <a:ext cx="467" cy="246"/>
                  <a:chOff x="3422" y="2129"/>
                  <a:chExt cx="467" cy="246"/>
                </a:xfrm>
              </p:grpSpPr>
              <p:sp>
                <p:nvSpPr>
                  <p:cNvPr id="93" name="Freeform 1322"/>
                  <p:cNvSpPr>
                    <a:spLocks/>
                  </p:cNvSpPr>
                  <p:nvPr/>
                </p:nvSpPr>
                <p:spPr bwMode="auto">
                  <a:xfrm>
                    <a:off x="3441" y="2296"/>
                    <a:ext cx="440" cy="51"/>
                  </a:xfrm>
                  <a:custGeom>
                    <a:avLst/>
                    <a:gdLst>
                      <a:gd name="T0" fmla="*/ 0 w 3960"/>
                      <a:gd name="T1" fmla="*/ 0 h 506"/>
                      <a:gd name="T2" fmla="*/ 0 w 3960"/>
                      <a:gd name="T3" fmla="*/ 0 h 506"/>
                      <a:gd name="T4" fmla="*/ 0 w 3960"/>
                      <a:gd name="T5" fmla="*/ 0 h 506"/>
                      <a:gd name="T6" fmla="*/ 0 w 3960"/>
                      <a:gd name="T7" fmla="*/ 0 h 506"/>
                      <a:gd name="T8" fmla="*/ 0 w 3960"/>
                      <a:gd name="T9" fmla="*/ 0 h 506"/>
                      <a:gd name="T10" fmla="*/ 0 w 3960"/>
                      <a:gd name="T11" fmla="*/ 0 h 506"/>
                      <a:gd name="T12" fmla="*/ 0 w 3960"/>
                      <a:gd name="T13" fmla="*/ 0 h 506"/>
                      <a:gd name="T14" fmla="*/ 0 w 3960"/>
                      <a:gd name="T15" fmla="*/ 0 h 506"/>
                      <a:gd name="T16" fmla="*/ 0 w 3960"/>
                      <a:gd name="T17" fmla="*/ 0 h 506"/>
                      <a:gd name="T18" fmla="*/ 0 w 3960"/>
                      <a:gd name="T19" fmla="*/ 0 h 506"/>
                      <a:gd name="T20" fmla="*/ 0 w 3960"/>
                      <a:gd name="T21" fmla="*/ 0 h 506"/>
                      <a:gd name="T22" fmla="*/ 0 w 3960"/>
                      <a:gd name="T23" fmla="*/ 0 h 506"/>
                      <a:gd name="T24" fmla="*/ 0 w 3960"/>
                      <a:gd name="T25" fmla="*/ 0 h 506"/>
                      <a:gd name="T26" fmla="*/ 0 w 3960"/>
                      <a:gd name="T27" fmla="*/ 0 h 506"/>
                      <a:gd name="T28" fmla="*/ 0 w 3960"/>
                      <a:gd name="T29" fmla="*/ 0 h 506"/>
                      <a:gd name="T30" fmla="*/ 0 w 3960"/>
                      <a:gd name="T31" fmla="*/ 0 h 506"/>
                      <a:gd name="T32" fmla="*/ 0 w 3960"/>
                      <a:gd name="T33" fmla="*/ 0 h 506"/>
                      <a:gd name="T34" fmla="*/ 0 w 3960"/>
                      <a:gd name="T35" fmla="*/ 0 h 506"/>
                      <a:gd name="T36" fmla="*/ 0 w 3960"/>
                      <a:gd name="T37" fmla="*/ 0 h 506"/>
                      <a:gd name="T38" fmla="*/ 0 w 3960"/>
                      <a:gd name="T39" fmla="*/ 0 h 506"/>
                      <a:gd name="T40" fmla="*/ 0 w 3960"/>
                      <a:gd name="T41" fmla="*/ 0 h 506"/>
                      <a:gd name="T42" fmla="*/ 0 w 3960"/>
                      <a:gd name="T43" fmla="*/ 0 h 506"/>
                      <a:gd name="T44" fmla="*/ 0 w 3960"/>
                      <a:gd name="T45" fmla="*/ 0 h 506"/>
                      <a:gd name="T46" fmla="*/ 0 w 3960"/>
                      <a:gd name="T47" fmla="*/ 0 h 506"/>
                      <a:gd name="T48" fmla="*/ 0 w 3960"/>
                      <a:gd name="T49" fmla="*/ 0 h 506"/>
                      <a:gd name="T50" fmla="*/ 0 w 3960"/>
                      <a:gd name="T51" fmla="*/ 0 h 506"/>
                      <a:gd name="T52" fmla="*/ 0 w 3960"/>
                      <a:gd name="T53" fmla="*/ 0 h 506"/>
                      <a:gd name="T54" fmla="*/ 0 w 3960"/>
                      <a:gd name="T55" fmla="*/ 0 h 506"/>
                      <a:gd name="T56" fmla="*/ 0 w 3960"/>
                      <a:gd name="T57" fmla="*/ 0 h 506"/>
                      <a:gd name="T58" fmla="*/ 0 w 3960"/>
                      <a:gd name="T59" fmla="*/ 0 h 506"/>
                      <a:gd name="T60" fmla="*/ 0 w 3960"/>
                      <a:gd name="T61" fmla="*/ 0 h 506"/>
                      <a:gd name="T62" fmla="*/ 0 w 3960"/>
                      <a:gd name="T63" fmla="*/ 0 h 506"/>
                      <a:gd name="T64" fmla="*/ 0 w 3960"/>
                      <a:gd name="T65" fmla="*/ 0 h 506"/>
                      <a:gd name="T66" fmla="*/ 0 w 3960"/>
                      <a:gd name="T67" fmla="*/ 0 h 506"/>
                      <a:gd name="T68" fmla="*/ 0 w 3960"/>
                      <a:gd name="T69" fmla="*/ 0 h 506"/>
                      <a:gd name="T70" fmla="*/ 0 w 3960"/>
                      <a:gd name="T71" fmla="*/ 0 h 506"/>
                      <a:gd name="T72" fmla="*/ 0 w 3960"/>
                      <a:gd name="T73" fmla="*/ 0 h 506"/>
                      <a:gd name="T74" fmla="*/ 0 w 3960"/>
                      <a:gd name="T75" fmla="*/ 0 h 506"/>
                      <a:gd name="T76" fmla="*/ 0 w 3960"/>
                      <a:gd name="T77" fmla="*/ 0 h 506"/>
                      <a:gd name="T78" fmla="*/ 0 w 3960"/>
                      <a:gd name="T79" fmla="*/ 0 h 506"/>
                      <a:gd name="T80" fmla="*/ 0 w 3960"/>
                      <a:gd name="T81" fmla="*/ 0 h 50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3960"/>
                      <a:gd name="T124" fmla="*/ 0 h 506"/>
                      <a:gd name="T125" fmla="*/ 3960 w 3960"/>
                      <a:gd name="T126" fmla="*/ 506 h 50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3960" h="506">
                        <a:moveTo>
                          <a:pt x="3960" y="0"/>
                        </a:moveTo>
                        <a:lnTo>
                          <a:pt x="3960" y="191"/>
                        </a:lnTo>
                        <a:lnTo>
                          <a:pt x="3898" y="163"/>
                        </a:lnTo>
                        <a:lnTo>
                          <a:pt x="3487" y="169"/>
                        </a:lnTo>
                        <a:lnTo>
                          <a:pt x="3452" y="202"/>
                        </a:lnTo>
                        <a:lnTo>
                          <a:pt x="3411" y="233"/>
                        </a:lnTo>
                        <a:lnTo>
                          <a:pt x="3411" y="211"/>
                        </a:lnTo>
                        <a:lnTo>
                          <a:pt x="3442" y="191"/>
                        </a:lnTo>
                        <a:lnTo>
                          <a:pt x="3459" y="167"/>
                        </a:lnTo>
                        <a:lnTo>
                          <a:pt x="3338" y="176"/>
                        </a:lnTo>
                        <a:lnTo>
                          <a:pt x="3041" y="264"/>
                        </a:lnTo>
                        <a:lnTo>
                          <a:pt x="2893" y="383"/>
                        </a:lnTo>
                        <a:lnTo>
                          <a:pt x="2732" y="397"/>
                        </a:lnTo>
                        <a:lnTo>
                          <a:pt x="2618" y="392"/>
                        </a:lnTo>
                        <a:lnTo>
                          <a:pt x="2591" y="350"/>
                        </a:lnTo>
                        <a:lnTo>
                          <a:pt x="2555" y="297"/>
                        </a:lnTo>
                        <a:lnTo>
                          <a:pt x="2555" y="239"/>
                        </a:lnTo>
                        <a:lnTo>
                          <a:pt x="2462" y="259"/>
                        </a:lnTo>
                        <a:lnTo>
                          <a:pt x="2467" y="287"/>
                        </a:lnTo>
                        <a:lnTo>
                          <a:pt x="2410" y="283"/>
                        </a:lnTo>
                        <a:lnTo>
                          <a:pt x="2399" y="340"/>
                        </a:lnTo>
                        <a:lnTo>
                          <a:pt x="2348" y="388"/>
                        </a:lnTo>
                        <a:lnTo>
                          <a:pt x="2285" y="422"/>
                        </a:lnTo>
                        <a:lnTo>
                          <a:pt x="2214" y="441"/>
                        </a:lnTo>
                        <a:lnTo>
                          <a:pt x="2073" y="450"/>
                        </a:lnTo>
                        <a:lnTo>
                          <a:pt x="1933" y="431"/>
                        </a:lnTo>
                        <a:lnTo>
                          <a:pt x="1870" y="417"/>
                        </a:lnTo>
                        <a:lnTo>
                          <a:pt x="1808" y="350"/>
                        </a:lnTo>
                        <a:lnTo>
                          <a:pt x="1539" y="367"/>
                        </a:lnTo>
                        <a:lnTo>
                          <a:pt x="1467" y="467"/>
                        </a:lnTo>
                        <a:lnTo>
                          <a:pt x="1368" y="500"/>
                        </a:lnTo>
                        <a:lnTo>
                          <a:pt x="1237" y="500"/>
                        </a:lnTo>
                        <a:lnTo>
                          <a:pt x="1119" y="505"/>
                        </a:lnTo>
                        <a:lnTo>
                          <a:pt x="1077" y="506"/>
                        </a:lnTo>
                        <a:lnTo>
                          <a:pt x="1041" y="491"/>
                        </a:lnTo>
                        <a:lnTo>
                          <a:pt x="1018" y="468"/>
                        </a:lnTo>
                        <a:lnTo>
                          <a:pt x="1015" y="423"/>
                        </a:lnTo>
                        <a:lnTo>
                          <a:pt x="861" y="457"/>
                        </a:lnTo>
                        <a:lnTo>
                          <a:pt x="0" y="452"/>
                        </a:lnTo>
                        <a:lnTo>
                          <a:pt x="0" y="60"/>
                        </a:lnTo>
                        <a:lnTo>
                          <a:pt x="3960" y="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94" name="Group 1323"/>
                  <p:cNvGrpSpPr>
                    <a:grpSpLocks/>
                  </p:cNvGrpSpPr>
                  <p:nvPr/>
                </p:nvGrpSpPr>
                <p:grpSpPr bwMode="auto">
                  <a:xfrm>
                    <a:off x="3584" y="2307"/>
                    <a:ext cx="116" cy="68"/>
                    <a:chOff x="3584" y="2307"/>
                    <a:chExt cx="116" cy="68"/>
                  </a:xfrm>
                </p:grpSpPr>
                <p:grpSp>
                  <p:nvGrpSpPr>
                    <p:cNvPr id="283" name="Group 13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23" y="2307"/>
                      <a:ext cx="77" cy="63"/>
                      <a:chOff x="3623" y="2307"/>
                      <a:chExt cx="77" cy="63"/>
                    </a:xfrm>
                  </p:grpSpPr>
                  <p:grpSp>
                    <p:nvGrpSpPr>
                      <p:cNvPr id="301" name="Group 13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23" y="2307"/>
                        <a:ext cx="55" cy="62"/>
                        <a:chOff x="3623" y="2307"/>
                        <a:chExt cx="55" cy="62"/>
                      </a:xfrm>
                    </p:grpSpPr>
                    <p:grpSp>
                      <p:nvGrpSpPr>
                        <p:cNvPr id="310" name="Group 13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23" y="2307"/>
                          <a:ext cx="55" cy="62"/>
                          <a:chOff x="3623" y="2307"/>
                          <a:chExt cx="55" cy="62"/>
                        </a:xfrm>
                      </p:grpSpPr>
                      <p:sp>
                        <p:nvSpPr>
                          <p:cNvPr id="315" name="Freeform 13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23" y="2307"/>
                            <a:ext cx="37" cy="61"/>
                          </a:xfrm>
                          <a:custGeom>
                            <a:avLst/>
                            <a:gdLst>
                              <a:gd name="T0" fmla="*/ 0 w 336"/>
                              <a:gd name="T1" fmla="*/ 0 h 614"/>
                              <a:gd name="T2" fmla="*/ 0 w 336"/>
                              <a:gd name="T3" fmla="*/ 0 h 614"/>
                              <a:gd name="T4" fmla="*/ 0 w 336"/>
                              <a:gd name="T5" fmla="*/ 0 h 614"/>
                              <a:gd name="T6" fmla="*/ 0 w 336"/>
                              <a:gd name="T7" fmla="*/ 0 h 614"/>
                              <a:gd name="T8" fmla="*/ 0 w 336"/>
                              <a:gd name="T9" fmla="*/ 0 h 614"/>
                              <a:gd name="T10" fmla="*/ 0 w 336"/>
                              <a:gd name="T11" fmla="*/ 0 h 614"/>
                              <a:gd name="T12" fmla="*/ 0 w 336"/>
                              <a:gd name="T13" fmla="*/ 0 h 614"/>
                              <a:gd name="T14" fmla="*/ 0 w 336"/>
                              <a:gd name="T15" fmla="*/ 0 h 614"/>
                              <a:gd name="T16" fmla="*/ 0 w 336"/>
                              <a:gd name="T17" fmla="*/ 0 h 614"/>
                              <a:gd name="T18" fmla="*/ 0 w 336"/>
                              <a:gd name="T19" fmla="*/ 0 h 614"/>
                              <a:gd name="T20" fmla="*/ 0 w 336"/>
                              <a:gd name="T21" fmla="*/ 0 h 614"/>
                              <a:gd name="T22" fmla="*/ 0 w 336"/>
                              <a:gd name="T23" fmla="*/ 0 h 614"/>
                              <a:gd name="T24" fmla="*/ 0 w 336"/>
                              <a:gd name="T25" fmla="*/ 0 h 614"/>
                              <a:gd name="T26" fmla="*/ 0 w 336"/>
                              <a:gd name="T27" fmla="*/ 0 h 614"/>
                              <a:gd name="T28" fmla="*/ 0 w 336"/>
                              <a:gd name="T29" fmla="*/ 0 h 614"/>
                              <a:gd name="T30" fmla="*/ 0 w 336"/>
                              <a:gd name="T31" fmla="*/ 0 h 614"/>
                              <a:gd name="T32" fmla="*/ 0 w 336"/>
                              <a:gd name="T33" fmla="*/ 0 h 614"/>
                              <a:gd name="T34" fmla="*/ 0 w 336"/>
                              <a:gd name="T35" fmla="*/ 0 h 614"/>
                              <a:gd name="T36" fmla="*/ 0 w 336"/>
                              <a:gd name="T37" fmla="*/ 0 h 614"/>
                              <a:gd name="T38" fmla="*/ 0 w 336"/>
                              <a:gd name="T39" fmla="*/ 0 h 614"/>
                              <a:gd name="T40" fmla="*/ 0 w 336"/>
                              <a:gd name="T41" fmla="*/ 0 h 614"/>
                              <a:gd name="T42" fmla="*/ 0 w 336"/>
                              <a:gd name="T43" fmla="*/ 0 h 614"/>
                              <a:gd name="T44" fmla="*/ 0 w 336"/>
                              <a:gd name="T45" fmla="*/ 0 h 614"/>
                              <a:gd name="T46" fmla="*/ 0 w 336"/>
                              <a:gd name="T47" fmla="*/ 0 h 614"/>
                              <a:gd name="T48" fmla="*/ 0 w 336"/>
                              <a:gd name="T49" fmla="*/ 0 h 614"/>
                              <a:gd name="T50" fmla="*/ 0 w 336"/>
                              <a:gd name="T51" fmla="*/ 0 h 614"/>
                              <a:gd name="T52" fmla="*/ 0 w 336"/>
                              <a:gd name="T53" fmla="*/ 0 h 614"/>
                              <a:gd name="T54" fmla="*/ 0 w 336"/>
                              <a:gd name="T55" fmla="*/ 0 h 614"/>
                              <a:gd name="T56" fmla="*/ 0 w 336"/>
                              <a:gd name="T57" fmla="*/ 0 h 614"/>
                              <a:gd name="T58" fmla="*/ 0 w 336"/>
                              <a:gd name="T59" fmla="*/ 0 h 614"/>
                              <a:gd name="T60" fmla="*/ 0 w 336"/>
                              <a:gd name="T61" fmla="*/ 0 h 614"/>
                              <a:gd name="T62" fmla="*/ 0 w 336"/>
                              <a:gd name="T63" fmla="*/ 0 h 614"/>
                              <a:gd name="T64" fmla="*/ 0 w 336"/>
                              <a:gd name="T65" fmla="*/ 0 h 614"/>
                              <a:gd name="T66" fmla="*/ 0 w 336"/>
                              <a:gd name="T67" fmla="*/ 0 h 614"/>
                              <a:gd name="T68" fmla="*/ 0 w 336"/>
                              <a:gd name="T69" fmla="*/ 0 h 614"/>
                              <a:gd name="T70" fmla="*/ 0 w 336"/>
                              <a:gd name="T71" fmla="*/ 0 h 614"/>
                              <a:gd name="T72" fmla="*/ 0 w 336"/>
                              <a:gd name="T73" fmla="*/ 0 h 614"/>
                              <a:gd name="T74" fmla="*/ 0 w 336"/>
                              <a:gd name="T75" fmla="*/ 0 h 614"/>
                              <a:gd name="T76" fmla="*/ 0 w 336"/>
                              <a:gd name="T77" fmla="*/ 0 h 614"/>
                              <a:gd name="T78" fmla="*/ 0 w 336"/>
                              <a:gd name="T79" fmla="*/ 0 h 614"/>
                              <a:gd name="T80" fmla="*/ 0 w 336"/>
                              <a:gd name="T81" fmla="*/ 0 h 614"/>
                              <a:gd name="T82" fmla="*/ 0 w 336"/>
                              <a:gd name="T83" fmla="*/ 0 h 614"/>
                              <a:gd name="T84" fmla="*/ 0 w 336"/>
                              <a:gd name="T85" fmla="*/ 0 h 614"/>
                              <a:gd name="T86" fmla="*/ 0 w 336"/>
                              <a:gd name="T87" fmla="*/ 0 h 614"/>
                              <a:gd name="T88" fmla="*/ 0 w 336"/>
                              <a:gd name="T89" fmla="*/ 0 h 614"/>
                              <a:gd name="T90" fmla="*/ 0 w 336"/>
                              <a:gd name="T91" fmla="*/ 0 h 614"/>
                              <a:gd name="T92" fmla="*/ 0 w 336"/>
                              <a:gd name="T93" fmla="*/ 0 h 614"/>
                              <a:gd name="T94" fmla="*/ 0 w 336"/>
                              <a:gd name="T95" fmla="*/ 0 h 614"/>
                              <a:gd name="T96" fmla="*/ 0 w 336"/>
                              <a:gd name="T97" fmla="*/ 0 h 614"/>
                              <a:gd name="T98" fmla="*/ 0 w 336"/>
                              <a:gd name="T99" fmla="*/ 0 h 614"/>
                              <a:gd name="T100" fmla="*/ 0 w 336"/>
                              <a:gd name="T101" fmla="*/ 0 h 614"/>
                              <a:gd name="T102" fmla="*/ 0 w 336"/>
                              <a:gd name="T103" fmla="*/ 0 h 614"/>
                              <a:gd name="T104" fmla="*/ 0 w 336"/>
                              <a:gd name="T105" fmla="*/ 0 h 614"/>
                              <a:gd name="T106" fmla="*/ 0 w 336"/>
                              <a:gd name="T107" fmla="*/ 0 h 614"/>
                              <a:gd name="T108" fmla="*/ 0 w 336"/>
                              <a:gd name="T109" fmla="*/ 0 h 614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336"/>
                              <a:gd name="T166" fmla="*/ 0 h 614"/>
                              <a:gd name="T167" fmla="*/ 336 w 336"/>
                              <a:gd name="T168" fmla="*/ 614 h 614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336" h="614">
                                <a:moveTo>
                                  <a:pt x="158" y="0"/>
                                </a:moveTo>
                                <a:lnTo>
                                  <a:pt x="336" y="0"/>
                                </a:lnTo>
                                <a:lnTo>
                                  <a:pt x="334" y="614"/>
                                </a:lnTo>
                                <a:lnTo>
                                  <a:pt x="158" y="609"/>
                                </a:lnTo>
                                <a:lnTo>
                                  <a:pt x="152" y="607"/>
                                </a:lnTo>
                                <a:lnTo>
                                  <a:pt x="146" y="606"/>
                                </a:lnTo>
                                <a:lnTo>
                                  <a:pt x="137" y="604"/>
                                </a:lnTo>
                                <a:lnTo>
                                  <a:pt x="128" y="601"/>
                                </a:lnTo>
                                <a:lnTo>
                                  <a:pt x="118" y="595"/>
                                </a:lnTo>
                                <a:lnTo>
                                  <a:pt x="108" y="589"/>
                                </a:lnTo>
                                <a:lnTo>
                                  <a:pt x="99" y="583"/>
                                </a:lnTo>
                                <a:lnTo>
                                  <a:pt x="92" y="576"/>
                                </a:lnTo>
                                <a:lnTo>
                                  <a:pt x="85" y="568"/>
                                </a:lnTo>
                                <a:lnTo>
                                  <a:pt x="78" y="561"/>
                                </a:lnTo>
                                <a:lnTo>
                                  <a:pt x="73" y="555"/>
                                </a:lnTo>
                                <a:lnTo>
                                  <a:pt x="65" y="545"/>
                                </a:lnTo>
                                <a:lnTo>
                                  <a:pt x="60" y="535"/>
                                </a:lnTo>
                                <a:lnTo>
                                  <a:pt x="53" y="526"/>
                                </a:lnTo>
                                <a:lnTo>
                                  <a:pt x="49" y="518"/>
                                </a:lnTo>
                                <a:lnTo>
                                  <a:pt x="45" y="511"/>
                                </a:lnTo>
                                <a:lnTo>
                                  <a:pt x="38" y="496"/>
                                </a:lnTo>
                                <a:lnTo>
                                  <a:pt x="31" y="480"/>
                                </a:lnTo>
                                <a:lnTo>
                                  <a:pt x="26" y="464"/>
                                </a:lnTo>
                                <a:lnTo>
                                  <a:pt x="19" y="446"/>
                                </a:lnTo>
                                <a:lnTo>
                                  <a:pt x="14" y="426"/>
                                </a:lnTo>
                                <a:lnTo>
                                  <a:pt x="10" y="405"/>
                                </a:lnTo>
                                <a:lnTo>
                                  <a:pt x="5" y="383"/>
                                </a:lnTo>
                                <a:lnTo>
                                  <a:pt x="3" y="358"/>
                                </a:lnTo>
                                <a:lnTo>
                                  <a:pt x="0" y="333"/>
                                </a:lnTo>
                                <a:lnTo>
                                  <a:pt x="0" y="304"/>
                                </a:lnTo>
                                <a:lnTo>
                                  <a:pt x="2" y="266"/>
                                </a:lnTo>
                                <a:lnTo>
                                  <a:pt x="5" y="229"/>
                                </a:lnTo>
                                <a:lnTo>
                                  <a:pt x="10" y="204"/>
                                </a:lnTo>
                                <a:lnTo>
                                  <a:pt x="16" y="178"/>
                                </a:lnTo>
                                <a:lnTo>
                                  <a:pt x="20" y="157"/>
                                </a:lnTo>
                                <a:lnTo>
                                  <a:pt x="26" y="141"/>
                                </a:lnTo>
                                <a:lnTo>
                                  <a:pt x="34" y="120"/>
                                </a:lnTo>
                                <a:lnTo>
                                  <a:pt x="45" y="96"/>
                                </a:lnTo>
                                <a:lnTo>
                                  <a:pt x="55" y="78"/>
                                </a:lnTo>
                                <a:lnTo>
                                  <a:pt x="64" y="66"/>
                                </a:lnTo>
                                <a:lnTo>
                                  <a:pt x="70" y="59"/>
                                </a:lnTo>
                                <a:lnTo>
                                  <a:pt x="76" y="51"/>
                                </a:lnTo>
                                <a:lnTo>
                                  <a:pt x="82" y="44"/>
                                </a:lnTo>
                                <a:lnTo>
                                  <a:pt x="87" y="36"/>
                                </a:lnTo>
                                <a:lnTo>
                                  <a:pt x="94" y="31"/>
                                </a:lnTo>
                                <a:lnTo>
                                  <a:pt x="100" y="25"/>
                                </a:lnTo>
                                <a:lnTo>
                                  <a:pt x="108" y="19"/>
                                </a:lnTo>
                                <a:lnTo>
                                  <a:pt x="115" y="15"/>
                                </a:lnTo>
                                <a:lnTo>
                                  <a:pt x="120" y="12"/>
                                </a:lnTo>
                                <a:lnTo>
                                  <a:pt x="127" y="8"/>
                                </a:lnTo>
                                <a:lnTo>
                                  <a:pt x="134" y="5"/>
                                </a:lnTo>
                                <a:lnTo>
                                  <a:pt x="140" y="3"/>
                                </a:lnTo>
                                <a:lnTo>
                                  <a:pt x="146" y="1"/>
                                </a:lnTo>
                                <a:lnTo>
                                  <a:pt x="152" y="0"/>
                                </a:lnTo>
                                <a:lnTo>
                                  <a:pt x="15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16" name="Oval 1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41" y="2307"/>
                            <a:ext cx="37" cy="62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11" name="Group 13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48" y="2320"/>
                          <a:ext cx="22" cy="36"/>
                          <a:chOff x="3648" y="2320"/>
                          <a:chExt cx="22" cy="36"/>
                        </a:xfrm>
                      </p:grpSpPr>
                      <p:sp>
                        <p:nvSpPr>
                          <p:cNvPr id="312" name="Oval 13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48" y="2320"/>
                            <a:ext cx="22" cy="36"/>
                          </a:xfrm>
                          <a:prstGeom prst="ellipse">
                            <a:avLst/>
                          </a:prstGeom>
                          <a:solidFill>
                            <a:srgbClr val="A0A0A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313" name="Oval 13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48" y="2321"/>
                            <a:ext cx="21" cy="34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314" name="Oval 13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57" y="2335"/>
                            <a:ext cx="4" cy="6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02" name="Group 13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45" y="2307"/>
                        <a:ext cx="55" cy="63"/>
                        <a:chOff x="3645" y="2307"/>
                        <a:chExt cx="55" cy="63"/>
                      </a:xfrm>
                    </p:grpSpPr>
                    <p:grpSp>
                      <p:nvGrpSpPr>
                        <p:cNvPr id="303" name="Group 13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45" y="2307"/>
                          <a:ext cx="55" cy="63"/>
                          <a:chOff x="3645" y="2307"/>
                          <a:chExt cx="55" cy="63"/>
                        </a:xfrm>
                      </p:grpSpPr>
                      <p:sp>
                        <p:nvSpPr>
                          <p:cNvPr id="308" name="Freeform 13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45" y="2307"/>
                            <a:ext cx="37" cy="63"/>
                          </a:xfrm>
                          <a:custGeom>
                            <a:avLst/>
                            <a:gdLst>
                              <a:gd name="T0" fmla="*/ 0 w 335"/>
                              <a:gd name="T1" fmla="*/ 0 h 629"/>
                              <a:gd name="T2" fmla="*/ 0 w 335"/>
                              <a:gd name="T3" fmla="*/ 0 h 629"/>
                              <a:gd name="T4" fmla="*/ 0 w 335"/>
                              <a:gd name="T5" fmla="*/ 0 h 629"/>
                              <a:gd name="T6" fmla="*/ 0 w 335"/>
                              <a:gd name="T7" fmla="*/ 0 h 629"/>
                              <a:gd name="T8" fmla="*/ 0 w 335"/>
                              <a:gd name="T9" fmla="*/ 0 h 629"/>
                              <a:gd name="T10" fmla="*/ 0 w 335"/>
                              <a:gd name="T11" fmla="*/ 0 h 629"/>
                              <a:gd name="T12" fmla="*/ 0 w 335"/>
                              <a:gd name="T13" fmla="*/ 0 h 629"/>
                              <a:gd name="T14" fmla="*/ 0 w 335"/>
                              <a:gd name="T15" fmla="*/ 0 h 629"/>
                              <a:gd name="T16" fmla="*/ 0 w 335"/>
                              <a:gd name="T17" fmla="*/ 0 h 629"/>
                              <a:gd name="T18" fmla="*/ 0 w 335"/>
                              <a:gd name="T19" fmla="*/ 0 h 629"/>
                              <a:gd name="T20" fmla="*/ 0 w 335"/>
                              <a:gd name="T21" fmla="*/ 0 h 629"/>
                              <a:gd name="T22" fmla="*/ 0 w 335"/>
                              <a:gd name="T23" fmla="*/ 0 h 629"/>
                              <a:gd name="T24" fmla="*/ 0 w 335"/>
                              <a:gd name="T25" fmla="*/ 0 h 629"/>
                              <a:gd name="T26" fmla="*/ 0 w 335"/>
                              <a:gd name="T27" fmla="*/ 0 h 629"/>
                              <a:gd name="T28" fmla="*/ 0 w 335"/>
                              <a:gd name="T29" fmla="*/ 0 h 629"/>
                              <a:gd name="T30" fmla="*/ 0 w 335"/>
                              <a:gd name="T31" fmla="*/ 0 h 629"/>
                              <a:gd name="T32" fmla="*/ 0 w 335"/>
                              <a:gd name="T33" fmla="*/ 0 h 629"/>
                              <a:gd name="T34" fmla="*/ 0 w 335"/>
                              <a:gd name="T35" fmla="*/ 0 h 629"/>
                              <a:gd name="T36" fmla="*/ 0 w 335"/>
                              <a:gd name="T37" fmla="*/ 0 h 629"/>
                              <a:gd name="T38" fmla="*/ 0 w 335"/>
                              <a:gd name="T39" fmla="*/ 0 h 629"/>
                              <a:gd name="T40" fmla="*/ 0 w 335"/>
                              <a:gd name="T41" fmla="*/ 0 h 629"/>
                              <a:gd name="T42" fmla="*/ 0 w 335"/>
                              <a:gd name="T43" fmla="*/ 0 h 629"/>
                              <a:gd name="T44" fmla="*/ 0 w 335"/>
                              <a:gd name="T45" fmla="*/ 0 h 629"/>
                              <a:gd name="T46" fmla="*/ 0 w 335"/>
                              <a:gd name="T47" fmla="*/ 0 h 629"/>
                              <a:gd name="T48" fmla="*/ 0 w 335"/>
                              <a:gd name="T49" fmla="*/ 0 h 629"/>
                              <a:gd name="T50" fmla="*/ 0 w 335"/>
                              <a:gd name="T51" fmla="*/ 0 h 629"/>
                              <a:gd name="T52" fmla="*/ 0 w 335"/>
                              <a:gd name="T53" fmla="*/ 0 h 629"/>
                              <a:gd name="T54" fmla="*/ 0 w 335"/>
                              <a:gd name="T55" fmla="*/ 0 h 629"/>
                              <a:gd name="T56" fmla="*/ 0 w 335"/>
                              <a:gd name="T57" fmla="*/ 0 h 629"/>
                              <a:gd name="T58" fmla="*/ 0 w 335"/>
                              <a:gd name="T59" fmla="*/ 0 h 629"/>
                              <a:gd name="T60" fmla="*/ 0 w 335"/>
                              <a:gd name="T61" fmla="*/ 0 h 629"/>
                              <a:gd name="T62" fmla="*/ 0 w 335"/>
                              <a:gd name="T63" fmla="*/ 0 h 629"/>
                              <a:gd name="T64" fmla="*/ 0 w 335"/>
                              <a:gd name="T65" fmla="*/ 0 h 629"/>
                              <a:gd name="T66" fmla="*/ 0 w 335"/>
                              <a:gd name="T67" fmla="*/ 0 h 629"/>
                              <a:gd name="T68" fmla="*/ 0 w 335"/>
                              <a:gd name="T69" fmla="*/ 0 h 629"/>
                              <a:gd name="T70" fmla="*/ 0 w 335"/>
                              <a:gd name="T71" fmla="*/ 0 h 629"/>
                              <a:gd name="T72" fmla="*/ 0 w 335"/>
                              <a:gd name="T73" fmla="*/ 0 h 629"/>
                              <a:gd name="T74" fmla="*/ 0 w 335"/>
                              <a:gd name="T75" fmla="*/ 0 h 629"/>
                              <a:gd name="T76" fmla="*/ 0 w 335"/>
                              <a:gd name="T77" fmla="*/ 0 h 629"/>
                              <a:gd name="T78" fmla="*/ 0 w 335"/>
                              <a:gd name="T79" fmla="*/ 0 h 629"/>
                              <a:gd name="T80" fmla="*/ 0 w 335"/>
                              <a:gd name="T81" fmla="*/ 0 h 629"/>
                              <a:gd name="T82" fmla="*/ 0 w 335"/>
                              <a:gd name="T83" fmla="*/ 0 h 629"/>
                              <a:gd name="T84" fmla="*/ 0 w 335"/>
                              <a:gd name="T85" fmla="*/ 0 h 629"/>
                              <a:gd name="T86" fmla="*/ 0 w 335"/>
                              <a:gd name="T87" fmla="*/ 0 h 629"/>
                              <a:gd name="T88" fmla="*/ 0 w 335"/>
                              <a:gd name="T89" fmla="*/ 0 h 629"/>
                              <a:gd name="T90" fmla="*/ 0 w 335"/>
                              <a:gd name="T91" fmla="*/ 0 h 629"/>
                              <a:gd name="T92" fmla="*/ 0 w 335"/>
                              <a:gd name="T93" fmla="*/ 0 h 629"/>
                              <a:gd name="T94" fmla="*/ 0 w 335"/>
                              <a:gd name="T95" fmla="*/ 0 h 629"/>
                              <a:gd name="T96" fmla="*/ 0 w 335"/>
                              <a:gd name="T97" fmla="*/ 0 h 629"/>
                              <a:gd name="T98" fmla="*/ 0 w 335"/>
                              <a:gd name="T99" fmla="*/ 0 h 629"/>
                              <a:gd name="T100" fmla="*/ 0 w 335"/>
                              <a:gd name="T101" fmla="*/ 0 h 629"/>
                              <a:gd name="T102" fmla="*/ 0 w 335"/>
                              <a:gd name="T103" fmla="*/ 0 h 629"/>
                              <a:gd name="T104" fmla="*/ 0 w 335"/>
                              <a:gd name="T105" fmla="*/ 0 h 629"/>
                              <a:gd name="T106" fmla="*/ 0 w 335"/>
                              <a:gd name="T107" fmla="*/ 0 h 629"/>
                              <a:gd name="T108" fmla="*/ 0 w 335"/>
                              <a:gd name="T109" fmla="*/ 0 h 629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335"/>
                              <a:gd name="T166" fmla="*/ 0 h 629"/>
                              <a:gd name="T167" fmla="*/ 335 w 335"/>
                              <a:gd name="T168" fmla="*/ 629 h 629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335" h="629">
                                <a:moveTo>
                                  <a:pt x="158" y="0"/>
                                </a:moveTo>
                                <a:lnTo>
                                  <a:pt x="335" y="0"/>
                                </a:lnTo>
                                <a:lnTo>
                                  <a:pt x="333" y="629"/>
                                </a:lnTo>
                                <a:lnTo>
                                  <a:pt x="158" y="622"/>
                                </a:lnTo>
                                <a:lnTo>
                                  <a:pt x="152" y="621"/>
                                </a:lnTo>
                                <a:lnTo>
                                  <a:pt x="145" y="620"/>
                                </a:lnTo>
                                <a:lnTo>
                                  <a:pt x="136" y="617"/>
                                </a:lnTo>
                                <a:lnTo>
                                  <a:pt x="127" y="614"/>
                                </a:lnTo>
                                <a:lnTo>
                                  <a:pt x="117" y="608"/>
                                </a:lnTo>
                                <a:lnTo>
                                  <a:pt x="108" y="603"/>
                                </a:lnTo>
                                <a:lnTo>
                                  <a:pt x="99" y="596"/>
                                </a:lnTo>
                                <a:lnTo>
                                  <a:pt x="91" y="589"/>
                                </a:lnTo>
                                <a:lnTo>
                                  <a:pt x="83" y="582"/>
                                </a:lnTo>
                                <a:lnTo>
                                  <a:pt x="78" y="573"/>
                                </a:lnTo>
                                <a:lnTo>
                                  <a:pt x="72" y="568"/>
                                </a:lnTo>
                                <a:lnTo>
                                  <a:pt x="65" y="558"/>
                                </a:lnTo>
                                <a:lnTo>
                                  <a:pt x="59" y="547"/>
                                </a:lnTo>
                                <a:lnTo>
                                  <a:pt x="53" y="538"/>
                                </a:lnTo>
                                <a:lnTo>
                                  <a:pt x="48" y="530"/>
                                </a:lnTo>
                                <a:lnTo>
                                  <a:pt x="45" y="523"/>
                                </a:lnTo>
                                <a:lnTo>
                                  <a:pt x="37" y="507"/>
                                </a:lnTo>
                                <a:lnTo>
                                  <a:pt x="31" y="491"/>
                                </a:lnTo>
                                <a:lnTo>
                                  <a:pt x="24" y="474"/>
                                </a:lnTo>
                                <a:lnTo>
                                  <a:pt x="19" y="456"/>
                                </a:lnTo>
                                <a:lnTo>
                                  <a:pt x="13" y="436"/>
                                </a:lnTo>
                                <a:lnTo>
                                  <a:pt x="10" y="415"/>
                                </a:lnTo>
                                <a:lnTo>
                                  <a:pt x="4" y="392"/>
                                </a:lnTo>
                                <a:lnTo>
                                  <a:pt x="2" y="367"/>
                                </a:lnTo>
                                <a:lnTo>
                                  <a:pt x="0" y="341"/>
                                </a:lnTo>
                                <a:lnTo>
                                  <a:pt x="0" y="312"/>
                                </a:lnTo>
                                <a:lnTo>
                                  <a:pt x="1" y="272"/>
                                </a:lnTo>
                                <a:lnTo>
                                  <a:pt x="4" y="235"/>
                                </a:lnTo>
                                <a:lnTo>
                                  <a:pt x="10" y="209"/>
                                </a:lnTo>
                                <a:lnTo>
                                  <a:pt x="14" y="182"/>
                                </a:lnTo>
                                <a:lnTo>
                                  <a:pt x="20" y="161"/>
                                </a:lnTo>
                                <a:lnTo>
                                  <a:pt x="24" y="145"/>
                                </a:lnTo>
                                <a:lnTo>
                                  <a:pt x="33" y="123"/>
                                </a:lnTo>
                                <a:lnTo>
                                  <a:pt x="45" y="98"/>
                                </a:lnTo>
                                <a:lnTo>
                                  <a:pt x="55" y="80"/>
                                </a:lnTo>
                                <a:lnTo>
                                  <a:pt x="63" y="68"/>
                                </a:lnTo>
                                <a:lnTo>
                                  <a:pt x="69" y="61"/>
                                </a:lnTo>
                                <a:lnTo>
                                  <a:pt x="76" y="52"/>
                                </a:lnTo>
                                <a:lnTo>
                                  <a:pt x="81" y="45"/>
                                </a:lnTo>
                                <a:lnTo>
                                  <a:pt x="87" y="38"/>
                                </a:lnTo>
                                <a:lnTo>
                                  <a:pt x="92" y="31"/>
                                </a:lnTo>
                                <a:lnTo>
                                  <a:pt x="100" y="26"/>
                                </a:lnTo>
                                <a:lnTo>
                                  <a:pt x="108" y="20"/>
                                </a:lnTo>
                                <a:lnTo>
                                  <a:pt x="113" y="16"/>
                                </a:lnTo>
                                <a:lnTo>
                                  <a:pt x="120" y="12"/>
                                </a:lnTo>
                                <a:lnTo>
                                  <a:pt x="126" y="8"/>
                                </a:lnTo>
                                <a:lnTo>
                                  <a:pt x="134" y="5"/>
                                </a:lnTo>
                                <a:lnTo>
                                  <a:pt x="139" y="3"/>
                                </a:lnTo>
                                <a:lnTo>
                                  <a:pt x="146" y="1"/>
                                </a:lnTo>
                                <a:lnTo>
                                  <a:pt x="150" y="0"/>
                                </a:lnTo>
                                <a:lnTo>
                                  <a:pt x="15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09" name="Oval 1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63" y="2307"/>
                            <a:ext cx="37" cy="63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04" name="Group 13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70" y="2320"/>
                          <a:ext cx="22" cy="37"/>
                          <a:chOff x="3670" y="2320"/>
                          <a:chExt cx="22" cy="37"/>
                        </a:xfrm>
                      </p:grpSpPr>
                      <p:sp>
                        <p:nvSpPr>
                          <p:cNvPr id="305" name="Oval 13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70" y="2320"/>
                            <a:ext cx="22" cy="37"/>
                          </a:xfrm>
                          <a:prstGeom prst="ellipse">
                            <a:avLst/>
                          </a:prstGeom>
                          <a:solidFill>
                            <a:srgbClr val="A0A0A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306" name="Oval 13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70" y="2321"/>
                            <a:ext cx="21" cy="35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307" name="Oval 13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80" y="2335"/>
                            <a:ext cx="3" cy="7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84" name="Group 13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4" y="2309"/>
                      <a:ext cx="81" cy="66"/>
                      <a:chOff x="3584" y="2309"/>
                      <a:chExt cx="81" cy="66"/>
                    </a:xfrm>
                  </p:grpSpPr>
                  <p:grpSp>
                    <p:nvGrpSpPr>
                      <p:cNvPr id="285" name="Group 13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4" y="2309"/>
                        <a:ext cx="57" cy="64"/>
                        <a:chOff x="3584" y="2309"/>
                        <a:chExt cx="57" cy="64"/>
                      </a:xfrm>
                    </p:grpSpPr>
                    <p:grpSp>
                      <p:nvGrpSpPr>
                        <p:cNvPr id="294" name="Group 13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4" y="2309"/>
                          <a:ext cx="57" cy="64"/>
                          <a:chOff x="3584" y="2309"/>
                          <a:chExt cx="57" cy="64"/>
                        </a:xfrm>
                      </p:grpSpPr>
                      <p:sp>
                        <p:nvSpPr>
                          <p:cNvPr id="299" name="Freeform 13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84" y="2309"/>
                            <a:ext cx="38" cy="64"/>
                          </a:xfrm>
                          <a:custGeom>
                            <a:avLst/>
                            <a:gdLst>
                              <a:gd name="T0" fmla="*/ 0 w 350"/>
                              <a:gd name="T1" fmla="*/ 0 h 643"/>
                              <a:gd name="T2" fmla="*/ 0 w 350"/>
                              <a:gd name="T3" fmla="*/ 0 h 643"/>
                              <a:gd name="T4" fmla="*/ 0 w 350"/>
                              <a:gd name="T5" fmla="*/ 0 h 643"/>
                              <a:gd name="T6" fmla="*/ 0 w 350"/>
                              <a:gd name="T7" fmla="*/ 0 h 643"/>
                              <a:gd name="T8" fmla="*/ 0 w 350"/>
                              <a:gd name="T9" fmla="*/ 0 h 643"/>
                              <a:gd name="T10" fmla="*/ 0 w 350"/>
                              <a:gd name="T11" fmla="*/ 0 h 643"/>
                              <a:gd name="T12" fmla="*/ 0 w 350"/>
                              <a:gd name="T13" fmla="*/ 0 h 643"/>
                              <a:gd name="T14" fmla="*/ 0 w 350"/>
                              <a:gd name="T15" fmla="*/ 0 h 643"/>
                              <a:gd name="T16" fmla="*/ 0 w 350"/>
                              <a:gd name="T17" fmla="*/ 0 h 643"/>
                              <a:gd name="T18" fmla="*/ 0 w 350"/>
                              <a:gd name="T19" fmla="*/ 0 h 643"/>
                              <a:gd name="T20" fmla="*/ 0 w 350"/>
                              <a:gd name="T21" fmla="*/ 0 h 643"/>
                              <a:gd name="T22" fmla="*/ 0 w 350"/>
                              <a:gd name="T23" fmla="*/ 0 h 643"/>
                              <a:gd name="T24" fmla="*/ 0 w 350"/>
                              <a:gd name="T25" fmla="*/ 0 h 643"/>
                              <a:gd name="T26" fmla="*/ 0 w 350"/>
                              <a:gd name="T27" fmla="*/ 0 h 643"/>
                              <a:gd name="T28" fmla="*/ 0 w 350"/>
                              <a:gd name="T29" fmla="*/ 0 h 643"/>
                              <a:gd name="T30" fmla="*/ 0 w 350"/>
                              <a:gd name="T31" fmla="*/ 0 h 643"/>
                              <a:gd name="T32" fmla="*/ 0 w 350"/>
                              <a:gd name="T33" fmla="*/ 0 h 643"/>
                              <a:gd name="T34" fmla="*/ 0 w 350"/>
                              <a:gd name="T35" fmla="*/ 0 h 643"/>
                              <a:gd name="T36" fmla="*/ 0 w 350"/>
                              <a:gd name="T37" fmla="*/ 0 h 643"/>
                              <a:gd name="T38" fmla="*/ 0 w 350"/>
                              <a:gd name="T39" fmla="*/ 0 h 643"/>
                              <a:gd name="T40" fmla="*/ 0 w 350"/>
                              <a:gd name="T41" fmla="*/ 0 h 643"/>
                              <a:gd name="T42" fmla="*/ 0 w 350"/>
                              <a:gd name="T43" fmla="*/ 0 h 643"/>
                              <a:gd name="T44" fmla="*/ 0 w 350"/>
                              <a:gd name="T45" fmla="*/ 0 h 643"/>
                              <a:gd name="T46" fmla="*/ 0 w 350"/>
                              <a:gd name="T47" fmla="*/ 0 h 643"/>
                              <a:gd name="T48" fmla="*/ 0 w 350"/>
                              <a:gd name="T49" fmla="*/ 0 h 643"/>
                              <a:gd name="T50" fmla="*/ 0 w 350"/>
                              <a:gd name="T51" fmla="*/ 0 h 643"/>
                              <a:gd name="T52" fmla="*/ 0 w 350"/>
                              <a:gd name="T53" fmla="*/ 0 h 643"/>
                              <a:gd name="T54" fmla="*/ 0 w 350"/>
                              <a:gd name="T55" fmla="*/ 0 h 643"/>
                              <a:gd name="T56" fmla="*/ 0 w 350"/>
                              <a:gd name="T57" fmla="*/ 0 h 643"/>
                              <a:gd name="T58" fmla="*/ 0 w 350"/>
                              <a:gd name="T59" fmla="*/ 0 h 643"/>
                              <a:gd name="T60" fmla="*/ 0 w 350"/>
                              <a:gd name="T61" fmla="*/ 0 h 643"/>
                              <a:gd name="T62" fmla="*/ 0 w 350"/>
                              <a:gd name="T63" fmla="*/ 0 h 643"/>
                              <a:gd name="T64" fmla="*/ 0 w 350"/>
                              <a:gd name="T65" fmla="*/ 0 h 643"/>
                              <a:gd name="T66" fmla="*/ 0 w 350"/>
                              <a:gd name="T67" fmla="*/ 0 h 643"/>
                              <a:gd name="T68" fmla="*/ 0 w 350"/>
                              <a:gd name="T69" fmla="*/ 0 h 643"/>
                              <a:gd name="T70" fmla="*/ 0 w 350"/>
                              <a:gd name="T71" fmla="*/ 0 h 643"/>
                              <a:gd name="T72" fmla="*/ 0 w 350"/>
                              <a:gd name="T73" fmla="*/ 0 h 643"/>
                              <a:gd name="T74" fmla="*/ 0 w 350"/>
                              <a:gd name="T75" fmla="*/ 0 h 643"/>
                              <a:gd name="T76" fmla="*/ 0 w 350"/>
                              <a:gd name="T77" fmla="*/ 0 h 643"/>
                              <a:gd name="T78" fmla="*/ 0 w 350"/>
                              <a:gd name="T79" fmla="*/ 0 h 643"/>
                              <a:gd name="T80" fmla="*/ 0 w 350"/>
                              <a:gd name="T81" fmla="*/ 0 h 643"/>
                              <a:gd name="T82" fmla="*/ 0 w 350"/>
                              <a:gd name="T83" fmla="*/ 0 h 643"/>
                              <a:gd name="T84" fmla="*/ 0 w 350"/>
                              <a:gd name="T85" fmla="*/ 0 h 643"/>
                              <a:gd name="T86" fmla="*/ 0 w 350"/>
                              <a:gd name="T87" fmla="*/ 0 h 643"/>
                              <a:gd name="T88" fmla="*/ 0 w 350"/>
                              <a:gd name="T89" fmla="*/ 0 h 643"/>
                              <a:gd name="T90" fmla="*/ 0 w 350"/>
                              <a:gd name="T91" fmla="*/ 0 h 643"/>
                              <a:gd name="T92" fmla="*/ 0 w 350"/>
                              <a:gd name="T93" fmla="*/ 0 h 643"/>
                              <a:gd name="T94" fmla="*/ 0 w 350"/>
                              <a:gd name="T95" fmla="*/ 0 h 643"/>
                              <a:gd name="T96" fmla="*/ 0 w 350"/>
                              <a:gd name="T97" fmla="*/ 0 h 643"/>
                              <a:gd name="T98" fmla="*/ 0 w 350"/>
                              <a:gd name="T99" fmla="*/ 0 h 643"/>
                              <a:gd name="T100" fmla="*/ 0 w 350"/>
                              <a:gd name="T101" fmla="*/ 0 h 643"/>
                              <a:gd name="T102" fmla="*/ 0 w 350"/>
                              <a:gd name="T103" fmla="*/ 0 h 643"/>
                              <a:gd name="T104" fmla="*/ 0 w 350"/>
                              <a:gd name="T105" fmla="*/ 0 h 643"/>
                              <a:gd name="T106" fmla="*/ 0 w 350"/>
                              <a:gd name="T107" fmla="*/ 0 h 643"/>
                              <a:gd name="T108" fmla="*/ 0 w 350"/>
                              <a:gd name="T109" fmla="*/ 0 h 643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350"/>
                              <a:gd name="T166" fmla="*/ 0 h 643"/>
                              <a:gd name="T167" fmla="*/ 350 w 350"/>
                              <a:gd name="T168" fmla="*/ 643 h 643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350" h="643">
                                <a:moveTo>
                                  <a:pt x="166" y="0"/>
                                </a:moveTo>
                                <a:lnTo>
                                  <a:pt x="350" y="0"/>
                                </a:lnTo>
                                <a:lnTo>
                                  <a:pt x="348" y="643"/>
                                </a:lnTo>
                                <a:lnTo>
                                  <a:pt x="166" y="637"/>
                                </a:lnTo>
                                <a:lnTo>
                                  <a:pt x="159" y="636"/>
                                </a:lnTo>
                                <a:lnTo>
                                  <a:pt x="153" y="635"/>
                                </a:lnTo>
                                <a:lnTo>
                                  <a:pt x="143" y="632"/>
                                </a:lnTo>
                                <a:lnTo>
                                  <a:pt x="133" y="629"/>
                                </a:lnTo>
                                <a:lnTo>
                                  <a:pt x="123" y="623"/>
                                </a:lnTo>
                                <a:lnTo>
                                  <a:pt x="112" y="617"/>
                                </a:lnTo>
                                <a:lnTo>
                                  <a:pt x="103" y="610"/>
                                </a:lnTo>
                                <a:lnTo>
                                  <a:pt x="96" y="602"/>
                                </a:lnTo>
                                <a:lnTo>
                                  <a:pt x="88" y="595"/>
                                </a:lnTo>
                                <a:lnTo>
                                  <a:pt x="82" y="587"/>
                                </a:lnTo>
                                <a:lnTo>
                                  <a:pt x="76" y="582"/>
                                </a:lnTo>
                                <a:lnTo>
                                  <a:pt x="68" y="571"/>
                                </a:lnTo>
                                <a:lnTo>
                                  <a:pt x="62" y="561"/>
                                </a:lnTo>
                                <a:lnTo>
                                  <a:pt x="55" y="550"/>
                                </a:lnTo>
                                <a:lnTo>
                                  <a:pt x="51" y="542"/>
                                </a:lnTo>
                                <a:lnTo>
                                  <a:pt x="47" y="535"/>
                                </a:lnTo>
                                <a:lnTo>
                                  <a:pt x="39" y="519"/>
                                </a:lnTo>
                                <a:lnTo>
                                  <a:pt x="33" y="503"/>
                                </a:lnTo>
                                <a:lnTo>
                                  <a:pt x="26" y="485"/>
                                </a:lnTo>
                                <a:lnTo>
                                  <a:pt x="20" y="466"/>
                                </a:lnTo>
                                <a:lnTo>
                                  <a:pt x="14" y="446"/>
                                </a:lnTo>
                                <a:lnTo>
                                  <a:pt x="10" y="425"/>
                                </a:lnTo>
                                <a:lnTo>
                                  <a:pt x="6" y="401"/>
                                </a:lnTo>
                                <a:lnTo>
                                  <a:pt x="2" y="375"/>
                                </a:lnTo>
                                <a:lnTo>
                                  <a:pt x="0" y="350"/>
                                </a:lnTo>
                                <a:lnTo>
                                  <a:pt x="0" y="319"/>
                                </a:lnTo>
                                <a:lnTo>
                                  <a:pt x="1" y="278"/>
                                </a:lnTo>
                                <a:lnTo>
                                  <a:pt x="6" y="241"/>
                                </a:lnTo>
                                <a:lnTo>
                                  <a:pt x="10" y="214"/>
                                </a:lnTo>
                                <a:lnTo>
                                  <a:pt x="16" y="187"/>
                                </a:lnTo>
                                <a:lnTo>
                                  <a:pt x="21" y="165"/>
                                </a:lnTo>
                                <a:lnTo>
                                  <a:pt x="26" y="149"/>
                                </a:lnTo>
                                <a:lnTo>
                                  <a:pt x="35" y="126"/>
                                </a:lnTo>
                                <a:lnTo>
                                  <a:pt x="47" y="101"/>
                                </a:lnTo>
                                <a:lnTo>
                                  <a:pt x="58" y="83"/>
                                </a:lnTo>
                                <a:lnTo>
                                  <a:pt x="66" y="69"/>
                                </a:lnTo>
                                <a:lnTo>
                                  <a:pt x="73" y="61"/>
                                </a:lnTo>
                                <a:lnTo>
                                  <a:pt x="79" y="52"/>
                                </a:lnTo>
                                <a:lnTo>
                                  <a:pt x="86" y="45"/>
                                </a:lnTo>
                                <a:lnTo>
                                  <a:pt x="91" y="39"/>
                                </a:lnTo>
                                <a:lnTo>
                                  <a:pt x="98" y="33"/>
                                </a:lnTo>
                                <a:lnTo>
                                  <a:pt x="105" y="27"/>
                                </a:lnTo>
                                <a:lnTo>
                                  <a:pt x="113" y="21"/>
                                </a:lnTo>
                                <a:lnTo>
                                  <a:pt x="120" y="16"/>
                                </a:lnTo>
                                <a:lnTo>
                                  <a:pt x="126" y="12"/>
                                </a:lnTo>
                                <a:lnTo>
                                  <a:pt x="132" y="8"/>
                                </a:lnTo>
                                <a:lnTo>
                                  <a:pt x="141" y="5"/>
                                </a:lnTo>
                                <a:lnTo>
                                  <a:pt x="147" y="3"/>
                                </a:lnTo>
                                <a:lnTo>
                                  <a:pt x="153" y="1"/>
                                </a:lnTo>
                                <a:lnTo>
                                  <a:pt x="158" y="0"/>
                                </a:lnTo>
                                <a:lnTo>
                                  <a:pt x="16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300" name="Oval 13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2" y="2309"/>
                            <a:ext cx="39" cy="64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95" name="Group 13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10" y="2322"/>
                          <a:ext cx="23" cy="38"/>
                          <a:chOff x="3610" y="2322"/>
                          <a:chExt cx="23" cy="38"/>
                        </a:xfrm>
                      </p:grpSpPr>
                      <p:sp>
                        <p:nvSpPr>
                          <p:cNvPr id="296" name="Oval 13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10" y="2322"/>
                            <a:ext cx="23" cy="38"/>
                          </a:xfrm>
                          <a:prstGeom prst="ellipse">
                            <a:avLst/>
                          </a:prstGeom>
                          <a:solidFill>
                            <a:srgbClr val="A0A0A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297" name="Oval 13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10" y="2323"/>
                            <a:ext cx="22" cy="36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298" name="Oval 1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20" y="2338"/>
                            <a:ext cx="4" cy="6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86" name="Group 13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7" y="2309"/>
                        <a:ext cx="58" cy="66"/>
                        <a:chOff x="3607" y="2309"/>
                        <a:chExt cx="58" cy="66"/>
                      </a:xfrm>
                    </p:grpSpPr>
                    <p:grpSp>
                      <p:nvGrpSpPr>
                        <p:cNvPr id="287" name="Group 13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07" y="2309"/>
                          <a:ext cx="58" cy="66"/>
                          <a:chOff x="3607" y="2309"/>
                          <a:chExt cx="58" cy="66"/>
                        </a:xfrm>
                      </p:grpSpPr>
                      <p:sp>
                        <p:nvSpPr>
                          <p:cNvPr id="292" name="Freeform 13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07" y="2309"/>
                            <a:ext cx="39" cy="66"/>
                          </a:xfrm>
                          <a:custGeom>
                            <a:avLst/>
                            <a:gdLst>
                              <a:gd name="T0" fmla="*/ 0 w 351"/>
                              <a:gd name="T1" fmla="*/ 0 h 657"/>
                              <a:gd name="T2" fmla="*/ 0 w 351"/>
                              <a:gd name="T3" fmla="*/ 0 h 657"/>
                              <a:gd name="T4" fmla="*/ 0 w 351"/>
                              <a:gd name="T5" fmla="*/ 0 h 657"/>
                              <a:gd name="T6" fmla="*/ 0 w 351"/>
                              <a:gd name="T7" fmla="*/ 0 h 657"/>
                              <a:gd name="T8" fmla="*/ 0 w 351"/>
                              <a:gd name="T9" fmla="*/ 0 h 657"/>
                              <a:gd name="T10" fmla="*/ 0 w 351"/>
                              <a:gd name="T11" fmla="*/ 0 h 657"/>
                              <a:gd name="T12" fmla="*/ 0 w 351"/>
                              <a:gd name="T13" fmla="*/ 0 h 657"/>
                              <a:gd name="T14" fmla="*/ 0 w 351"/>
                              <a:gd name="T15" fmla="*/ 0 h 657"/>
                              <a:gd name="T16" fmla="*/ 0 w 351"/>
                              <a:gd name="T17" fmla="*/ 0 h 657"/>
                              <a:gd name="T18" fmla="*/ 0 w 351"/>
                              <a:gd name="T19" fmla="*/ 0 h 657"/>
                              <a:gd name="T20" fmla="*/ 0 w 351"/>
                              <a:gd name="T21" fmla="*/ 0 h 657"/>
                              <a:gd name="T22" fmla="*/ 0 w 351"/>
                              <a:gd name="T23" fmla="*/ 0 h 657"/>
                              <a:gd name="T24" fmla="*/ 0 w 351"/>
                              <a:gd name="T25" fmla="*/ 0 h 657"/>
                              <a:gd name="T26" fmla="*/ 0 w 351"/>
                              <a:gd name="T27" fmla="*/ 0 h 657"/>
                              <a:gd name="T28" fmla="*/ 0 w 351"/>
                              <a:gd name="T29" fmla="*/ 0 h 657"/>
                              <a:gd name="T30" fmla="*/ 0 w 351"/>
                              <a:gd name="T31" fmla="*/ 0 h 657"/>
                              <a:gd name="T32" fmla="*/ 0 w 351"/>
                              <a:gd name="T33" fmla="*/ 0 h 657"/>
                              <a:gd name="T34" fmla="*/ 0 w 351"/>
                              <a:gd name="T35" fmla="*/ 0 h 657"/>
                              <a:gd name="T36" fmla="*/ 0 w 351"/>
                              <a:gd name="T37" fmla="*/ 0 h 657"/>
                              <a:gd name="T38" fmla="*/ 0 w 351"/>
                              <a:gd name="T39" fmla="*/ 0 h 657"/>
                              <a:gd name="T40" fmla="*/ 0 w 351"/>
                              <a:gd name="T41" fmla="*/ 0 h 657"/>
                              <a:gd name="T42" fmla="*/ 0 w 351"/>
                              <a:gd name="T43" fmla="*/ 0 h 657"/>
                              <a:gd name="T44" fmla="*/ 0 w 351"/>
                              <a:gd name="T45" fmla="*/ 0 h 657"/>
                              <a:gd name="T46" fmla="*/ 0 w 351"/>
                              <a:gd name="T47" fmla="*/ 0 h 657"/>
                              <a:gd name="T48" fmla="*/ 0 w 351"/>
                              <a:gd name="T49" fmla="*/ 0 h 657"/>
                              <a:gd name="T50" fmla="*/ 0 w 351"/>
                              <a:gd name="T51" fmla="*/ 0 h 657"/>
                              <a:gd name="T52" fmla="*/ 0 w 351"/>
                              <a:gd name="T53" fmla="*/ 0 h 657"/>
                              <a:gd name="T54" fmla="*/ 0 w 351"/>
                              <a:gd name="T55" fmla="*/ 0 h 657"/>
                              <a:gd name="T56" fmla="*/ 0 w 351"/>
                              <a:gd name="T57" fmla="*/ 0 h 657"/>
                              <a:gd name="T58" fmla="*/ 0 w 351"/>
                              <a:gd name="T59" fmla="*/ 0 h 657"/>
                              <a:gd name="T60" fmla="*/ 0 w 351"/>
                              <a:gd name="T61" fmla="*/ 0 h 657"/>
                              <a:gd name="T62" fmla="*/ 0 w 351"/>
                              <a:gd name="T63" fmla="*/ 0 h 657"/>
                              <a:gd name="T64" fmla="*/ 0 w 351"/>
                              <a:gd name="T65" fmla="*/ 0 h 657"/>
                              <a:gd name="T66" fmla="*/ 0 w 351"/>
                              <a:gd name="T67" fmla="*/ 0 h 657"/>
                              <a:gd name="T68" fmla="*/ 0 w 351"/>
                              <a:gd name="T69" fmla="*/ 0 h 657"/>
                              <a:gd name="T70" fmla="*/ 0 w 351"/>
                              <a:gd name="T71" fmla="*/ 0 h 657"/>
                              <a:gd name="T72" fmla="*/ 0 w 351"/>
                              <a:gd name="T73" fmla="*/ 0 h 657"/>
                              <a:gd name="T74" fmla="*/ 0 w 351"/>
                              <a:gd name="T75" fmla="*/ 0 h 657"/>
                              <a:gd name="T76" fmla="*/ 0 w 351"/>
                              <a:gd name="T77" fmla="*/ 0 h 657"/>
                              <a:gd name="T78" fmla="*/ 0 w 351"/>
                              <a:gd name="T79" fmla="*/ 0 h 657"/>
                              <a:gd name="T80" fmla="*/ 0 w 351"/>
                              <a:gd name="T81" fmla="*/ 0 h 657"/>
                              <a:gd name="T82" fmla="*/ 0 w 351"/>
                              <a:gd name="T83" fmla="*/ 0 h 657"/>
                              <a:gd name="T84" fmla="*/ 0 w 351"/>
                              <a:gd name="T85" fmla="*/ 0 h 657"/>
                              <a:gd name="T86" fmla="*/ 0 w 351"/>
                              <a:gd name="T87" fmla="*/ 0 h 657"/>
                              <a:gd name="T88" fmla="*/ 0 w 351"/>
                              <a:gd name="T89" fmla="*/ 0 h 657"/>
                              <a:gd name="T90" fmla="*/ 0 w 351"/>
                              <a:gd name="T91" fmla="*/ 0 h 657"/>
                              <a:gd name="T92" fmla="*/ 0 w 351"/>
                              <a:gd name="T93" fmla="*/ 0 h 657"/>
                              <a:gd name="T94" fmla="*/ 0 w 351"/>
                              <a:gd name="T95" fmla="*/ 0 h 657"/>
                              <a:gd name="T96" fmla="*/ 0 w 351"/>
                              <a:gd name="T97" fmla="*/ 0 h 657"/>
                              <a:gd name="T98" fmla="*/ 0 w 351"/>
                              <a:gd name="T99" fmla="*/ 0 h 657"/>
                              <a:gd name="T100" fmla="*/ 0 w 351"/>
                              <a:gd name="T101" fmla="*/ 0 h 657"/>
                              <a:gd name="T102" fmla="*/ 0 w 351"/>
                              <a:gd name="T103" fmla="*/ 0 h 657"/>
                              <a:gd name="T104" fmla="*/ 0 w 351"/>
                              <a:gd name="T105" fmla="*/ 0 h 657"/>
                              <a:gd name="T106" fmla="*/ 0 w 351"/>
                              <a:gd name="T107" fmla="*/ 0 h 657"/>
                              <a:gd name="T108" fmla="*/ 0 w 351"/>
                              <a:gd name="T109" fmla="*/ 0 h 657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351"/>
                              <a:gd name="T166" fmla="*/ 0 h 657"/>
                              <a:gd name="T167" fmla="*/ 351 w 351"/>
                              <a:gd name="T168" fmla="*/ 657 h 657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351" h="657">
                                <a:moveTo>
                                  <a:pt x="164" y="0"/>
                                </a:moveTo>
                                <a:lnTo>
                                  <a:pt x="351" y="0"/>
                                </a:lnTo>
                                <a:lnTo>
                                  <a:pt x="347" y="657"/>
                                </a:lnTo>
                                <a:lnTo>
                                  <a:pt x="164" y="652"/>
                                </a:lnTo>
                                <a:lnTo>
                                  <a:pt x="158" y="650"/>
                                </a:lnTo>
                                <a:lnTo>
                                  <a:pt x="151" y="649"/>
                                </a:lnTo>
                                <a:lnTo>
                                  <a:pt x="142" y="646"/>
                                </a:lnTo>
                                <a:lnTo>
                                  <a:pt x="132" y="643"/>
                                </a:lnTo>
                                <a:lnTo>
                                  <a:pt x="122" y="637"/>
                                </a:lnTo>
                                <a:lnTo>
                                  <a:pt x="111" y="631"/>
                                </a:lnTo>
                                <a:lnTo>
                                  <a:pt x="103" y="624"/>
                                </a:lnTo>
                                <a:lnTo>
                                  <a:pt x="94" y="617"/>
                                </a:lnTo>
                                <a:lnTo>
                                  <a:pt x="87" y="610"/>
                                </a:lnTo>
                                <a:lnTo>
                                  <a:pt x="82" y="600"/>
                                </a:lnTo>
                                <a:lnTo>
                                  <a:pt x="75" y="595"/>
                                </a:lnTo>
                                <a:lnTo>
                                  <a:pt x="68" y="584"/>
                                </a:lnTo>
                                <a:lnTo>
                                  <a:pt x="62" y="573"/>
                                </a:lnTo>
                                <a:lnTo>
                                  <a:pt x="55" y="563"/>
                                </a:lnTo>
                                <a:lnTo>
                                  <a:pt x="51" y="554"/>
                                </a:lnTo>
                                <a:lnTo>
                                  <a:pt x="47" y="547"/>
                                </a:lnTo>
                                <a:lnTo>
                                  <a:pt x="39" y="531"/>
                                </a:lnTo>
                                <a:lnTo>
                                  <a:pt x="32" y="515"/>
                                </a:lnTo>
                                <a:lnTo>
                                  <a:pt x="26" y="496"/>
                                </a:lnTo>
                                <a:lnTo>
                                  <a:pt x="19" y="477"/>
                                </a:lnTo>
                                <a:lnTo>
                                  <a:pt x="14" y="455"/>
                                </a:lnTo>
                                <a:lnTo>
                                  <a:pt x="11" y="434"/>
                                </a:lnTo>
                                <a:lnTo>
                                  <a:pt x="5" y="411"/>
                                </a:lnTo>
                                <a:lnTo>
                                  <a:pt x="3" y="383"/>
                                </a:lnTo>
                                <a:lnTo>
                                  <a:pt x="0" y="357"/>
                                </a:lnTo>
                                <a:lnTo>
                                  <a:pt x="1" y="326"/>
                                </a:lnTo>
                                <a:lnTo>
                                  <a:pt x="2" y="284"/>
                                </a:lnTo>
                                <a:lnTo>
                                  <a:pt x="5" y="247"/>
                                </a:lnTo>
                                <a:lnTo>
                                  <a:pt x="11" y="218"/>
                                </a:lnTo>
                                <a:lnTo>
                                  <a:pt x="16" y="191"/>
                                </a:lnTo>
                                <a:lnTo>
                                  <a:pt x="20" y="169"/>
                                </a:lnTo>
                                <a:lnTo>
                                  <a:pt x="26" y="152"/>
                                </a:lnTo>
                                <a:lnTo>
                                  <a:pt x="35" y="130"/>
                                </a:lnTo>
                                <a:lnTo>
                                  <a:pt x="48" y="103"/>
                                </a:lnTo>
                                <a:lnTo>
                                  <a:pt x="58" y="85"/>
                                </a:lnTo>
                                <a:lnTo>
                                  <a:pt x="66" y="71"/>
                                </a:lnTo>
                                <a:lnTo>
                                  <a:pt x="72" y="63"/>
                                </a:lnTo>
                                <a:lnTo>
                                  <a:pt x="80" y="53"/>
                                </a:lnTo>
                                <a:lnTo>
                                  <a:pt x="85" y="46"/>
                                </a:lnTo>
                                <a:lnTo>
                                  <a:pt x="90" y="40"/>
                                </a:lnTo>
                                <a:lnTo>
                                  <a:pt x="96" y="34"/>
                                </a:lnTo>
                                <a:lnTo>
                                  <a:pt x="104" y="28"/>
                                </a:lnTo>
                                <a:lnTo>
                                  <a:pt x="111" y="22"/>
                                </a:lnTo>
                                <a:lnTo>
                                  <a:pt x="118" y="16"/>
                                </a:lnTo>
                                <a:lnTo>
                                  <a:pt x="125" y="13"/>
                                </a:lnTo>
                                <a:lnTo>
                                  <a:pt x="131" y="9"/>
                                </a:lnTo>
                                <a:lnTo>
                                  <a:pt x="139" y="6"/>
                                </a:lnTo>
                                <a:lnTo>
                                  <a:pt x="145" y="3"/>
                                </a:lnTo>
                                <a:lnTo>
                                  <a:pt x="152" y="2"/>
                                </a:lnTo>
                                <a:lnTo>
                                  <a:pt x="158" y="1"/>
                                </a:lnTo>
                                <a:lnTo>
                                  <a:pt x="16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293" name="Oval 13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25" y="2309"/>
                            <a:ext cx="40" cy="66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88" name="Group 13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33" y="2322"/>
                          <a:ext cx="23" cy="39"/>
                          <a:chOff x="3633" y="2322"/>
                          <a:chExt cx="23" cy="39"/>
                        </a:xfrm>
                      </p:grpSpPr>
                      <p:sp>
                        <p:nvSpPr>
                          <p:cNvPr id="289" name="Oval 1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33" y="2322"/>
                            <a:ext cx="23" cy="39"/>
                          </a:xfrm>
                          <a:prstGeom prst="ellipse">
                            <a:avLst/>
                          </a:prstGeom>
                          <a:solidFill>
                            <a:srgbClr val="A0A0A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290" name="Oval 13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33" y="2323"/>
                            <a:ext cx="22" cy="37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291" name="Oval 13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43" y="2339"/>
                            <a:ext cx="4" cy="6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95" name="Group 1358"/>
                  <p:cNvGrpSpPr>
                    <a:grpSpLocks/>
                  </p:cNvGrpSpPr>
                  <p:nvPr/>
                </p:nvGrpSpPr>
                <p:grpSpPr bwMode="auto">
                  <a:xfrm>
                    <a:off x="3801" y="2217"/>
                    <a:ext cx="88" cy="99"/>
                    <a:chOff x="3801" y="2217"/>
                    <a:chExt cx="88" cy="99"/>
                  </a:xfrm>
                </p:grpSpPr>
                <p:grpSp>
                  <p:nvGrpSpPr>
                    <p:cNvPr id="259" name="Group 13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1" y="2217"/>
                      <a:ext cx="65" cy="23"/>
                      <a:chOff x="3801" y="2217"/>
                      <a:chExt cx="65" cy="23"/>
                    </a:xfrm>
                  </p:grpSpPr>
                  <p:sp>
                    <p:nvSpPr>
                      <p:cNvPr id="281" name="Freeform 13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1" y="2217"/>
                        <a:ext cx="65" cy="23"/>
                      </a:xfrm>
                      <a:custGeom>
                        <a:avLst/>
                        <a:gdLst>
                          <a:gd name="T0" fmla="*/ 0 w 583"/>
                          <a:gd name="T1" fmla="*/ 0 h 232"/>
                          <a:gd name="T2" fmla="*/ 0 w 583"/>
                          <a:gd name="T3" fmla="*/ 0 h 232"/>
                          <a:gd name="T4" fmla="*/ 0 w 583"/>
                          <a:gd name="T5" fmla="*/ 0 h 232"/>
                          <a:gd name="T6" fmla="*/ 0 w 583"/>
                          <a:gd name="T7" fmla="*/ 0 h 232"/>
                          <a:gd name="T8" fmla="*/ 0 w 583"/>
                          <a:gd name="T9" fmla="*/ 0 h 232"/>
                          <a:gd name="T10" fmla="*/ 0 w 583"/>
                          <a:gd name="T11" fmla="*/ 0 h 232"/>
                          <a:gd name="T12" fmla="*/ 0 w 583"/>
                          <a:gd name="T13" fmla="*/ 0 h 232"/>
                          <a:gd name="T14" fmla="*/ 0 w 583"/>
                          <a:gd name="T15" fmla="*/ 0 h 232"/>
                          <a:gd name="T16" fmla="*/ 0 w 583"/>
                          <a:gd name="T17" fmla="*/ 0 h 232"/>
                          <a:gd name="T18" fmla="*/ 0 w 583"/>
                          <a:gd name="T19" fmla="*/ 0 h 232"/>
                          <a:gd name="T20" fmla="*/ 0 w 583"/>
                          <a:gd name="T21" fmla="*/ 0 h 232"/>
                          <a:gd name="T22" fmla="*/ 0 w 583"/>
                          <a:gd name="T23" fmla="*/ 0 h 232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583"/>
                          <a:gd name="T37" fmla="*/ 0 h 232"/>
                          <a:gd name="T38" fmla="*/ 583 w 583"/>
                          <a:gd name="T39" fmla="*/ 232 h 232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583" h="232">
                            <a:moveTo>
                              <a:pt x="436" y="0"/>
                            </a:moveTo>
                            <a:lnTo>
                              <a:pt x="452" y="2"/>
                            </a:lnTo>
                            <a:lnTo>
                              <a:pt x="465" y="6"/>
                            </a:lnTo>
                            <a:lnTo>
                              <a:pt x="476" y="10"/>
                            </a:lnTo>
                            <a:lnTo>
                              <a:pt x="485" y="18"/>
                            </a:lnTo>
                            <a:lnTo>
                              <a:pt x="491" y="26"/>
                            </a:lnTo>
                            <a:lnTo>
                              <a:pt x="498" y="37"/>
                            </a:lnTo>
                            <a:lnTo>
                              <a:pt x="583" y="232"/>
                            </a:lnTo>
                            <a:lnTo>
                              <a:pt x="421" y="176"/>
                            </a:lnTo>
                            <a:lnTo>
                              <a:pt x="0" y="176"/>
                            </a:lnTo>
                            <a:lnTo>
                              <a:pt x="0" y="0"/>
                            </a:lnTo>
                            <a:lnTo>
                              <a:pt x="436" y="0"/>
                            </a:lnTo>
                            <a:close/>
                          </a:path>
                        </a:pathLst>
                      </a:custGeom>
                      <a:solidFill>
                        <a:srgbClr val="E0E0E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282" name="Freeform 13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2" y="2218"/>
                        <a:ext cx="46" cy="19"/>
                      </a:xfrm>
                      <a:custGeom>
                        <a:avLst/>
                        <a:gdLst>
                          <a:gd name="T0" fmla="*/ 0 w 408"/>
                          <a:gd name="T1" fmla="*/ 0 h 189"/>
                          <a:gd name="T2" fmla="*/ 0 w 408"/>
                          <a:gd name="T3" fmla="*/ 0 h 189"/>
                          <a:gd name="T4" fmla="*/ 0 w 408"/>
                          <a:gd name="T5" fmla="*/ 0 h 189"/>
                          <a:gd name="T6" fmla="*/ 0 w 408"/>
                          <a:gd name="T7" fmla="*/ 0 h 189"/>
                          <a:gd name="T8" fmla="*/ 0 w 408"/>
                          <a:gd name="T9" fmla="*/ 0 h 189"/>
                          <a:gd name="T10" fmla="*/ 0 w 408"/>
                          <a:gd name="T11" fmla="*/ 0 h 189"/>
                          <a:gd name="T12" fmla="*/ 0 w 408"/>
                          <a:gd name="T13" fmla="*/ 0 h 189"/>
                          <a:gd name="T14" fmla="*/ 0 w 408"/>
                          <a:gd name="T15" fmla="*/ 0 h 189"/>
                          <a:gd name="T16" fmla="*/ 0 w 408"/>
                          <a:gd name="T17" fmla="*/ 0 h 189"/>
                          <a:gd name="T18" fmla="*/ 0 w 408"/>
                          <a:gd name="T19" fmla="*/ 0 h 189"/>
                          <a:gd name="T20" fmla="*/ 0 w 408"/>
                          <a:gd name="T21" fmla="*/ 0 h 189"/>
                          <a:gd name="T22" fmla="*/ 0 w 408"/>
                          <a:gd name="T23" fmla="*/ 0 h 189"/>
                          <a:gd name="T24" fmla="*/ 0 w 408"/>
                          <a:gd name="T25" fmla="*/ 0 h 189"/>
                          <a:gd name="T26" fmla="*/ 0 w 408"/>
                          <a:gd name="T27" fmla="*/ 0 h 189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408"/>
                          <a:gd name="T43" fmla="*/ 0 h 189"/>
                          <a:gd name="T44" fmla="*/ 408 w 408"/>
                          <a:gd name="T45" fmla="*/ 189 h 189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408" h="189">
                            <a:moveTo>
                              <a:pt x="408" y="189"/>
                            </a:moveTo>
                            <a:lnTo>
                              <a:pt x="383" y="49"/>
                            </a:lnTo>
                            <a:lnTo>
                              <a:pt x="378" y="34"/>
                            </a:lnTo>
                            <a:lnTo>
                              <a:pt x="372" y="23"/>
                            </a:lnTo>
                            <a:lnTo>
                              <a:pt x="365" y="14"/>
                            </a:lnTo>
                            <a:lnTo>
                              <a:pt x="356" y="6"/>
                            </a:lnTo>
                            <a:lnTo>
                              <a:pt x="345" y="2"/>
                            </a:lnTo>
                            <a:lnTo>
                              <a:pt x="334" y="0"/>
                            </a:lnTo>
                            <a:lnTo>
                              <a:pt x="35" y="0"/>
                            </a:lnTo>
                            <a:lnTo>
                              <a:pt x="19" y="5"/>
                            </a:lnTo>
                            <a:lnTo>
                              <a:pt x="6" y="13"/>
                            </a:lnTo>
                            <a:lnTo>
                              <a:pt x="0" y="26"/>
                            </a:lnTo>
                            <a:lnTo>
                              <a:pt x="0" y="189"/>
                            </a:lnTo>
                            <a:lnTo>
                              <a:pt x="408" y="189"/>
                            </a:lnTo>
                            <a:close/>
                          </a:path>
                        </a:pathLst>
                      </a:custGeom>
                      <a:solidFill>
                        <a:srgbClr val="20202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sp>
                  <p:nvSpPr>
                    <p:cNvPr id="260" name="Freeform 1362"/>
                    <p:cNvSpPr>
                      <a:spLocks/>
                    </p:cNvSpPr>
                    <p:nvPr/>
                  </p:nvSpPr>
                  <p:spPr bwMode="auto">
                    <a:xfrm>
                      <a:off x="3838" y="2292"/>
                      <a:ext cx="50" cy="24"/>
                    </a:xfrm>
                    <a:custGeom>
                      <a:avLst/>
                      <a:gdLst>
                        <a:gd name="T0" fmla="*/ 0 w 453"/>
                        <a:gd name="T1" fmla="*/ 0 h 239"/>
                        <a:gd name="T2" fmla="*/ 0 w 453"/>
                        <a:gd name="T3" fmla="*/ 0 h 239"/>
                        <a:gd name="T4" fmla="*/ 0 w 453"/>
                        <a:gd name="T5" fmla="*/ 0 h 239"/>
                        <a:gd name="T6" fmla="*/ 0 w 453"/>
                        <a:gd name="T7" fmla="*/ 0 h 239"/>
                        <a:gd name="T8" fmla="*/ 0 w 453"/>
                        <a:gd name="T9" fmla="*/ 0 h 239"/>
                        <a:gd name="T10" fmla="*/ 0 w 453"/>
                        <a:gd name="T11" fmla="*/ 0 h 239"/>
                        <a:gd name="T12" fmla="*/ 0 w 453"/>
                        <a:gd name="T13" fmla="*/ 0 h 239"/>
                        <a:gd name="T14" fmla="*/ 0 w 453"/>
                        <a:gd name="T15" fmla="*/ 0 h 239"/>
                        <a:gd name="T16" fmla="*/ 0 w 453"/>
                        <a:gd name="T17" fmla="*/ 0 h 239"/>
                        <a:gd name="T18" fmla="*/ 0 w 453"/>
                        <a:gd name="T19" fmla="*/ 0 h 239"/>
                        <a:gd name="T20" fmla="*/ 0 w 453"/>
                        <a:gd name="T21" fmla="*/ 0 h 239"/>
                        <a:gd name="T22" fmla="*/ 0 w 453"/>
                        <a:gd name="T23" fmla="*/ 0 h 239"/>
                        <a:gd name="T24" fmla="*/ 0 w 453"/>
                        <a:gd name="T25" fmla="*/ 0 h 239"/>
                        <a:gd name="T26" fmla="*/ 0 w 453"/>
                        <a:gd name="T27" fmla="*/ 0 h 239"/>
                        <a:gd name="T28" fmla="*/ 0 w 453"/>
                        <a:gd name="T29" fmla="*/ 0 h 239"/>
                        <a:gd name="T30" fmla="*/ 0 w 453"/>
                        <a:gd name="T31" fmla="*/ 0 h 239"/>
                        <a:gd name="T32" fmla="*/ 0 w 453"/>
                        <a:gd name="T33" fmla="*/ 0 h 23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53"/>
                        <a:gd name="T52" fmla="*/ 0 h 239"/>
                        <a:gd name="T53" fmla="*/ 453 w 453"/>
                        <a:gd name="T54" fmla="*/ 239 h 23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53" h="239">
                          <a:moveTo>
                            <a:pt x="0" y="22"/>
                          </a:moveTo>
                          <a:lnTo>
                            <a:pt x="425" y="0"/>
                          </a:lnTo>
                          <a:lnTo>
                            <a:pt x="453" y="22"/>
                          </a:lnTo>
                          <a:lnTo>
                            <a:pt x="453" y="106"/>
                          </a:lnTo>
                          <a:lnTo>
                            <a:pt x="421" y="112"/>
                          </a:lnTo>
                          <a:lnTo>
                            <a:pt x="453" y="151"/>
                          </a:lnTo>
                          <a:lnTo>
                            <a:pt x="453" y="220"/>
                          </a:lnTo>
                          <a:lnTo>
                            <a:pt x="437" y="232"/>
                          </a:lnTo>
                          <a:lnTo>
                            <a:pt x="387" y="239"/>
                          </a:lnTo>
                          <a:lnTo>
                            <a:pt x="387" y="90"/>
                          </a:lnTo>
                          <a:lnTo>
                            <a:pt x="384" y="76"/>
                          </a:lnTo>
                          <a:lnTo>
                            <a:pt x="378" y="64"/>
                          </a:lnTo>
                          <a:lnTo>
                            <a:pt x="369" y="57"/>
                          </a:lnTo>
                          <a:lnTo>
                            <a:pt x="358" y="52"/>
                          </a:lnTo>
                          <a:lnTo>
                            <a:pt x="352" y="51"/>
                          </a:lnTo>
                          <a:lnTo>
                            <a:pt x="0" y="64"/>
                          </a:lnTo>
                          <a:lnTo>
                            <a:pt x="0" y="2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261" name="Group 13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9" y="2234"/>
                      <a:ext cx="70" cy="65"/>
                      <a:chOff x="3819" y="2234"/>
                      <a:chExt cx="70" cy="65"/>
                    </a:xfrm>
                  </p:grpSpPr>
                  <p:grpSp>
                    <p:nvGrpSpPr>
                      <p:cNvPr id="262" name="Group 13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19" y="2234"/>
                        <a:ext cx="29" cy="65"/>
                        <a:chOff x="3819" y="2234"/>
                        <a:chExt cx="29" cy="65"/>
                      </a:xfrm>
                    </p:grpSpPr>
                    <p:sp>
                      <p:nvSpPr>
                        <p:cNvPr id="279" name="Freeform 13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9" y="2234"/>
                          <a:ext cx="29" cy="65"/>
                        </a:xfrm>
                        <a:custGeom>
                          <a:avLst/>
                          <a:gdLst>
                            <a:gd name="T0" fmla="*/ 0 w 260"/>
                            <a:gd name="T1" fmla="*/ 0 h 645"/>
                            <a:gd name="T2" fmla="*/ 0 w 260"/>
                            <a:gd name="T3" fmla="*/ 0 h 645"/>
                            <a:gd name="T4" fmla="*/ 0 w 260"/>
                            <a:gd name="T5" fmla="*/ 0 h 645"/>
                            <a:gd name="T6" fmla="*/ 0 w 260"/>
                            <a:gd name="T7" fmla="*/ 0 h 645"/>
                            <a:gd name="T8" fmla="*/ 0 w 260"/>
                            <a:gd name="T9" fmla="*/ 0 h 64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0"/>
                            <a:gd name="T16" fmla="*/ 0 h 645"/>
                            <a:gd name="T17" fmla="*/ 260 w 260"/>
                            <a:gd name="T18" fmla="*/ 645 h 64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0" h="645">
                              <a:moveTo>
                                <a:pt x="0" y="0"/>
                              </a:moveTo>
                              <a:lnTo>
                                <a:pt x="260" y="3"/>
                              </a:lnTo>
                              <a:lnTo>
                                <a:pt x="260" y="645"/>
                              </a:lnTo>
                              <a:lnTo>
                                <a:pt x="0" y="64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80" name="Rectangle 13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19" y="2243"/>
                          <a:ext cx="29" cy="55"/>
                        </a:xfrm>
                        <a:prstGeom prst="rect">
                          <a:avLst/>
                        </a:prstGeom>
                        <a:solidFill>
                          <a:srgbClr val="A0A0A0"/>
                        </a:solidFill>
                        <a:ln w="1588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</p:grpSp>
                  <p:grpSp>
                    <p:nvGrpSpPr>
                      <p:cNvPr id="263" name="Group 13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48" y="2234"/>
                        <a:ext cx="41" cy="64"/>
                        <a:chOff x="3848" y="2234"/>
                        <a:chExt cx="41" cy="64"/>
                      </a:xfrm>
                    </p:grpSpPr>
                    <p:grpSp>
                      <p:nvGrpSpPr>
                        <p:cNvPr id="264" name="Group 13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48" y="2234"/>
                          <a:ext cx="36" cy="64"/>
                          <a:chOff x="3848" y="2234"/>
                          <a:chExt cx="36" cy="64"/>
                        </a:xfrm>
                      </p:grpSpPr>
                      <p:sp>
                        <p:nvSpPr>
                          <p:cNvPr id="274" name="Freeform 13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48" y="2234"/>
                            <a:ext cx="36" cy="64"/>
                          </a:xfrm>
                          <a:custGeom>
                            <a:avLst/>
                            <a:gdLst>
                              <a:gd name="T0" fmla="*/ 0 w 325"/>
                              <a:gd name="T1" fmla="*/ 0 h 639"/>
                              <a:gd name="T2" fmla="*/ 0 w 325"/>
                              <a:gd name="T3" fmla="*/ 0 h 639"/>
                              <a:gd name="T4" fmla="*/ 0 w 325"/>
                              <a:gd name="T5" fmla="*/ 0 h 639"/>
                              <a:gd name="T6" fmla="*/ 0 w 325"/>
                              <a:gd name="T7" fmla="*/ 0 h 639"/>
                              <a:gd name="T8" fmla="*/ 0 w 325"/>
                              <a:gd name="T9" fmla="*/ 0 h 639"/>
                              <a:gd name="T10" fmla="*/ 0 w 325"/>
                              <a:gd name="T11" fmla="*/ 0 h 639"/>
                              <a:gd name="T12" fmla="*/ 0 w 325"/>
                              <a:gd name="T13" fmla="*/ 0 h 639"/>
                              <a:gd name="T14" fmla="*/ 0 w 325"/>
                              <a:gd name="T15" fmla="*/ 0 h 639"/>
                              <a:gd name="T16" fmla="*/ 0 w 325"/>
                              <a:gd name="T17" fmla="*/ 0 h 639"/>
                              <a:gd name="T18" fmla="*/ 0 w 325"/>
                              <a:gd name="T19" fmla="*/ 0 h 639"/>
                              <a:gd name="T20" fmla="*/ 0 w 325"/>
                              <a:gd name="T21" fmla="*/ 0 h 639"/>
                              <a:gd name="T22" fmla="*/ 0 w 325"/>
                              <a:gd name="T23" fmla="*/ 0 h 639"/>
                              <a:gd name="T24" fmla="*/ 0 w 325"/>
                              <a:gd name="T25" fmla="*/ 0 h 639"/>
                              <a:gd name="T26" fmla="*/ 0 w 325"/>
                              <a:gd name="T27" fmla="*/ 0 h 639"/>
                              <a:gd name="T28" fmla="*/ 0 w 325"/>
                              <a:gd name="T29" fmla="*/ 0 h 639"/>
                              <a:gd name="T30" fmla="*/ 0 w 325"/>
                              <a:gd name="T31" fmla="*/ 0 h 639"/>
                              <a:gd name="T32" fmla="*/ 0 w 325"/>
                              <a:gd name="T33" fmla="*/ 0 h 639"/>
                              <a:gd name="T34" fmla="*/ 0 w 325"/>
                              <a:gd name="T35" fmla="*/ 0 h 639"/>
                              <a:gd name="T36" fmla="*/ 0 w 325"/>
                              <a:gd name="T37" fmla="*/ 0 h 639"/>
                              <a:gd name="T38" fmla="*/ 0 w 325"/>
                              <a:gd name="T39" fmla="*/ 0 h 639"/>
                              <a:gd name="T40" fmla="*/ 0 w 325"/>
                              <a:gd name="T41" fmla="*/ 0 h 639"/>
                              <a:gd name="T42" fmla="*/ 0 w 325"/>
                              <a:gd name="T43" fmla="*/ 0 h 639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325"/>
                              <a:gd name="T67" fmla="*/ 0 h 639"/>
                              <a:gd name="T68" fmla="*/ 325 w 325"/>
                              <a:gd name="T69" fmla="*/ 639 h 639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325" h="639">
                                <a:moveTo>
                                  <a:pt x="0" y="0"/>
                                </a:moveTo>
                                <a:lnTo>
                                  <a:pt x="225" y="75"/>
                                </a:lnTo>
                                <a:lnTo>
                                  <a:pt x="245" y="107"/>
                                </a:lnTo>
                                <a:lnTo>
                                  <a:pt x="290" y="264"/>
                                </a:lnTo>
                                <a:lnTo>
                                  <a:pt x="293" y="289"/>
                                </a:lnTo>
                                <a:lnTo>
                                  <a:pt x="280" y="284"/>
                                </a:lnTo>
                                <a:lnTo>
                                  <a:pt x="219" y="284"/>
                                </a:lnTo>
                                <a:lnTo>
                                  <a:pt x="113" y="280"/>
                                </a:lnTo>
                                <a:lnTo>
                                  <a:pt x="113" y="101"/>
                                </a:lnTo>
                                <a:lnTo>
                                  <a:pt x="219" y="121"/>
                                </a:lnTo>
                                <a:lnTo>
                                  <a:pt x="220" y="284"/>
                                </a:lnTo>
                                <a:lnTo>
                                  <a:pt x="231" y="284"/>
                                </a:lnTo>
                                <a:lnTo>
                                  <a:pt x="231" y="125"/>
                                </a:lnTo>
                                <a:lnTo>
                                  <a:pt x="280" y="284"/>
                                </a:lnTo>
                                <a:lnTo>
                                  <a:pt x="293" y="289"/>
                                </a:lnTo>
                                <a:lnTo>
                                  <a:pt x="296" y="317"/>
                                </a:lnTo>
                                <a:lnTo>
                                  <a:pt x="311" y="343"/>
                                </a:lnTo>
                                <a:lnTo>
                                  <a:pt x="325" y="361"/>
                                </a:lnTo>
                                <a:lnTo>
                                  <a:pt x="325" y="585"/>
                                </a:lnTo>
                                <a:lnTo>
                                  <a:pt x="325" y="627"/>
                                </a:lnTo>
                                <a:lnTo>
                                  <a:pt x="0" y="639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0E0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275" name="Freeform 13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7" y="2266"/>
                            <a:ext cx="21" cy="25"/>
                          </a:xfrm>
                          <a:custGeom>
                            <a:avLst/>
                            <a:gdLst>
                              <a:gd name="T0" fmla="*/ 0 w 181"/>
                              <a:gd name="T1" fmla="*/ 0 h 246"/>
                              <a:gd name="T2" fmla="*/ 0 w 181"/>
                              <a:gd name="T3" fmla="*/ 0 h 246"/>
                              <a:gd name="T4" fmla="*/ 0 w 181"/>
                              <a:gd name="T5" fmla="*/ 0 h 246"/>
                              <a:gd name="T6" fmla="*/ 0 w 181"/>
                              <a:gd name="T7" fmla="*/ 0 h 246"/>
                              <a:gd name="T8" fmla="*/ 0 w 181"/>
                              <a:gd name="T9" fmla="*/ 0 h 24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81"/>
                              <a:gd name="T16" fmla="*/ 0 h 246"/>
                              <a:gd name="T17" fmla="*/ 181 w 181"/>
                              <a:gd name="T18" fmla="*/ 246 h 24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81" h="246">
                                <a:moveTo>
                                  <a:pt x="0" y="0"/>
                                </a:moveTo>
                                <a:lnTo>
                                  <a:pt x="181" y="4"/>
                                </a:lnTo>
                                <a:lnTo>
                                  <a:pt x="181" y="241"/>
                                </a:lnTo>
                                <a:lnTo>
                                  <a:pt x="0" y="24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E0E0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276" name="Freeform 13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1" y="2263"/>
                            <a:ext cx="5" cy="2"/>
                          </a:xfrm>
                          <a:custGeom>
                            <a:avLst/>
                            <a:gdLst>
                              <a:gd name="T0" fmla="*/ 0 w 43"/>
                              <a:gd name="T1" fmla="*/ 0 h 11"/>
                              <a:gd name="T2" fmla="*/ 0 w 43"/>
                              <a:gd name="T3" fmla="*/ 0 h 11"/>
                              <a:gd name="T4" fmla="*/ 0 w 43"/>
                              <a:gd name="T5" fmla="*/ 0 h 11"/>
                              <a:gd name="T6" fmla="*/ 0 w 43"/>
                              <a:gd name="T7" fmla="*/ 0 h 11"/>
                              <a:gd name="T8" fmla="*/ 0 w 43"/>
                              <a:gd name="T9" fmla="*/ 0 h 1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43"/>
                              <a:gd name="T16" fmla="*/ 0 h 11"/>
                              <a:gd name="T17" fmla="*/ 43 w 43"/>
                              <a:gd name="T18" fmla="*/ 11 h 1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43" h="11">
                                <a:moveTo>
                                  <a:pt x="0" y="0"/>
                                </a:moveTo>
                                <a:lnTo>
                                  <a:pt x="43" y="1"/>
                                </a:lnTo>
                                <a:lnTo>
                                  <a:pt x="43" y="11"/>
                                </a:lnTo>
                                <a:lnTo>
                                  <a:pt x="2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277" name="Line 13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49" y="2239"/>
                            <a:ext cx="27" cy="5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278" name="Line 13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57" y="2242"/>
                            <a:ext cx="1" cy="52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  <p:grpSp>
                      <p:nvGrpSpPr>
                        <p:cNvPr id="265" name="Group 13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71" y="2242"/>
                          <a:ext cx="18" cy="28"/>
                          <a:chOff x="3871" y="2242"/>
                          <a:chExt cx="18" cy="28"/>
                        </a:xfrm>
                      </p:grpSpPr>
                      <p:grpSp>
                        <p:nvGrpSpPr>
                          <p:cNvPr id="266" name="Group 13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71" y="2242"/>
                            <a:ext cx="15" cy="28"/>
                            <a:chOff x="3871" y="2242"/>
                            <a:chExt cx="15" cy="28"/>
                          </a:xfrm>
                        </p:grpSpPr>
                        <p:sp>
                          <p:nvSpPr>
                            <p:cNvPr id="272" name="Line 13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871" y="2242"/>
                              <a:ext cx="15" cy="5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A0A0A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273" name="Line 13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878" y="2268"/>
                              <a:ext cx="8" cy="2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A0A0A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ko-KR" altLang="en-US"/>
                            </a:p>
                          </p:txBody>
                        </p:sp>
                      </p:grpSp>
                      <p:grpSp>
                        <p:nvGrpSpPr>
                          <p:cNvPr id="267" name="Group 13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81" y="2247"/>
                            <a:ext cx="8" cy="20"/>
                            <a:chOff x="3881" y="2247"/>
                            <a:chExt cx="8" cy="20"/>
                          </a:xfrm>
                        </p:grpSpPr>
                        <p:sp>
                          <p:nvSpPr>
                            <p:cNvPr id="268" name="Freeform 137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881" y="2247"/>
                              <a:ext cx="8" cy="20"/>
                            </a:xfrm>
                            <a:custGeom>
                              <a:avLst/>
                              <a:gdLst>
                                <a:gd name="T0" fmla="*/ 0 w 73"/>
                                <a:gd name="T1" fmla="*/ 0 h 205"/>
                                <a:gd name="T2" fmla="*/ 0 w 73"/>
                                <a:gd name="T3" fmla="*/ 0 h 205"/>
                                <a:gd name="T4" fmla="*/ 0 w 73"/>
                                <a:gd name="T5" fmla="*/ 0 h 205"/>
                                <a:gd name="T6" fmla="*/ 0 w 73"/>
                                <a:gd name="T7" fmla="*/ 0 h 205"/>
                                <a:gd name="T8" fmla="*/ 0 w 73"/>
                                <a:gd name="T9" fmla="*/ 0 h 205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73"/>
                                <a:gd name="T16" fmla="*/ 0 h 205"/>
                                <a:gd name="T17" fmla="*/ 73 w 73"/>
                                <a:gd name="T18" fmla="*/ 205 h 205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73" h="205">
                                  <a:moveTo>
                                    <a:pt x="0" y="0"/>
                                  </a:moveTo>
                                  <a:lnTo>
                                    <a:pt x="73" y="0"/>
                                  </a:lnTo>
                                  <a:lnTo>
                                    <a:pt x="73" y="205"/>
                                  </a:lnTo>
                                  <a:lnTo>
                                    <a:pt x="0" y="198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0C0C0"/>
                            </a:solidFill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269" name="Line 13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2" y="2249"/>
                              <a:ext cx="7" cy="5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E0E0E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270" name="Line 13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2" y="2258"/>
                              <a:ext cx="7" cy="5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E0E0E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271" name="Line 13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82" y="2252"/>
                              <a:ext cx="7" cy="5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E0E0E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ko-KR" altLang="en-US"/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96" name="Group 1383"/>
                  <p:cNvGrpSpPr>
                    <a:grpSpLocks/>
                  </p:cNvGrpSpPr>
                  <p:nvPr/>
                </p:nvGrpSpPr>
                <p:grpSpPr bwMode="auto">
                  <a:xfrm>
                    <a:off x="3842" y="2298"/>
                    <a:ext cx="39" cy="36"/>
                    <a:chOff x="3842" y="2298"/>
                    <a:chExt cx="39" cy="36"/>
                  </a:xfrm>
                </p:grpSpPr>
                <p:grpSp>
                  <p:nvGrpSpPr>
                    <p:cNvPr id="243" name="Group 13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42" y="2298"/>
                      <a:ext cx="28" cy="35"/>
                      <a:chOff x="3842" y="2298"/>
                      <a:chExt cx="28" cy="35"/>
                    </a:xfrm>
                  </p:grpSpPr>
                  <p:grpSp>
                    <p:nvGrpSpPr>
                      <p:cNvPr id="252" name="Group 13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42" y="2298"/>
                        <a:ext cx="28" cy="35"/>
                        <a:chOff x="3842" y="2298"/>
                        <a:chExt cx="28" cy="35"/>
                      </a:xfrm>
                    </p:grpSpPr>
                    <p:sp>
                      <p:nvSpPr>
                        <p:cNvPr id="257" name="Freeform 13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2" y="2298"/>
                          <a:ext cx="19" cy="35"/>
                        </a:xfrm>
                        <a:custGeom>
                          <a:avLst/>
                          <a:gdLst>
                            <a:gd name="T0" fmla="*/ 0 w 168"/>
                            <a:gd name="T1" fmla="*/ 0 h 353"/>
                            <a:gd name="T2" fmla="*/ 0 w 168"/>
                            <a:gd name="T3" fmla="*/ 0 h 353"/>
                            <a:gd name="T4" fmla="*/ 0 w 168"/>
                            <a:gd name="T5" fmla="*/ 0 h 353"/>
                            <a:gd name="T6" fmla="*/ 0 w 168"/>
                            <a:gd name="T7" fmla="*/ 0 h 353"/>
                            <a:gd name="T8" fmla="*/ 0 w 168"/>
                            <a:gd name="T9" fmla="*/ 0 h 353"/>
                            <a:gd name="T10" fmla="*/ 0 w 168"/>
                            <a:gd name="T11" fmla="*/ 0 h 353"/>
                            <a:gd name="T12" fmla="*/ 0 w 168"/>
                            <a:gd name="T13" fmla="*/ 0 h 353"/>
                            <a:gd name="T14" fmla="*/ 0 w 168"/>
                            <a:gd name="T15" fmla="*/ 0 h 353"/>
                            <a:gd name="T16" fmla="*/ 0 w 168"/>
                            <a:gd name="T17" fmla="*/ 0 h 353"/>
                            <a:gd name="T18" fmla="*/ 0 w 168"/>
                            <a:gd name="T19" fmla="*/ 0 h 353"/>
                            <a:gd name="T20" fmla="*/ 0 w 168"/>
                            <a:gd name="T21" fmla="*/ 0 h 353"/>
                            <a:gd name="T22" fmla="*/ 0 w 168"/>
                            <a:gd name="T23" fmla="*/ 0 h 353"/>
                            <a:gd name="T24" fmla="*/ 0 w 168"/>
                            <a:gd name="T25" fmla="*/ 0 h 353"/>
                            <a:gd name="T26" fmla="*/ 0 w 168"/>
                            <a:gd name="T27" fmla="*/ 0 h 353"/>
                            <a:gd name="T28" fmla="*/ 0 w 168"/>
                            <a:gd name="T29" fmla="*/ 0 h 353"/>
                            <a:gd name="T30" fmla="*/ 0 w 168"/>
                            <a:gd name="T31" fmla="*/ 0 h 353"/>
                            <a:gd name="T32" fmla="*/ 0 w 168"/>
                            <a:gd name="T33" fmla="*/ 0 h 353"/>
                            <a:gd name="T34" fmla="*/ 0 w 168"/>
                            <a:gd name="T35" fmla="*/ 0 h 353"/>
                            <a:gd name="T36" fmla="*/ 0 w 168"/>
                            <a:gd name="T37" fmla="*/ 0 h 353"/>
                            <a:gd name="T38" fmla="*/ 0 w 168"/>
                            <a:gd name="T39" fmla="*/ 0 h 353"/>
                            <a:gd name="T40" fmla="*/ 0 w 168"/>
                            <a:gd name="T41" fmla="*/ 0 h 353"/>
                            <a:gd name="T42" fmla="*/ 0 w 168"/>
                            <a:gd name="T43" fmla="*/ 0 h 353"/>
                            <a:gd name="T44" fmla="*/ 0 w 168"/>
                            <a:gd name="T45" fmla="*/ 0 h 353"/>
                            <a:gd name="T46" fmla="*/ 0 w 168"/>
                            <a:gd name="T47" fmla="*/ 0 h 353"/>
                            <a:gd name="T48" fmla="*/ 0 w 168"/>
                            <a:gd name="T49" fmla="*/ 0 h 353"/>
                            <a:gd name="T50" fmla="*/ 0 w 168"/>
                            <a:gd name="T51" fmla="*/ 0 h 353"/>
                            <a:gd name="T52" fmla="*/ 0 w 168"/>
                            <a:gd name="T53" fmla="*/ 0 h 353"/>
                            <a:gd name="T54" fmla="*/ 0 w 168"/>
                            <a:gd name="T55" fmla="*/ 0 h 353"/>
                            <a:gd name="T56" fmla="*/ 0 w 168"/>
                            <a:gd name="T57" fmla="*/ 0 h 353"/>
                            <a:gd name="T58" fmla="*/ 0 w 168"/>
                            <a:gd name="T59" fmla="*/ 0 h 353"/>
                            <a:gd name="T60" fmla="*/ 0 w 168"/>
                            <a:gd name="T61" fmla="*/ 0 h 353"/>
                            <a:gd name="T62" fmla="*/ 0 w 168"/>
                            <a:gd name="T63" fmla="*/ 0 h 353"/>
                            <a:gd name="T64" fmla="*/ 0 w 168"/>
                            <a:gd name="T65" fmla="*/ 0 h 353"/>
                            <a:gd name="T66" fmla="*/ 0 w 168"/>
                            <a:gd name="T67" fmla="*/ 0 h 353"/>
                            <a:gd name="T68" fmla="*/ 0 w 168"/>
                            <a:gd name="T69" fmla="*/ 0 h 353"/>
                            <a:gd name="T70" fmla="*/ 0 w 168"/>
                            <a:gd name="T71" fmla="*/ 0 h 353"/>
                            <a:gd name="T72" fmla="*/ 0 w 168"/>
                            <a:gd name="T73" fmla="*/ 0 h 353"/>
                            <a:gd name="T74" fmla="*/ 0 w 168"/>
                            <a:gd name="T75" fmla="*/ 0 h 353"/>
                            <a:gd name="T76" fmla="*/ 0 w 168"/>
                            <a:gd name="T77" fmla="*/ 0 h 353"/>
                            <a:gd name="T78" fmla="*/ 0 w 168"/>
                            <a:gd name="T79" fmla="*/ 0 h 353"/>
                            <a:gd name="T80" fmla="*/ 0 w 168"/>
                            <a:gd name="T81" fmla="*/ 0 h 353"/>
                            <a:gd name="T82" fmla="*/ 0 w 168"/>
                            <a:gd name="T83" fmla="*/ 0 h 353"/>
                            <a:gd name="T84" fmla="*/ 0 w 168"/>
                            <a:gd name="T85" fmla="*/ 0 h 353"/>
                            <a:gd name="T86" fmla="*/ 0 w 168"/>
                            <a:gd name="T87" fmla="*/ 0 h 353"/>
                            <a:gd name="T88" fmla="*/ 0 w 168"/>
                            <a:gd name="T89" fmla="*/ 0 h 353"/>
                            <a:gd name="T90" fmla="*/ 0 w 168"/>
                            <a:gd name="T91" fmla="*/ 0 h 353"/>
                            <a:gd name="T92" fmla="*/ 0 w 168"/>
                            <a:gd name="T93" fmla="*/ 0 h 353"/>
                            <a:gd name="T94" fmla="*/ 0 w 168"/>
                            <a:gd name="T95" fmla="*/ 0 h 353"/>
                            <a:gd name="T96" fmla="*/ 0 w 168"/>
                            <a:gd name="T97" fmla="*/ 0 h 353"/>
                            <a:gd name="T98" fmla="*/ 0 w 168"/>
                            <a:gd name="T99" fmla="*/ 0 h 353"/>
                            <a:gd name="T100" fmla="*/ 0 w 168"/>
                            <a:gd name="T101" fmla="*/ 0 h 353"/>
                            <a:gd name="T102" fmla="*/ 0 w 168"/>
                            <a:gd name="T103" fmla="*/ 0 h 353"/>
                            <a:gd name="T104" fmla="*/ 0 w 168"/>
                            <a:gd name="T105" fmla="*/ 0 h 353"/>
                            <a:gd name="T106" fmla="*/ 0 w 168"/>
                            <a:gd name="T107" fmla="*/ 0 h 353"/>
                            <a:gd name="T108" fmla="*/ 0 w 168"/>
                            <a:gd name="T109" fmla="*/ 0 h 353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w 168"/>
                            <a:gd name="T166" fmla="*/ 0 h 353"/>
                            <a:gd name="T167" fmla="*/ 168 w 168"/>
                            <a:gd name="T168" fmla="*/ 353 h 353"/>
                          </a:gdLst>
                          <a:ahLst/>
                          <a:cxnLst>
                            <a:cxn ang="T110">
                              <a:pos x="T0" y="T1"/>
                            </a:cxn>
                            <a:cxn ang="T111">
                              <a:pos x="T2" y="T3"/>
                            </a:cxn>
                            <a:cxn ang="T112">
                              <a:pos x="T4" y="T5"/>
                            </a:cxn>
                            <a:cxn ang="T113">
                              <a:pos x="T6" y="T7"/>
                            </a:cxn>
                            <a:cxn ang="T114">
                              <a:pos x="T8" y="T9"/>
                            </a:cxn>
                            <a:cxn ang="T115">
                              <a:pos x="T10" y="T11"/>
                            </a:cxn>
                            <a:cxn ang="T116">
                              <a:pos x="T12" y="T13"/>
                            </a:cxn>
                            <a:cxn ang="T117">
                              <a:pos x="T14" y="T15"/>
                            </a:cxn>
                            <a:cxn ang="T118">
                              <a:pos x="T16" y="T17"/>
                            </a:cxn>
                            <a:cxn ang="T119">
                              <a:pos x="T18" y="T19"/>
                            </a:cxn>
                            <a:cxn ang="T120">
                              <a:pos x="T20" y="T21"/>
                            </a:cxn>
                            <a:cxn ang="T121">
                              <a:pos x="T22" y="T23"/>
                            </a:cxn>
                            <a:cxn ang="T122">
                              <a:pos x="T24" y="T25"/>
                            </a:cxn>
                            <a:cxn ang="T123">
                              <a:pos x="T26" y="T27"/>
                            </a:cxn>
                            <a:cxn ang="T124">
                              <a:pos x="T28" y="T29"/>
                            </a:cxn>
                            <a:cxn ang="T125">
                              <a:pos x="T30" y="T31"/>
                            </a:cxn>
                            <a:cxn ang="T126">
                              <a:pos x="T32" y="T33"/>
                            </a:cxn>
                            <a:cxn ang="T127">
                              <a:pos x="T34" y="T35"/>
                            </a:cxn>
                            <a:cxn ang="T128">
                              <a:pos x="T36" y="T37"/>
                            </a:cxn>
                            <a:cxn ang="T129">
                              <a:pos x="T38" y="T39"/>
                            </a:cxn>
                            <a:cxn ang="T130">
                              <a:pos x="T40" y="T41"/>
                            </a:cxn>
                            <a:cxn ang="T131">
                              <a:pos x="T42" y="T43"/>
                            </a:cxn>
                            <a:cxn ang="T132">
                              <a:pos x="T44" y="T45"/>
                            </a:cxn>
                            <a:cxn ang="T133">
                              <a:pos x="T46" y="T47"/>
                            </a:cxn>
                            <a:cxn ang="T134">
                              <a:pos x="T48" y="T49"/>
                            </a:cxn>
                            <a:cxn ang="T135">
                              <a:pos x="T50" y="T51"/>
                            </a:cxn>
                            <a:cxn ang="T136">
                              <a:pos x="T52" y="T53"/>
                            </a:cxn>
                            <a:cxn ang="T137">
                              <a:pos x="T54" y="T55"/>
                            </a:cxn>
                            <a:cxn ang="T138">
                              <a:pos x="T56" y="T57"/>
                            </a:cxn>
                            <a:cxn ang="T139">
                              <a:pos x="T58" y="T59"/>
                            </a:cxn>
                            <a:cxn ang="T140">
                              <a:pos x="T60" y="T61"/>
                            </a:cxn>
                            <a:cxn ang="T141">
                              <a:pos x="T62" y="T63"/>
                            </a:cxn>
                            <a:cxn ang="T142">
                              <a:pos x="T64" y="T65"/>
                            </a:cxn>
                            <a:cxn ang="T143">
                              <a:pos x="T66" y="T67"/>
                            </a:cxn>
                            <a:cxn ang="T144">
                              <a:pos x="T68" y="T69"/>
                            </a:cxn>
                            <a:cxn ang="T145">
                              <a:pos x="T70" y="T71"/>
                            </a:cxn>
                            <a:cxn ang="T146">
                              <a:pos x="T72" y="T73"/>
                            </a:cxn>
                            <a:cxn ang="T147">
                              <a:pos x="T74" y="T75"/>
                            </a:cxn>
                            <a:cxn ang="T148">
                              <a:pos x="T76" y="T77"/>
                            </a:cxn>
                            <a:cxn ang="T149">
                              <a:pos x="T78" y="T79"/>
                            </a:cxn>
                            <a:cxn ang="T150">
                              <a:pos x="T80" y="T81"/>
                            </a:cxn>
                            <a:cxn ang="T151">
                              <a:pos x="T82" y="T83"/>
                            </a:cxn>
                            <a:cxn ang="T152">
                              <a:pos x="T84" y="T85"/>
                            </a:cxn>
                            <a:cxn ang="T153">
                              <a:pos x="T86" y="T87"/>
                            </a:cxn>
                            <a:cxn ang="T154">
                              <a:pos x="T88" y="T89"/>
                            </a:cxn>
                            <a:cxn ang="T155">
                              <a:pos x="T90" y="T91"/>
                            </a:cxn>
                            <a:cxn ang="T156">
                              <a:pos x="T92" y="T93"/>
                            </a:cxn>
                            <a:cxn ang="T157">
                              <a:pos x="T94" y="T95"/>
                            </a:cxn>
                            <a:cxn ang="T158">
                              <a:pos x="T96" y="T97"/>
                            </a:cxn>
                            <a:cxn ang="T159">
                              <a:pos x="T98" y="T99"/>
                            </a:cxn>
                            <a:cxn ang="T160">
                              <a:pos x="T100" y="T101"/>
                            </a:cxn>
                            <a:cxn ang="T161">
                              <a:pos x="T102" y="T103"/>
                            </a:cxn>
                            <a:cxn ang="T162">
                              <a:pos x="T104" y="T105"/>
                            </a:cxn>
                            <a:cxn ang="T163">
                              <a:pos x="T106" y="T107"/>
                            </a:cxn>
                            <a:cxn ang="T164">
                              <a:pos x="T108" y="T109"/>
                            </a:cxn>
                          </a:cxnLst>
                          <a:rect l="T165" t="T166" r="T167" b="T168"/>
                          <a:pathLst>
                            <a:path w="168" h="353">
                              <a:moveTo>
                                <a:pt x="79" y="0"/>
                              </a:moveTo>
                              <a:lnTo>
                                <a:pt x="168" y="0"/>
                              </a:lnTo>
                              <a:lnTo>
                                <a:pt x="167" y="353"/>
                              </a:lnTo>
                              <a:lnTo>
                                <a:pt x="79" y="349"/>
                              </a:lnTo>
                              <a:lnTo>
                                <a:pt x="77" y="349"/>
                              </a:lnTo>
                              <a:lnTo>
                                <a:pt x="74" y="348"/>
                              </a:lnTo>
                              <a:lnTo>
                                <a:pt x="69" y="346"/>
                              </a:lnTo>
                              <a:lnTo>
                                <a:pt x="64" y="345"/>
                              </a:lnTo>
                              <a:lnTo>
                                <a:pt x="60" y="341"/>
                              </a:lnTo>
                              <a:lnTo>
                                <a:pt x="54" y="337"/>
                              </a:lnTo>
                              <a:lnTo>
                                <a:pt x="50" y="333"/>
                              </a:lnTo>
                              <a:lnTo>
                                <a:pt x="45" y="330"/>
                              </a:lnTo>
                              <a:lnTo>
                                <a:pt x="42" y="326"/>
                              </a:lnTo>
                              <a:lnTo>
                                <a:pt x="40" y="322"/>
                              </a:lnTo>
                              <a:lnTo>
                                <a:pt x="36" y="318"/>
                              </a:lnTo>
                              <a:lnTo>
                                <a:pt x="33" y="312"/>
                              </a:lnTo>
                              <a:lnTo>
                                <a:pt x="30" y="307"/>
                              </a:lnTo>
                              <a:lnTo>
                                <a:pt x="27" y="301"/>
                              </a:lnTo>
                              <a:lnTo>
                                <a:pt x="24" y="297"/>
                              </a:lnTo>
                              <a:lnTo>
                                <a:pt x="22" y="293"/>
                              </a:lnTo>
                              <a:lnTo>
                                <a:pt x="19" y="284"/>
                              </a:lnTo>
                              <a:lnTo>
                                <a:pt x="16" y="275"/>
                              </a:lnTo>
                              <a:lnTo>
                                <a:pt x="12" y="265"/>
                              </a:lnTo>
                              <a:lnTo>
                                <a:pt x="9" y="255"/>
                              </a:lnTo>
                              <a:lnTo>
                                <a:pt x="7" y="244"/>
                              </a:lnTo>
                              <a:lnTo>
                                <a:pt x="5" y="232"/>
                              </a:lnTo>
                              <a:lnTo>
                                <a:pt x="2" y="219"/>
                              </a:lnTo>
                              <a:lnTo>
                                <a:pt x="1" y="205"/>
                              </a:lnTo>
                              <a:lnTo>
                                <a:pt x="0" y="191"/>
                              </a:lnTo>
                              <a:lnTo>
                                <a:pt x="0" y="173"/>
                              </a:lnTo>
                              <a:lnTo>
                                <a:pt x="0" y="153"/>
                              </a:lnTo>
                              <a:lnTo>
                                <a:pt x="2" y="132"/>
                              </a:lnTo>
                              <a:lnTo>
                                <a:pt x="5" y="117"/>
                              </a:lnTo>
                              <a:lnTo>
                                <a:pt x="7" y="102"/>
                              </a:lnTo>
                              <a:lnTo>
                                <a:pt x="10" y="90"/>
                              </a:lnTo>
                              <a:lnTo>
                                <a:pt x="12" y="82"/>
                              </a:lnTo>
                              <a:lnTo>
                                <a:pt x="17" y="69"/>
                              </a:lnTo>
                              <a:lnTo>
                                <a:pt x="23" y="56"/>
                              </a:lnTo>
                              <a:lnTo>
                                <a:pt x="28" y="46"/>
                              </a:lnTo>
                              <a:lnTo>
                                <a:pt x="32" y="39"/>
                              </a:lnTo>
                              <a:lnTo>
                                <a:pt x="35" y="34"/>
                              </a:lnTo>
                              <a:lnTo>
                                <a:pt x="39" y="30"/>
                              </a:lnTo>
                              <a:lnTo>
                                <a:pt x="42" y="25"/>
                              </a:lnTo>
                              <a:lnTo>
                                <a:pt x="43" y="20"/>
                              </a:lnTo>
                              <a:lnTo>
                                <a:pt x="47" y="18"/>
                              </a:lnTo>
                              <a:lnTo>
                                <a:pt x="51" y="14"/>
                              </a:lnTo>
                              <a:lnTo>
                                <a:pt x="54" y="11"/>
                              </a:lnTo>
                              <a:lnTo>
                                <a:pt x="57" y="9"/>
                              </a:lnTo>
                              <a:lnTo>
                                <a:pt x="61" y="7"/>
                              </a:lnTo>
                              <a:lnTo>
                                <a:pt x="64" y="4"/>
                              </a:lnTo>
                              <a:lnTo>
                                <a:pt x="67" y="3"/>
                              </a:lnTo>
                              <a:lnTo>
                                <a:pt x="71" y="2"/>
                              </a:lnTo>
                              <a:lnTo>
                                <a:pt x="74" y="0"/>
                              </a:lnTo>
                              <a:lnTo>
                                <a:pt x="76" y="0"/>
                              </a:lnTo>
                              <a:lnTo>
                                <a:pt x="7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0202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58" name="Oval 13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51" y="2298"/>
                          <a:ext cx="19" cy="35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</p:grpSp>
                  <p:grpSp>
                    <p:nvGrpSpPr>
                      <p:cNvPr id="253" name="Group 13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5" y="2305"/>
                        <a:ext cx="11" cy="21"/>
                        <a:chOff x="3855" y="2305"/>
                        <a:chExt cx="11" cy="21"/>
                      </a:xfrm>
                    </p:grpSpPr>
                    <p:sp>
                      <p:nvSpPr>
                        <p:cNvPr id="254" name="Oval 13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55" y="2305"/>
                          <a:ext cx="11" cy="21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  <p:sp>
                      <p:nvSpPr>
                        <p:cNvPr id="255" name="Oval 13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55" y="2306"/>
                          <a:ext cx="10" cy="19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  <p:sp>
                      <p:nvSpPr>
                        <p:cNvPr id="256" name="Oval 13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59" y="2314"/>
                          <a:ext cx="2" cy="3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4" name="Group 13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3" y="2298"/>
                      <a:ext cx="28" cy="36"/>
                      <a:chOff x="3853" y="2298"/>
                      <a:chExt cx="28" cy="36"/>
                    </a:xfrm>
                  </p:grpSpPr>
                  <p:grpSp>
                    <p:nvGrpSpPr>
                      <p:cNvPr id="245" name="Group 13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3" y="2298"/>
                        <a:ext cx="28" cy="36"/>
                        <a:chOff x="3853" y="2298"/>
                        <a:chExt cx="28" cy="36"/>
                      </a:xfrm>
                    </p:grpSpPr>
                    <p:sp>
                      <p:nvSpPr>
                        <p:cNvPr id="250" name="Freeform 13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3" y="2298"/>
                          <a:ext cx="19" cy="36"/>
                        </a:xfrm>
                        <a:custGeom>
                          <a:avLst/>
                          <a:gdLst>
                            <a:gd name="T0" fmla="*/ 0 w 169"/>
                            <a:gd name="T1" fmla="*/ 0 h 360"/>
                            <a:gd name="T2" fmla="*/ 0 w 169"/>
                            <a:gd name="T3" fmla="*/ 0 h 360"/>
                            <a:gd name="T4" fmla="*/ 0 w 169"/>
                            <a:gd name="T5" fmla="*/ 0 h 360"/>
                            <a:gd name="T6" fmla="*/ 0 w 169"/>
                            <a:gd name="T7" fmla="*/ 0 h 360"/>
                            <a:gd name="T8" fmla="*/ 0 w 169"/>
                            <a:gd name="T9" fmla="*/ 0 h 360"/>
                            <a:gd name="T10" fmla="*/ 0 w 169"/>
                            <a:gd name="T11" fmla="*/ 0 h 360"/>
                            <a:gd name="T12" fmla="*/ 0 w 169"/>
                            <a:gd name="T13" fmla="*/ 0 h 360"/>
                            <a:gd name="T14" fmla="*/ 0 w 169"/>
                            <a:gd name="T15" fmla="*/ 0 h 360"/>
                            <a:gd name="T16" fmla="*/ 0 w 169"/>
                            <a:gd name="T17" fmla="*/ 0 h 360"/>
                            <a:gd name="T18" fmla="*/ 0 w 169"/>
                            <a:gd name="T19" fmla="*/ 0 h 360"/>
                            <a:gd name="T20" fmla="*/ 0 w 169"/>
                            <a:gd name="T21" fmla="*/ 0 h 360"/>
                            <a:gd name="T22" fmla="*/ 0 w 169"/>
                            <a:gd name="T23" fmla="*/ 0 h 360"/>
                            <a:gd name="T24" fmla="*/ 0 w 169"/>
                            <a:gd name="T25" fmla="*/ 0 h 360"/>
                            <a:gd name="T26" fmla="*/ 0 w 169"/>
                            <a:gd name="T27" fmla="*/ 0 h 360"/>
                            <a:gd name="T28" fmla="*/ 0 w 169"/>
                            <a:gd name="T29" fmla="*/ 0 h 360"/>
                            <a:gd name="T30" fmla="*/ 0 w 169"/>
                            <a:gd name="T31" fmla="*/ 0 h 360"/>
                            <a:gd name="T32" fmla="*/ 0 w 169"/>
                            <a:gd name="T33" fmla="*/ 0 h 360"/>
                            <a:gd name="T34" fmla="*/ 0 w 169"/>
                            <a:gd name="T35" fmla="*/ 0 h 360"/>
                            <a:gd name="T36" fmla="*/ 0 w 169"/>
                            <a:gd name="T37" fmla="*/ 0 h 360"/>
                            <a:gd name="T38" fmla="*/ 0 w 169"/>
                            <a:gd name="T39" fmla="*/ 0 h 360"/>
                            <a:gd name="T40" fmla="*/ 0 w 169"/>
                            <a:gd name="T41" fmla="*/ 0 h 360"/>
                            <a:gd name="T42" fmla="*/ 0 w 169"/>
                            <a:gd name="T43" fmla="*/ 0 h 360"/>
                            <a:gd name="T44" fmla="*/ 0 w 169"/>
                            <a:gd name="T45" fmla="*/ 0 h 360"/>
                            <a:gd name="T46" fmla="*/ 0 w 169"/>
                            <a:gd name="T47" fmla="*/ 0 h 360"/>
                            <a:gd name="T48" fmla="*/ 0 w 169"/>
                            <a:gd name="T49" fmla="*/ 0 h 360"/>
                            <a:gd name="T50" fmla="*/ 0 w 169"/>
                            <a:gd name="T51" fmla="*/ 0 h 360"/>
                            <a:gd name="T52" fmla="*/ 0 w 169"/>
                            <a:gd name="T53" fmla="*/ 0 h 360"/>
                            <a:gd name="T54" fmla="*/ 0 w 169"/>
                            <a:gd name="T55" fmla="*/ 0 h 360"/>
                            <a:gd name="T56" fmla="*/ 0 w 169"/>
                            <a:gd name="T57" fmla="*/ 0 h 360"/>
                            <a:gd name="T58" fmla="*/ 0 w 169"/>
                            <a:gd name="T59" fmla="*/ 0 h 360"/>
                            <a:gd name="T60" fmla="*/ 0 w 169"/>
                            <a:gd name="T61" fmla="*/ 0 h 360"/>
                            <a:gd name="T62" fmla="*/ 0 w 169"/>
                            <a:gd name="T63" fmla="*/ 0 h 360"/>
                            <a:gd name="T64" fmla="*/ 0 w 169"/>
                            <a:gd name="T65" fmla="*/ 0 h 360"/>
                            <a:gd name="T66" fmla="*/ 0 w 169"/>
                            <a:gd name="T67" fmla="*/ 0 h 360"/>
                            <a:gd name="T68" fmla="*/ 0 w 169"/>
                            <a:gd name="T69" fmla="*/ 0 h 360"/>
                            <a:gd name="T70" fmla="*/ 0 w 169"/>
                            <a:gd name="T71" fmla="*/ 0 h 360"/>
                            <a:gd name="T72" fmla="*/ 0 w 169"/>
                            <a:gd name="T73" fmla="*/ 0 h 360"/>
                            <a:gd name="T74" fmla="*/ 0 w 169"/>
                            <a:gd name="T75" fmla="*/ 0 h 360"/>
                            <a:gd name="T76" fmla="*/ 0 w 169"/>
                            <a:gd name="T77" fmla="*/ 0 h 360"/>
                            <a:gd name="T78" fmla="*/ 0 w 169"/>
                            <a:gd name="T79" fmla="*/ 0 h 360"/>
                            <a:gd name="T80" fmla="*/ 0 w 169"/>
                            <a:gd name="T81" fmla="*/ 0 h 360"/>
                            <a:gd name="T82" fmla="*/ 0 w 169"/>
                            <a:gd name="T83" fmla="*/ 0 h 360"/>
                            <a:gd name="T84" fmla="*/ 0 w 169"/>
                            <a:gd name="T85" fmla="*/ 0 h 360"/>
                            <a:gd name="T86" fmla="*/ 0 w 169"/>
                            <a:gd name="T87" fmla="*/ 0 h 360"/>
                            <a:gd name="T88" fmla="*/ 0 w 169"/>
                            <a:gd name="T89" fmla="*/ 0 h 360"/>
                            <a:gd name="T90" fmla="*/ 0 w 169"/>
                            <a:gd name="T91" fmla="*/ 0 h 360"/>
                            <a:gd name="T92" fmla="*/ 0 w 169"/>
                            <a:gd name="T93" fmla="*/ 0 h 360"/>
                            <a:gd name="T94" fmla="*/ 0 w 169"/>
                            <a:gd name="T95" fmla="*/ 0 h 360"/>
                            <a:gd name="T96" fmla="*/ 0 w 169"/>
                            <a:gd name="T97" fmla="*/ 0 h 360"/>
                            <a:gd name="T98" fmla="*/ 0 w 169"/>
                            <a:gd name="T99" fmla="*/ 0 h 360"/>
                            <a:gd name="T100" fmla="*/ 0 w 169"/>
                            <a:gd name="T101" fmla="*/ 0 h 360"/>
                            <a:gd name="T102" fmla="*/ 0 w 169"/>
                            <a:gd name="T103" fmla="*/ 0 h 360"/>
                            <a:gd name="T104" fmla="*/ 0 w 169"/>
                            <a:gd name="T105" fmla="*/ 0 h 360"/>
                            <a:gd name="T106" fmla="*/ 0 w 169"/>
                            <a:gd name="T107" fmla="*/ 0 h 360"/>
                            <a:gd name="T108" fmla="*/ 0 w 169"/>
                            <a:gd name="T109" fmla="*/ 0 h 360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w 169"/>
                            <a:gd name="T166" fmla="*/ 0 h 360"/>
                            <a:gd name="T167" fmla="*/ 169 w 169"/>
                            <a:gd name="T168" fmla="*/ 360 h 360"/>
                          </a:gdLst>
                          <a:ahLst/>
                          <a:cxnLst>
                            <a:cxn ang="T110">
                              <a:pos x="T0" y="T1"/>
                            </a:cxn>
                            <a:cxn ang="T111">
                              <a:pos x="T2" y="T3"/>
                            </a:cxn>
                            <a:cxn ang="T112">
                              <a:pos x="T4" y="T5"/>
                            </a:cxn>
                            <a:cxn ang="T113">
                              <a:pos x="T6" y="T7"/>
                            </a:cxn>
                            <a:cxn ang="T114">
                              <a:pos x="T8" y="T9"/>
                            </a:cxn>
                            <a:cxn ang="T115">
                              <a:pos x="T10" y="T11"/>
                            </a:cxn>
                            <a:cxn ang="T116">
                              <a:pos x="T12" y="T13"/>
                            </a:cxn>
                            <a:cxn ang="T117">
                              <a:pos x="T14" y="T15"/>
                            </a:cxn>
                            <a:cxn ang="T118">
                              <a:pos x="T16" y="T17"/>
                            </a:cxn>
                            <a:cxn ang="T119">
                              <a:pos x="T18" y="T19"/>
                            </a:cxn>
                            <a:cxn ang="T120">
                              <a:pos x="T20" y="T21"/>
                            </a:cxn>
                            <a:cxn ang="T121">
                              <a:pos x="T22" y="T23"/>
                            </a:cxn>
                            <a:cxn ang="T122">
                              <a:pos x="T24" y="T25"/>
                            </a:cxn>
                            <a:cxn ang="T123">
                              <a:pos x="T26" y="T27"/>
                            </a:cxn>
                            <a:cxn ang="T124">
                              <a:pos x="T28" y="T29"/>
                            </a:cxn>
                            <a:cxn ang="T125">
                              <a:pos x="T30" y="T31"/>
                            </a:cxn>
                            <a:cxn ang="T126">
                              <a:pos x="T32" y="T33"/>
                            </a:cxn>
                            <a:cxn ang="T127">
                              <a:pos x="T34" y="T35"/>
                            </a:cxn>
                            <a:cxn ang="T128">
                              <a:pos x="T36" y="T37"/>
                            </a:cxn>
                            <a:cxn ang="T129">
                              <a:pos x="T38" y="T39"/>
                            </a:cxn>
                            <a:cxn ang="T130">
                              <a:pos x="T40" y="T41"/>
                            </a:cxn>
                            <a:cxn ang="T131">
                              <a:pos x="T42" y="T43"/>
                            </a:cxn>
                            <a:cxn ang="T132">
                              <a:pos x="T44" y="T45"/>
                            </a:cxn>
                            <a:cxn ang="T133">
                              <a:pos x="T46" y="T47"/>
                            </a:cxn>
                            <a:cxn ang="T134">
                              <a:pos x="T48" y="T49"/>
                            </a:cxn>
                            <a:cxn ang="T135">
                              <a:pos x="T50" y="T51"/>
                            </a:cxn>
                            <a:cxn ang="T136">
                              <a:pos x="T52" y="T53"/>
                            </a:cxn>
                            <a:cxn ang="T137">
                              <a:pos x="T54" y="T55"/>
                            </a:cxn>
                            <a:cxn ang="T138">
                              <a:pos x="T56" y="T57"/>
                            </a:cxn>
                            <a:cxn ang="T139">
                              <a:pos x="T58" y="T59"/>
                            </a:cxn>
                            <a:cxn ang="T140">
                              <a:pos x="T60" y="T61"/>
                            </a:cxn>
                            <a:cxn ang="T141">
                              <a:pos x="T62" y="T63"/>
                            </a:cxn>
                            <a:cxn ang="T142">
                              <a:pos x="T64" y="T65"/>
                            </a:cxn>
                            <a:cxn ang="T143">
                              <a:pos x="T66" y="T67"/>
                            </a:cxn>
                            <a:cxn ang="T144">
                              <a:pos x="T68" y="T69"/>
                            </a:cxn>
                            <a:cxn ang="T145">
                              <a:pos x="T70" y="T71"/>
                            </a:cxn>
                            <a:cxn ang="T146">
                              <a:pos x="T72" y="T73"/>
                            </a:cxn>
                            <a:cxn ang="T147">
                              <a:pos x="T74" y="T75"/>
                            </a:cxn>
                            <a:cxn ang="T148">
                              <a:pos x="T76" y="T77"/>
                            </a:cxn>
                            <a:cxn ang="T149">
                              <a:pos x="T78" y="T79"/>
                            </a:cxn>
                            <a:cxn ang="T150">
                              <a:pos x="T80" y="T81"/>
                            </a:cxn>
                            <a:cxn ang="T151">
                              <a:pos x="T82" y="T83"/>
                            </a:cxn>
                            <a:cxn ang="T152">
                              <a:pos x="T84" y="T85"/>
                            </a:cxn>
                            <a:cxn ang="T153">
                              <a:pos x="T86" y="T87"/>
                            </a:cxn>
                            <a:cxn ang="T154">
                              <a:pos x="T88" y="T89"/>
                            </a:cxn>
                            <a:cxn ang="T155">
                              <a:pos x="T90" y="T91"/>
                            </a:cxn>
                            <a:cxn ang="T156">
                              <a:pos x="T92" y="T93"/>
                            </a:cxn>
                            <a:cxn ang="T157">
                              <a:pos x="T94" y="T95"/>
                            </a:cxn>
                            <a:cxn ang="T158">
                              <a:pos x="T96" y="T97"/>
                            </a:cxn>
                            <a:cxn ang="T159">
                              <a:pos x="T98" y="T99"/>
                            </a:cxn>
                            <a:cxn ang="T160">
                              <a:pos x="T100" y="T101"/>
                            </a:cxn>
                            <a:cxn ang="T161">
                              <a:pos x="T102" y="T103"/>
                            </a:cxn>
                            <a:cxn ang="T162">
                              <a:pos x="T104" y="T105"/>
                            </a:cxn>
                            <a:cxn ang="T163">
                              <a:pos x="T106" y="T107"/>
                            </a:cxn>
                            <a:cxn ang="T164">
                              <a:pos x="T108" y="T109"/>
                            </a:cxn>
                          </a:cxnLst>
                          <a:rect l="T165" t="T166" r="T167" b="T168"/>
                          <a:pathLst>
                            <a:path w="169" h="360">
                              <a:moveTo>
                                <a:pt x="79" y="0"/>
                              </a:moveTo>
                              <a:lnTo>
                                <a:pt x="169" y="0"/>
                              </a:lnTo>
                              <a:lnTo>
                                <a:pt x="168" y="360"/>
                              </a:lnTo>
                              <a:lnTo>
                                <a:pt x="79" y="357"/>
                              </a:lnTo>
                              <a:lnTo>
                                <a:pt x="76" y="356"/>
                              </a:lnTo>
                              <a:lnTo>
                                <a:pt x="74" y="355"/>
                              </a:lnTo>
                              <a:lnTo>
                                <a:pt x="69" y="354"/>
                              </a:lnTo>
                              <a:lnTo>
                                <a:pt x="64" y="353"/>
                              </a:lnTo>
                              <a:lnTo>
                                <a:pt x="59" y="349"/>
                              </a:lnTo>
                              <a:lnTo>
                                <a:pt x="54" y="346"/>
                              </a:lnTo>
                              <a:lnTo>
                                <a:pt x="50" y="341"/>
                              </a:lnTo>
                              <a:lnTo>
                                <a:pt x="46" y="337"/>
                              </a:lnTo>
                              <a:lnTo>
                                <a:pt x="43" y="333"/>
                              </a:lnTo>
                              <a:lnTo>
                                <a:pt x="40" y="328"/>
                              </a:lnTo>
                              <a:lnTo>
                                <a:pt x="36" y="326"/>
                              </a:lnTo>
                              <a:lnTo>
                                <a:pt x="33" y="319"/>
                              </a:lnTo>
                              <a:lnTo>
                                <a:pt x="30" y="314"/>
                              </a:lnTo>
                              <a:lnTo>
                                <a:pt x="28" y="308"/>
                              </a:lnTo>
                              <a:lnTo>
                                <a:pt x="24" y="304"/>
                              </a:lnTo>
                              <a:lnTo>
                                <a:pt x="22" y="300"/>
                              </a:lnTo>
                              <a:lnTo>
                                <a:pt x="19" y="291"/>
                              </a:lnTo>
                              <a:lnTo>
                                <a:pt x="15" y="281"/>
                              </a:lnTo>
                              <a:lnTo>
                                <a:pt x="12" y="271"/>
                              </a:lnTo>
                              <a:lnTo>
                                <a:pt x="9" y="261"/>
                              </a:lnTo>
                              <a:lnTo>
                                <a:pt x="7" y="249"/>
                              </a:lnTo>
                              <a:lnTo>
                                <a:pt x="5" y="238"/>
                              </a:lnTo>
                              <a:lnTo>
                                <a:pt x="2" y="224"/>
                              </a:lnTo>
                              <a:lnTo>
                                <a:pt x="1" y="210"/>
                              </a:lnTo>
                              <a:lnTo>
                                <a:pt x="0" y="195"/>
                              </a:lnTo>
                              <a:lnTo>
                                <a:pt x="0" y="178"/>
                              </a:lnTo>
                              <a:lnTo>
                                <a:pt x="0" y="156"/>
                              </a:lnTo>
                              <a:lnTo>
                                <a:pt x="2" y="136"/>
                              </a:lnTo>
                              <a:lnTo>
                                <a:pt x="5" y="120"/>
                              </a:lnTo>
                              <a:lnTo>
                                <a:pt x="8" y="105"/>
                              </a:lnTo>
                              <a:lnTo>
                                <a:pt x="10" y="93"/>
                              </a:lnTo>
                              <a:lnTo>
                                <a:pt x="12" y="84"/>
                              </a:lnTo>
                              <a:lnTo>
                                <a:pt x="17" y="71"/>
                              </a:lnTo>
                              <a:lnTo>
                                <a:pt x="23" y="57"/>
                              </a:lnTo>
                              <a:lnTo>
                                <a:pt x="28" y="47"/>
                              </a:lnTo>
                              <a:lnTo>
                                <a:pt x="32" y="40"/>
                              </a:lnTo>
                              <a:lnTo>
                                <a:pt x="35" y="35"/>
                              </a:lnTo>
                              <a:lnTo>
                                <a:pt x="39" y="31"/>
                              </a:lnTo>
                              <a:lnTo>
                                <a:pt x="41" y="26"/>
                              </a:lnTo>
                              <a:lnTo>
                                <a:pt x="44" y="21"/>
                              </a:lnTo>
                              <a:lnTo>
                                <a:pt x="46" y="18"/>
                              </a:lnTo>
                              <a:lnTo>
                                <a:pt x="51" y="15"/>
                              </a:lnTo>
                              <a:lnTo>
                                <a:pt x="54" y="11"/>
                              </a:lnTo>
                              <a:lnTo>
                                <a:pt x="57" y="9"/>
                              </a:lnTo>
                              <a:lnTo>
                                <a:pt x="60" y="7"/>
                              </a:lnTo>
                              <a:lnTo>
                                <a:pt x="64" y="5"/>
                              </a:lnTo>
                              <a:lnTo>
                                <a:pt x="67" y="3"/>
                              </a:lnTo>
                              <a:lnTo>
                                <a:pt x="70" y="2"/>
                              </a:lnTo>
                              <a:lnTo>
                                <a:pt x="74" y="1"/>
                              </a:lnTo>
                              <a:lnTo>
                                <a:pt x="76" y="0"/>
                              </a:lnTo>
                              <a:lnTo>
                                <a:pt x="7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0202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251" name="Oval 13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62" y="2298"/>
                          <a:ext cx="19" cy="36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</p:grpSp>
                  <p:grpSp>
                    <p:nvGrpSpPr>
                      <p:cNvPr id="246" name="Group 13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66" y="2305"/>
                        <a:ext cx="11" cy="22"/>
                        <a:chOff x="3866" y="2305"/>
                        <a:chExt cx="11" cy="22"/>
                      </a:xfrm>
                    </p:grpSpPr>
                    <p:sp>
                      <p:nvSpPr>
                        <p:cNvPr id="247" name="Oval 13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66" y="2305"/>
                          <a:ext cx="11" cy="22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  <p:sp>
                      <p:nvSpPr>
                        <p:cNvPr id="248" name="Oval 13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66" y="2306"/>
                          <a:ext cx="10" cy="20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  <p:sp>
                      <p:nvSpPr>
                        <p:cNvPr id="249" name="Oval 13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71" y="2314"/>
                          <a:ext cx="1" cy="4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97" name="Group 1400"/>
                  <p:cNvGrpSpPr>
                    <a:grpSpLocks/>
                  </p:cNvGrpSpPr>
                  <p:nvPr/>
                </p:nvGrpSpPr>
                <p:grpSpPr bwMode="auto">
                  <a:xfrm>
                    <a:off x="3826" y="2303"/>
                    <a:ext cx="31" cy="15"/>
                    <a:chOff x="3826" y="2303"/>
                    <a:chExt cx="31" cy="15"/>
                  </a:xfrm>
                </p:grpSpPr>
                <p:sp>
                  <p:nvSpPr>
                    <p:cNvPr id="236" name="Oval 1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0" y="2303"/>
                      <a:ext cx="17" cy="15"/>
                    </a:xfrm>
                    <a:prstGeom prst="ellipse">
                      <a:avLst/>
                    </a:prstGeom>
                    <a:solidFill>
                      <a:srgbClr val="60606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363"/>
                      <a:endParaRPr lang="ko-KR" alt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237" name="Oval 1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7" y="2303"/>
                      <a:ext cx="18" cy="15"/>
                    </a:xfrm>
                    <a:prstGeom prst="ellipse">
                      <a:avLst/>
                    </a:prstGeom>
                    <a:solidFill>
                      <a:srgbClr val="60606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363"/>
                      <a:endParaRPr lang="ko-KR" alt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238" name="Oval 1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5" y="2303"/>
                      <a:ext cx="17" cy="15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363"/>
                      <a:endParaRPr lang="ko-KR" alt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239" name="Oval 1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3" y="2303"/>
                      <a:ext cx="17" cy="15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363"/>
                      <a:endParaRPr lang="ko-KR" alt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240" name="Oval 1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0" y="2303"/>
                      <a:ext cx="18" cy="15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363"/>
                      <a:endParaRPr lang="ko-KR" alt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241" name="Oval 1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03"/>
                      <a:ext cx="18" cy="15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363"/>
                      <a:endParaRPr lang="ko-KR" alt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242" name="Oval 1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6" y="2303"/>
                      <a:ext cx="17" cy="15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363"/>
                      <a:endParaRPr lang="ko-KR" alt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  <p:grpSp>
                <p:nvGrpSpPr>
                  <p:cNvPr id="98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3740" y="2301"/>
                    <a:ext cx="82" cy="48"/>
                    <a:chOff x="3740" y="2301"/>
                    <a:chExt cx="82" cy="48"/>
                  </a:xfrm>
                </p:grpSpPr>
                <p:grpSp>
                  <p:nvGrpSpPr>
                    <p:cNvPr id="202" name="Group 14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9" y="2301"/>
                      <a:ext cx="53" cy="43"/>
                      <a:chOff x="3769" y="2301"/>
                      <a:chExt cx="53" cy="43"/>
                    </a:xfrm>
                  </p:grpSpPr>
                  <p:grpSp>
                    <p:nvGrpSpPr>
                      <p:cNvPr id="220" name="Group 14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69" y="2301"/>
                        <a:ext cx="38" cy="42"/>
                        <a:chOff x="3769" y="2301"/>
                        <a:chExt cx="38" cy="42"/>
                      </a:xfrm>
                    </p:grpSpPr>
                    <p:grpSp>
                      <p:nvGrpSpPr>
                        <p:cNvPr id="229" name="Group 14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69" y="2301"/>
                          <a:ext cx="38" cy="42"/>
                          <a:chOff x="3769" y="2301"/>
                          <a:chExt cx="38" cy="42"/>
                        </a:xfrm>
                      </p:grpSpPr>
                      <p:sp>
                        <p:nvSpPr>
                          <p:cNvPr id="234" name="Freeform 14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69" y="2301"/>
                            <a:ext cx="26" cy="42"/>
                          </a:xfrm>
                          <a:custGeom>
                            <a:avLst/>
                            <a:gdLst>
                              <a:gd name="T0" fmla="*/ 0 w 230"/>
                              <a:gd name="T1" fmla="*/ 0 h 422"/>
                              <a:gd name="T2" fmla="*/ 0 w 230"/>
                              <a:gd name="T3" fmla="*/ 0 h 422"/>
                              <a:gd name="T4" fmla="*/ 0 w 230"/>
                              <a:gd name="T5" fmla="*/ 0 h 422"/>
                              <a:gd name="T6" fmla="*/ 0 w 230"/>
                              <a:gd name="T7" fmla="*/ 0 h 422"/>
                              <a:gd name="T8" fmla="*/ 0 w 230"/>
                              <a:gd name="T9" fmla="*/ 0 h 422"/>
                              <a:gd name="T10" fmla="*/ 0 w 230"/>
                              <a:gd name="T11" fmla="*/ 0 h 422"/>
                              <a:gd name="T12" fmla="*/ 0 w 230"/>
                              <a:gd name="T13" fmla="*/ 0 h 422"/>
                              <a:gd name="T14" fmla="*/ 0 w 230"/>
                              <a:gd name="T15" fmla="*/ 0 h 422"/>
                              <a:gd name="T16" fmla="*/ 0 w 230"/>
                              <a:gd name="T17" fmla="*/ 0 h 422"/>
                              <a:gd name="T18" fmla="*/ 0 w 230"/>
                              <a:gd name="T19" fmla="*/ 0 h 422"/>
                              <a:gd name="T20" fmla="*/ 0 w 230"/>
                              <a:gd name="T21" fmla="*/ 0 h 422"/>
                              <a:gd name="T22" fmla="*/ 0 w 230"/>
                              <a:gd name="T23" fmla="*/ 0 h 422"/>
                              <a:gd name="T24" fmla="*/ 0 w 230"/>
                              <a:gd name="T25" fmla="*/ 0 h 422"/>
                              <a:gd name="T26" fmla="*/ 0 w 230"/>
                              <a:gd name="T27" fmla="*/ 0 h 422"/>
                              <a:gd name="T28" fmla="*/ 0 w 230"/>
                              <a:gd name="T29" fmla="*/ 0 h 422"/>
                              <a:gd name="T30" fmla="*/ 0 w 230"/>
                              <a:gd name="T31" fmla="*/ 0 h 422"/>
                              <a:gd name="T32" fmla="*/ 0 w 230"/>
                              <a:gd name="T33" fmla="*/ 0 h 422"/>
                              <a:gd name="T34" fmla="*/ 0 w 230"/>
                              <a:gd name="T35" fmla="*/ 0 h 422"/>
                              <a:gd name="T36" fmla="*/ 0 w 230"/>
                              <a:gd name="T37" fmla="*/ 0 h 422"/>
                              <a:gd name="T38" fmla="*/ 0 w 230"/>
                              <a:gd name="T39" fmla="*/ 0 h 422"/>
                              <a:gd name="T40" fmla="*/ 0 w 230"/>
                              <a:gd name="T41" fmla="*/ 0 h 422"/>
                              <a:gd name="T42" fmla="*/ 0 w 230"/>
                              <a:gd name="T43" fmla="*/ 0 h 422"/>
                              <a:gd name="T44" fmla="*/ 0 w 230"/>
                              <a:gd name="T45" fmla="*/ 0 h 422"/>
                              <a:gd name="T46" fmla="*/ 0 w 230"/>
                              <a:gd name="T47" fmla="*/ 0 h 422"/>
                              <a:gd name="T48" fmla="*/ 0 w 230"/>
                              <a:gd name="T49" fmla="*/ 0 h 422"/>
                              <a:gd name="T50" fmla="*/ 0 w 230"/>
                              <a:gd name="T51" fmla="*/ 0 h 422"/>
                              <a:gd name="T52" fmla="*/ 0 w 230"/>
                              <a:gd name="T53" fmla="*/ 0 h 422"/>
                              <a:gd name="T54" fmla="*/ 0 w 230"/>
                              <a:gd name="T55" fmla="*/ 0 h 422"/>
                              <a:gd name="T56" fmla="*/ 0 w 230"/>
                              <a:gd name="T57" fmla="*/ 0 h 422"/>
                              <a:gd name="T58" fmla="*/ 0 w 230"/>
                              <a:gd name="T59" fmla="*/ 0 h 422"/>
                              <a:gd name="T60" fmla="*/ 0 w 230"/>
                              <a:gd name="T61" fmla="*/ 0 h 422"/>
                              <a:gd name="T62" fmla="*/ 0 w 230"/>
                              <a:gd name="T63" fmla="*/ 0 h 422"/>
                              <a:gd name="T64" fmla="*/ 0 w 230"/>
                              <a:gd name="T65" fmla="*/ 0 h 422"/>
                              <a:gd name="T66" fmla="*/ 0 w 230"/>
                              <a:gd name="T67" fmla="*/ 0 h 422"/>
                              <a:gd name="T68" fmla="*/ 0 w 230"/>
                              <a:gd name="T69" fmla="*/ 0 h 422"/>
                              <a:gd name="T70" fmla="*/ 0 w 230"/>
                              <a:gd name="T71" fmla="*/ 0 h 422"/>
                              <a:gd name="T72" fmla="*/ 0 w 230"/>
                              <a:gd name="T73" fmla="*/ 0 h 422"/>
                              <a:gd name="T74" fmla="*/ 0 w 230"/>
                              <a:gd name="T75" fmla="*/ 0 h 422"/>
                              <a:gd name="T76" fmla="*/ 0 w 230"/>
                              <a:gd name="T77" fmla="*/ 0 h 422"/>
                              <a:gd name="T78" fmla="*/ 0 w 230"/>
                              <a:gd name="T79" fmla="*/ 0 h 422"/>
                              <a:gd name="T80" fmla="*/ 0 w 230"/>
                              <a:gd name="T81" fmla="*/ 0 h 422"/>
                              <a:gd name="T82" fmla="*/ 0 w 230"/>
                              <a:gd name="T83" fmla="*/ 0 h 422"/>
                              <a:gd name="T84" fmla="*/ 0 w 230"/>
                              <a:gd name="T85" fmla="*/ 0 h 422"/>
                              <a:gd name="T86" fmla="*/ 0 w 230"/>
                              <a:gd name="T87" fmla="*/ 0 h 422"/>
                              <a:gd name="T88" fmla="*/ 0 w 230"/>
                              <a:gd name="T89" fmla="*/ 0 h 422"/>
                              <a:gd name="T90" fmla="*/ 0 w 230"/>
                              <a:gd name="T91" fmla="*/ 0 h 422"/>
                              <a:gd name="T92" fmla="*/ 0 w 230"/>
                              <a:gd name="T93" fmla="*/ 0 h 422"/>
                              <a:gd name="T94" fmla="*/ 0 w 230"/>
                              <a:gd name="T95" fmla="*/ 0 h 422"/>
                              <a:gd name="T96" fmla="*/ 0 w 230"/>
                              <a:gd name="T97" fmla="*/ 0 h 422"/>
                              <a:gd name="T98" fmla="*/ 0 w 230"/>
                              <a:gd name="T99" fmla="*/ 0 h 422"/>
                              <a:gd name="T100" fmla="*/ 0 w 230"/>
                              <a:gd name="T101" fmla="*/ 0 h 422"/>
                              <a:gd name="T102" fmla="*/ 0 w 230"/>
                              <a:gd name="T103" fmla="*/ 0 h 422"/>
                              <a:gd name="T104" fmla="*/ 0 w 230"/>
                              <a:gd name="T105" fmla="*/ 0 h 422"/>
                              <a:gd name="T106" fmla="*/ 0 w 230"/>
                              <a:gd name="T107" fmla="*/ 0 h 422"/>
                              <a:gd name="T108" fmla="*/ 0 w 230"/>
                              <a:gd name="T109" fmla="*/ 0 h 422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230"/>
                              <a:gd name="T166" fmla="*/ 0 h 422"/>
                              <a:gd name="T167" fmla="*/ 230 w 230"/>
                              <a:gd name="T168" fmla="*/ 422 h 422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230" h="422">
                                <a:moveTo>
                                  <a:pt x="108" y="0"/>
                                </a:moveTo>
                                <a:lnTo>
                                  <a:pt x="230" y="0"/>
                                </a:lnTo>
                                <a:lnTo>
                                  <a:pt x="227" y="422"/>
                                </a:lnTo>
                                <a:lnTo>
                                  <a:pt x="108" y="418"/>
                                </a:lnTo>
                                <a:lnTo>
                                  <a:pt x="103" y="417"/>
                                </a:lnTo>
                                <a:lnTo>
                                  <a:pt x="99" y="416"/>
                                </a:lnTo>
                                <a:lnTo>
                                  <a:pt x="92" y="414"/>
                                </a:lnTo>
                                <a:lnTo>
                                  <a:pt x="86" y="412"/>
                                </a:lnTo>
                                <a:lnTo>
                                  <a:pt x="80" y="408"/>
                                </a:lnTo>
                                <a:lnTo>
                                  <a:pt x="73" y="404"/>
                                </a:lnTo>
                                <a:lnTo>
                                  <a:pt x="67" y="400"/>
                                </a:lnTo>
                                <a:lnTo>
                                  <a:pt x="62" y="395"/>
                                </a:lnTo>
                                <a:lnTo>
                                  <a:pt x="57" y="391"/>
                                </a:lnTo>
                                <a:lnTo>
                                  <a:pt x="53" y="386"/>
                                </a:lnTo>
                                <a:lnTo>
                                  <a:pt x="49" y="382"/>
                                </a:lnTo>
                                <a:lnTo>
                                  <a:pt x="44" y="374"/>
                                </a:lnTo>
                                <a:lnTo>
                                  <a:pt x="40" y="368"/>
                                </a:lnTo>
                                <a:lnTo>
                                  <a:pt x="35" y="360"/>
                                </a:lnTo>
                                <a:lnTo>
                                  <a:pt x="32" y="355"/>
                                </a:lnTo>
                                <a:lnTo>
                                  <a:pt x="31" y="350"/>
                                </a:lnTo>
                                <a:lnTo>
                                  <a:pt x="26" y="340"/>
                                </a:lnTo>
                                <a:lnTo>
                                  <a:pt x="21" y="330"/>
                                </a:lnTo>
                                <a:lnTo>
                                  <a:pt x="17" y="318"/>
                                </a:lnTo>
                                <a:lnTo>
                                  <a:pt x="13" y="305"/>
                                </a:lnTo>
                                <a:lnTo>
                                  <a:pt x="10" y="292"/>
                                </a:lnTo>
                                <a:lnTo>
                                  <a:pt x="7" y="278"/>
                                </a:lnTo>
                                <a:lnTo>
                                  <a:pt x="4" y="263"/>
                                </a:lnTo>
                                <a:lnTo>
                                  <a:pt x="2" y="245"/>
                                </a:lnTo>
                                <a:lnTo>
                                  <a:pt x="0" y="228"/>
                                </a:lnTo>
                                <a:lnTo>
                                  <a:pt x="0" y="208"/>
                                </a:lnTo>
                                <a:lnTo>
                                  <a:pt x="1" y="181"/>
                                </a:lnTo>
                                <a:lnTo>
                                  <a:pt x="4" y="157"/>
                                </a:lnTo>
                                <a:lnTo>
                                  <a:pt x="7" y="139"/>
                                </a:lnTo>
                                <a:lnTo>
                                  <a:pt x="10" y="122"/>
                                </a:lnTo>
                                <a:lnTo>
                                  <a:pt x="15" y="108"/>
                                </a:lnTo>
                                <a:lnTo>
                                  <a:pt x="17" y="98"/>
                                </a:lnTo>
                                <a:lnTo>
                                  <a:pt x="23" y="82"/>
                                </a:lnTo>
                                <a:lnTo>
                                  <a:pt x="31" y="66"/>
                                </a:lnTo>
                                <a:lnTo>
                                  <a:pt x="38" y="54"/>
                                </a:lnTo>
                                <a:lnTo>
                                  <a:pt x="43" y="46"/>
                                </a:lnTo>
                                <a:lnTo>
                                  <a:pt x="46" y="40"/>
                                </a:lnTo>
                                <a:lnTo>
                                  <a:pt x="52" y="34"/>
                                </a:lnTo>
                                <a:lnTo>
                                  <a:pt x="55" y="29"/>
                                </a:lnTo>
                                <a:lnTo>
                                  <a:pt x="58" y="24"/>
                                </a:lnTo>
                                <a:lnTo>
                                  <a:pt x="63" y="21"/>
                                </a:lnTo>
                                <a:lnTo>
                                  <a:pt x="68" y="17"/>
                                </a:lnTo>
                                <a:lnTo>
                                  <a:pt x="73" y="13"/>
                                </a:lnTo>
                                <a:lnTo>
                                  <a:pt x="77" y="10"/>
                                </a:lnTo>
                                <a:lnTo>
                                  <a:pt x="81" y="8"/>
                                </a:lnTo>
                                <a:lnTo>
                                  <a:pt x="86" y="5"/>
                                </a:lnTo>
                                <a:lnTo>
                                  <a:pt x="91" y="3"/>
                                </a:lnTo>
                                <a:lnTo>
                                  <a:pt x="95" y="1"/>
                                </a:lnTo>
                                <a:lnTo>
                                  <a:pt x="99" y="0"/>
                                </a:lnTo>
                                <a:lnTo>
                                  <a:pt x="103" y="0"/>
                                </a:lnTo>
                                <a:lnTo>
                                  <a:pt x="10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235" name="Oval 14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81" y="2301"/>
                            <a:ext cx="26" cy="42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30" name="Group 14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87" y="2310"/>
                          <a:ext cx="15" cy="25"/>
                          <a:chOff x="3787" y="2310"/>
                          <a:chExt cx="15" cy="25"/>
                        </a:xfrm>
                      </p:grpSpPr>
                      <p:sp>
                        <p:nvSpPr>
                          <p:cNvPr id="231" name="Oval 14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87" y="2310"/>
                            <a:ext cx="15" cy="25"/>
                          </a:xfrm>
                          <a:prstGeom prst="ellipse">
                            <a:avLst/>
                          </a:prstGeom>
                          <a:solidFill>
                            <a:srgbClr val="A0A0A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232" name="Oval 14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87" y="2310"/>
                            <a:ext cx="14" cy="24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233" name="Oval 14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93" y="2320"/>
                            <a:ext cx="2" cy="4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21" name="Group 14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84" y="2301"/>
                        <a:ext cx="38" cy="43"/>
                        <a:chOff x="3784" y="2301"/>
                        <a:chExt cx="38" cy="43"/>
                      </a:xfrm>
                    </p:grpSpPr>
                    <p:grpSp>
                      <p:nvGrpSpPr>
                        <p:cNvPr id="222" name="Group 14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84" y="2301"/>
                          <a:ext cx="38" cy="43"/>
                          <a:chOff x="3784" y="2301"/>
                          <a:chExt cx="38" cy="43"/>
                        </a:xfrm>
                      </p:grpSpPr>
                      <p:sp>
                        <p:nvSpPr>
                          <p:cNvPr id="227" name="Freeform 14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84" y="2301"/>
                            <a:ext cx="26" cy="43"/>
                          </a:xfrm>
                          <a:custGeom>
                            <a:avLst/>
                            <a:gdLst>
                              <a:gd name="T0" fmla="*/ 0 w 231"/>
                              <a:gd name="T1" fmla="*/ 0 h 431"/>
                              <a:gd name="T2" fmla="*/ 0 w 231"/>
                              <a:gd name="T3" fmla="*/ 0 h 431"/>
                              <a:gd name="T4" fmla="*/ 0 w 231"/>
                              <a:gd name="T5" fmla="*/ 0 h 431"/>
                              <a:gd name="T6" fmla="*/ 0 w 231"/>
                              <a:gd name="T7" fmla="*/ 0 h 431"/>
                              <a:gd name="T8" fmla="*/ 0 w 231"/>
                              <a:gd name="T9" fmla="*/ 0 h 431"/>
                              <a:gd name="T10" fmla="*/ 0 w 231"/>
                              <a:gd name="T11" fmla="*/ 0 h 431"/>
                              <a:gd name="T12" fmla="*/ 0 w 231"/>
                              <a:gd name="T13" fmla="*/ 0 h 431"/>
                              <a:gd name="T14" fmla="*/ 0 w 231"/>
                              <a:gd name="T15" fmla="*/ 0 h 431"/>
                              <a:gd name="T16" fmla="*/ 0 w 231"/>
                              <a:gd name="T17" fmla="*/ 0 h 431"/>
                              <a:gd name="T18" fmla="*/ 0 w 231"/>
                              <a:gd name="T19" fmla="*/ 0 h 431"/>
                              <a:gd name="T20" fmla="*/ 0 w 231"/>
                              <a:gd name="T21" fmla="*/ 0 h 431"/>
                              <a:gd name="T22" fmla="*/ 0 w 231"/>
                              <a:gd name="T23" fmla="*/ 0 h 431"/>
                              <a:gd name="T24" fmla="*/ 0 w 231"/>
                              <a:gd name="T25" fmla="*/ 0 h 431"/>
                              <a:gd name="T26" fmla="*/ 0 w 231"/>
                              <a:gd name="T27" fmla="*/ 0 h 431"/>
                              <a:gd name="T28" fmla="*/ 0 w 231"/>
                              <a:gd name="T29" fmla="*/ 0 h 431"/>
                              <a:gd name="T30" fmla="*/ 0 w 231"/>
                              <a:gd name="T31" fmla="*/ 0 h 431"/>
                              <a:gd name="T32" fmla="*/ 0 w 231"/>
                              <a:gd name="T33" fmla="*/ 0 h 431"/>
                              <a:gd name="T34" fmla="*/ 0 w 231"/>
                              <a:gd name="T35" fmla="*/ 0 h 431"/>
                              <a:gd name="T36" fmla="*/ 0 w 231"/>
                              <a:gd name="T37" fmla="*/ 0 h 431"/>
                              <a:gd name="T38" fmla="*/ 0 w 231"/>
                              <a:gd name="T39" fmla="*/ 0 h 431"/>
                              <a:gd name="T40" fmla="*/ 0 w 231"/>
                              <a:gd name="T41" fmla="*/ 0 h 431"/>
                              <a:gd name="T42" fmla="*/ 0 w 231"/>
                              <a:gd name="T43" fmla="*/ 0 h 431"/>
                              <a:gd name="T44" fmla="*/ 0 w 231"/>
                              <a:gd name="T45" fmla="*/ 0 h 431"/>
                              <a:gd name="T46" fmla="*/ 0 w 231"/>
                              <a:gd name="T47" fmla="*/ 0 h 431"/>
                              <a:gd name="T48" fmla="*/ 0 w 231"/>
                              <a:gd name="T49" fmla="*/ 0 h 431"/>
                              <a:gd name="T50" fmla="*/ 0 w 231"/>
                              <a:gd name="T51" fmla="*/ 0 h 431"/>
                              <a:gd name="T52" fmla="*/ 0 w 231"/>
                              <a:gd name="T53" fmla="*/ 0 h 431"/>
                              <a:gd name="T54" fmla="*/ 0 w 231"/>
                              <a:gd name="T55" fmla="*/ 0 h 431"/>
                              <a:gd name="T56" fmla="*/ 0 w 231"/>
                              <a:gd name="T57" fmla="*/ 0 h 431"/>
                              <a:gd name="T58" fmla="*/ 0 w 231"/>
                              <a:gd name="T59" fmla="*/ 0 h 431"/>
                              <a:gd name="T60" fmla="*/ 0 w 231"/>
                              <a:gd name="T61" fmla="*/ 0 h 431"/>
                              <a:gd name="T62" fmla="*/ 0 w 231"/>
                              <a:gd name="T63" fmla="*/ 0 h 431"/>
                              <a:gd name="T64" fmla="*/ 0 w 231"/>
                              <a:gd name="T65" fmla="*/ 0 h 431"/>
                              <a:gd name="T66" fmla="*/ 0 w 231"/>
                              <a:gd name="T67" fmla="*/ 0 h 431"/>
                              <a:gd name="T68" fmla="*/ 0 w 231"/>
                              <a:gd name="T69" fmla="*/ 0 h 431"/>
                              <a:gd name="T70" fmla="*/ 0 w 231"/>
                              <a:gd name="T71" fmla="*/ 0 h 431"/>
                              <a:gd name="T72" fmla="*/ 0 w 231"/>
                              <a:gd name="T73" fmla="*/ 0 h 431"/>
                              <a:gd name="T74" fmla="*/ 0 w 231"/>
                              <a:gd name="T75" fmla="*/ 0 h 431"/>
                              <a:gd name="T76" fmla="*/ 0 w 231"/>
                              <a:gd name="T77" fmla="*/ 0 h 431"/>
                              <a:gd name="T78" fmla="*/ 0 w 231"/>
                              <a:gd name="T79" fmla="*/ 0 h 431"/>
                              <a:gd name="T80" fmla="*/ 0 w 231"/>
                              <a:gd name="T81" fmla="*/ 0 h 431"/>
                              <a:gd name="T82" fmla="*/ 0 w 231"/>
                              <a:gd name="T83" fmla="*/ 0 h 431"/>
                              <a:gd name="T84" fmla="*/ 0 w 231"/>
                              <a:gd name="T85" fmla="*/ 0 h 431"/>
                              <a:gd name="T86" fmla="*/ 0 w 231"/>
                              <a:gd name="T87" fmla="*/ 0 h 431"/>
                              <a:gd name="T88" fmla="*/ 0 w 231"/>
                              <a:gd name="T89" fmla="*/ 0 h 431"/>
                              <a:gd name="T90" fmla="*/ 0 w 231"/>
                              <a:gd name="T91" fmla="*/ 0 h 431"/>
                              <a:gd name="T92" fmla="*/ 0 w 231"/>
                              <a:gd name="T93" fmla="*/ 0 h 431"/>
                              <a:gd name="T94" fmla="*/ 0 w 231"/>
                              <a:gd name="T95" fmla="*/ 0 h 431"/>
                              <a:gd name="T96" fmla="*/ 0 w 231"/>
                              <a:gd name="T97" fmla="*/ 0 h 431"/>
                              <a:gd name="T98" fmla="*/ 0 w 231"/>
                              <a:gd name="T99" fmla="*/ 0 h 431"/>
                              <a:gd name="T100" fmla="*/ 0 w 231"/>
                              <a:gd name="T101" fmla="*/ 0 h 431"/>
                              <a:gd name="T102" fmla="*/ 0 w 231"/>
                              <a:gd name="T103" fmla="*/ 0 h 431"/>
                              <a:gd name="T104" fmla="*/ 0 w 231"/>
                              <a:gd name="T105" fmla="*/ 0 h 431"/>
                              <a:gd name="T106" fmla="*/ 0 w 231"/>
                              <a:gd name="T107" fmla="*/ 0 h 431"/>
                              <a:gd name="T108" fmla="*/ 0 w 231"/>
                              <a:gd name="T109" fmla="*/ 0 h 431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231"/>
                              <a:gd name="T166" fmla="*/ 0 h 431"/>
                              <a:gd name="T167" fmla="*/ 231 w 231"/>
                              <a:gd name="T168" fmla="*/ 431 h 431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231" h="431">
                                <a:moveTo>
                                  <a:pt x="109" y="0"/>
                                </a:moveTo>
                                <a:lnTo>
                                  <a:pt x="231" y="0"/>
                                </a:lnTo>
                                <a:lnTo>
                                  <a:pt x="230" y="431"/>
                                </a:lnTo>
                                <a:lnTo>
                                  <a:pt x="109" y="428"/>
                                </a:lnTo>
                                <a:lnTo>
                                  <a:pt x="105" y="427"/>
                                </a:lnTo>
                                <a:lnTo>
                                  <a:pt x="100" y="426"/>
                                </a:lnTo>
                                <a:lnTo>
                                  <a:pt x="95" y="424"/>
                                </a:lnTo>
                                <a:lnTo>
                                  <a:pt x="88" y="422"/>
                                </a:lnTo>
                                <a:lnTo>
                                  <a:pt x="81" y="417"/>
                                </a:lnTo>
                                <a:lnTo>
                                  <a:pt x="75" y="413"/>
                                </a:lnTo>
                                <a:lnTo>
                                  <a:pt x="68" y="409"/>
                                </a:lnTo>
                                <a:lnTo>
                                  <a:pt x="63" y="404"/>
                                </a:lnTo>
                                <a:lnTo>
                                  <a:pt x="58" y="399"/>
                                </a:lnTo>
                                <a:lnTo>
                                  <a:pt x="54" y="394"/>
                                </a:lnTo>
                                <a:lnTo>
                                  <a:pt x="51" y="390"/>
                                </a:lnTo>
                                <a:lnTo>
                                  <a:pt x="45" y="383"/>
                                </a:lnTo>
                                <a:lnTo>
                                  <a:pt x="42" y="376"/>
                                </a:lnTo>
                                <a:lnTo>
                                  <a:pt x="38" y="369"/>
                                </a:lnTo>
                                <a:lnTo>
                                  <a:pt x="34" y="363"/>
                                </a:lnTo>
                                <a:lnTo>
                                  <a:pt x="31" y="358"/>
                                </a:lnTo>
                                <a:lnTo>
                                  <a:pt x="27" y="348"/>
                                </a:lnTo>
                                <a:lnTo>
                                  <a:pt x="22" y="337"/>
                                </a:lnTo>
                                <a:lnTo>
                                  <a:pt x="18" y="325"/>
                                </a:lnTo>
                                <a:lnTo>
                                  <a:pt x="13" y="313"/>
                                </a:lnTo>
                                <a:lnTo>
                                  <a:pt x="10" y="298"/>
                                </a:lnTo>
                                <a:lnTo>
                                  <a:pt x="8" y="284"/>
                                </a:lnTo>
                                <a:lnTo>
                                  <a:pt x="5" y="269"/>
                                </a:lnTo>
                                <a:lnTo>
                                  <a:pt x="2" y="251"/>
                                </a:lnTo>
                                <a:lnTo>
                                  <a:pt x="0" y="233"/>
                                </a:lnTo>
                                <a:lnTo>
                                  <a:pt x="1" y="213"/>
                                </a:lnTo>
                                <a:lnTo>
                                  <a:pt x="1" y="186"/>
                                </a:lnTo>
                                <a:lnTo>
                                  <a:pt x="5" y="161"/>
                                </a:lnTo>
                                <a:lnTo>
                                  <a:pt x="8" y="142"/>
                                </a:lnTo>
                                <a:lnTo>
                                  <a:pt x="11" y="124"/>
                                </a:lnTo>
                                <a:lnTo>
                                  <a:pt x="15" y="111"/>
                                </a:lnTo>
                                <a:lnTo>
                                  <a:pt x="18" y="100"/>
                                </a:lnTo>
                                <a:lnTo>
                                  <a:pt x="23" y="85"/>
                                </a:lnTo>
                                <a:lnTo>
                                  <a:pt x="32" y="67"/>
                                </a:lnTo>
                                <a:lnTo>
                                  <a:pt x="39" y="56"/>
                                </a:lnTo>
                                <a:lnTo>
                                  <a:pt x="44" y="47"/>
                                </a:lnTo>
                                <a:lnTo>
                                  <a:pt x="49" y="40"/>
                                </a:lnTo>
                                <a:lnTo>
                                  <a:pt x="53" y="35"/>
                                </a:lnTo>
                                <a:lnTo>
                                  <a:pt x="56" y="30"/>
                                </a:lnTo>
                                <a:lnTo>
                                  <a:pt x="61" y="25"/>
                                </a:lnTo>
                                <a:lnTo>
                                  <a:pt x="65" y="21"/>
                                </a:lnTo>
                                <a:lnTo>
                                  <a:pt x="69" y="17"/>
                                </a:lnTo>
                                <a:lnTo>
                                  <a:pt x="75" y="13"/>
                                </a:lnTo>
                                <a:lnTo>
                                  <a:pt x="79" y="10"/>
                                </a:lnTo>
                                <a:lnTo>
                                  <a:pt x="84" y="8"/>
                                </a:lnTo>
                                <a:lnTo>
                                  <a:pt x="87" y="5"/>
                                </a:lnTo>
                                <a:lnTo>
                                  <a:pt x="92" y="3"/>
                                </a:lnTo>
                                <a:lnTo>
                                  <a:pt x="97" y="2"/>
                                </a:lnTo>
                                <a:lnTo>
                                  <a:pt x="101" y="0"/>
                                </a:lnTo>
                                <a:lnTo>
                                  <a:pt x="105" y="0"/>
                                </a:lnTo>
                                <a:lnTo>
                                  <a:pt x="1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228" name="Oval 1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96" y="2301"/>
                            <a:ext cx="26" cy="43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3" name="Group 14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02" y="2310"/>
                          <a:ext cx="15" cy="25"/>
                          <a:chOff x="3802" y="2310"/>
                          <a:chExt cx="15" cy="25"/>
                        </a:xfrm>
                      </p:grpSpPr>
                      <p:sp>
                        <p:nvSpPr>
                          <p:cNvPr id="224" name="Oval 1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02" y="2310"/>
                            <a:ext cx="15" cy="25"/>
                          </a:xfrm>
                          <a:prstGeom prst="ellipse">
                            <a:avLst/>
                          </a:prstGeom>
                          <a:solidFill>
                            <a:srgbClr val="A0A0A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225" name="Oval 1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02" y="2311"/>
                            <a:ext cx="14" cy="23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226" name="Oval 1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08" y="2320"/>
                            <a:ext cx="3" cy="5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03" name="Group 14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0" y="2302"/>
                      <a:ext cx="58" cy="47"/>
                      <a:chOff x="3740" y="2302"/>
                      <a:chExt cx="58" cy="47"/>
                    </a:xfrm>
                  </p:grpSpPr>
                  <p:grpSp>
                    <p:nvGrpSpPr>
                      <p:cNvPr id="204" name="Group 14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0" y="2302"/>
                        <a:ext cx="42" cy="46"/>
                        <a:chOff x="3740" y="2302"/>
                        <a:chExt cx="42" cy="46"/>
                      </a:xfrm>
                    </p:grpSpPr>
                    <p:grpSp>
                      <p:nvGrpSpPr>
                        <p:cNvPr id="213" name="Group 14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40" y="2302"/>
                          <a:ext cx="42" cy="46"/>
                          <a:chOff x="3740" y="2302"/>
                          <a:chExt cx="42" cy="46"/>
                        </a:xfrm>
                      </p:grpSpPr>
                      <p:sp>
                        <p:nvSpPr>
                          <p:cNvPr id="218" name="Freeform 14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40" y="2302"/>
                            <a:ext cx="28" cy="46"/>
                          </a:xfrm>
                          <a:custGeom>
                            <a:avLst/>
                            <a:gdLst>
                              <a:gd name="T0" fmla="*/ 0 w 250"/>
                              <a:gd name="T1" fmla="*/ 0 h 460"/>
                              <a:gd name="T2" fmla="*/ 0 w 250"/>
                              <a:gd name="T3" fmla="*/ 0 h 460"/>
                              <a:gd name="T4" fmla="*/ 0 w 250"/>
                              <a:gd name="T5" fmla="*/ 0 h 460"/>
                              <a:gd name="T6" fmla="*/ 0 w 250"/>
                              <a:gd name="T7" fmla="*/ 0 h 460"/>
                              <a:gd name="T8" fmla="*/ 0 w 250"/>
                              <a:gd name="T9" fmla="*/ 0 h 460"/>
                              <a:gd name="T10" fmla="*/ 0 w 250"/>
                              <a:gd name="T11" fmla="*/ 0 h 460"/>
                              <a:gd name="T12" fmla="*/ 0 w 250"/>
                              <a:gd name="T13" fmla="*/ 0 h 460"/>
                              <a:gd name="T14" fmla="*/ 0 w 250"/>
                              <a:gd name="T15" fmla="*/ 0 h 460"/>
                              <a:gd name="T16" fmla="*/ 0 w 250"/>
                              <a:gd name="T17" fmla="*/ 0 h 460"/>
                              <a:gd name="T18" fmla="*/ 0 w 250"/>
                              <a:gd name="T19" fmla="*/ 0 h 460"/>
                              <a:gd name="T20" fmla="*/ 0 w 250"/>
                              <a:gd name="T21" fmla="*/ 0 h 460"/>
                              <a:gd name="T22" fmla="*/ 0 w 250"/>
                              <a:gd name="T23" fmla="*/ 0 h 460"/>
                              <a:gd name="T24" fmla="*/ 0 w 250"/>
                              <a:gd name="T25" fmla="*/ 0 h 460"/>
                              <a:gd name="T26" fmla="*/ 0 w 250"/>
                              <a:gd name="T27" fmla="*/ 0 h 460"/>
                              <a:gd name="T28" fmla="*/ 0 w 250"/>
                              <a:gd name="T29" fmla="*/ 0 h 460"/>
                              <a:gd name="T30" fmla="*/ 0 w 250"/>
                              <a:gd name="T31" fmla="*/ 0 h 460"/>
                              <a:gd name="T32" fmla="*/ 0 w 250"/>
                              <a:gd name="T33" fmla="*/ 0 h 460"/>
                              <a:gd name="T34" fmla="*/ 0 w 250"/>
                              <a:gd name="T35" fmla="*/ 0 h 460"/>
                              <a:gd name="T36" fmla="*/ 0 w 250"/>
                              <a:gd name="T37" fmla="*/ 0 h 460"/>
                              <a:gd name="T38" fmla="*/ 0 w 250"/>
                              <a:gd name="T39" fmla="*/ 0 h 460"/>
                              <a:gd name="T40" fmla="*/ 0 w 250"/>
                              <a:gd name="T41" fmla="*/ 0 h 460"/>
                              <a:gd name="T42" fmla="*/ 0 w 250"/>
                              <a:gd name="T43" fmla="*/ 0 h 460"/>
                              <a:gd name="T44" fmla="*/ 0 w 250"/>
                              <a:gd name="T45" fmla="*/ 0 h 460"/>
                              <a:gd name="T46" fmla="*/ 0 w 250"/>
                              <a:gd name="T47" fmla="*/ 0 h 460"/>
                              <a:gd name="T48" fmla="*/ 0 w 250"/>
                              <a:gd name="T49" fmla="*/ 0 h 460"/>
                              <a:gd name="T50" fmla="*/ 0 w 250"/>
                              <a:gd name="T51" fmla="*/ 0 h 460"/>
                              <a:gd name="T52" fmla="*/ 0 w 250"/>
                              <a:gd name="T53" fmla="*/ 0 h 460"/>
                              <a:gd name="T54" fmla="*/ 0 w 250"/>
                              <a:gd name="T55" fmla="*/ 0 h 460"/>
                              <a:gd name="T56" fmla="*/ 0 w 250"/>
                              <a:gd name="T57" fmla="*/ 0 h 460"/>
                              <a:gd name="T58" fmla="*/ 0 w 250"/>
                              <a:gd name="T59" fmla="*/ 0 h 460"/>
                              <a:gd name="T60" fmla="*/ 0 w 250"/>
                              <a:gd name="T61" fmla="*/ 0 h 460"/>
                              <a:gd name="T62" fmla="*/ 0 w 250"/>
                              <a:gd name="T63" fmla="*/ 0 h 460"/>
                              <a:gd name="T64" fmla="*/ 0 w 250"/>
                              <a:gd name="T65" fmla="*/ 0 h 460"/>
                              <a:gd name="T66" fmla="*/ 0 w 250"/>
                              <a:gd name="T67" fmla="*/ 0 h 460"/>
                              <a:gd name="T68" fmla="*/ 0 w 250"/>
                              <a:gd name="T69" fmla="*/ 0 h 460"/>
                              <a:gd name="T70" fmla="*/ 0 w 250"/>
                              <a:gd name="T71" fmla="*/ 0 h 460"/>
                              <a:gd name="T72" fmla="*/ 0 w 250"/>
                              <a:gd name="T73" fmla="*/ 0 h 460"/>
                              <a:gd name="T74" fmla="*/ 0 w 250"/>
                              <a:gd name="T75" fmla="*/ 0 h 460"/>
                              <a:gd name="T76" fmla="*/ 0 w 250"/>
                              <a:gd name="T77" fmla="*/ 0 h 460"/>
                              <a:gd name="T78" fmla="*/ 0 w 250"/>
                              <a:gd name="T79" fmla="*/ 0 h 460"/>
                              <a:gd name="T80" fmla="*/ 0 w 250"/>
                              <a:gd name="T81" fmla="*/ 0 h 460"/>
                              <a:gd name="T82" fmla="*/ 0 w 250"/>
                              <a:gd name="T83" fmla="*/ 0 h 460"/>
                              <a:gd name="T84" fmla="*/ 0 w 250"/>
                              <a:gd name="T85" fmla="*/ 0 h 460"/>
                              <a:gd name="T86" fmla="*/ 0 w 250"/>
                              <a:gd name="T87" fmla="*/ 0 h 460"/>
                              <a:gd name="T88" fmla="*/ 0 w 250"/>
                              <a:gd name="T89" fmla="*/ 0 h 460"/>
                              <a:gd name="T90" fmla="*/ 0 w 250"/>
                              <a:gd name="T91" fmla="*/ 0 h 460"/>
                              <a:gd name="T92" fmla="*/ 0 w 250"/>
                              <a:gd name="T93" fmla="*/ 0 h 460"/>
                              <a:gd name="T94" fmla="*/ 0 w 250"/>
                              <a:gd name="T95" fmla="*/ 0 h 460"/>
                              <a:gd name="T96" fmla="*/ 0 w 250"/>
                              <a:gd name="T97" fmla="*/ 0 h 460"/>
                              <a:gd name="T98" fmla="*/ 0 w 250"/>
                              <a:gd name="T99" fmla="*/ 0 h 460"/>
                              <a:gd name="T100" fmla="*/ 0 w 250"/>
                              <a:gd name="T101" fmla="*/ 0 h 460"/>
                              <a:gd name="T102" fmla="*/ 0 w 250"/>
                              <a:gd name="T103" fmla="*/ 0 h 460"/>
                              <a:gd name="T104" fmla="*/ 0 w 250"/>
                              <a:gd name="T105" fmla="*/ 0 h 460"/>
                              <a:gd name="T106" fmla="*/ 0 w 250"/>
                              <a:gd name="T107" fmla="*/ 0 h 460"/>
                              <a:gd name="T108" fmla="*/ 0 w 250"/>
                              <a:gd name="T109" fmla="*/ 0 h 460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250"/>
                              <a:gd name="T166" fmla="*/ 0 h 460"/>
                              <a:gd name="T167" fmla="*/ 250 w 250"/>
                              <a:gd name="T168" fmla="*/ 460 h 460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250" h="460">
                                <a:moveTo>
                                  <a:pt x="118" y="0"/>
                                </a:moveTo>
                                <a:lnTo>
                                  <a:pt x="250" y="0"/>
                                </a:lnTo>
                                <a:lnTo>
                                  <a:pt x="249" y="460"/>
                                </a:lnTo>
                                <a:lnTo>
                                  <a:pt x="118" y="456"/>
                                </a:lnTo>
                                <a:lnTo>
                                  <a:pt x="113" y="455"/>
                                </a:lnTo>
                                <a:lnTo>
                                  <a:pt x="109" y="454"/>
                                </a:lnTo>
                                <a:lnTo>
                                  <a:pt x="102" y="452"/>
                                </a:lnTo>
                                <a:lnTo>
                                  <a:pt x="95" y="450"/>
                                </a:lnTo>
                                <a:lnTo>
                                  <a:pt x="88" y="446"/>
                                </a:lnTo>
                                <a:lnTo>
                                  <a:pt x="80" y="441"/>
                                </a:lnTo>
                                <a:lnTo>
                                  <a:pt x="74" y="436"/>
                                </a:lnTo>
                                <a:lnTo>
                                  <a:pt x="68" y="432"/>
                                </a:lnTo>
                                <a:lnTo>
                                  <a:pt x="63" y="426"/>
                                </a:lnTo>
                                <a:lnTo>
                                  <a:pt x="58" y="421"/>
                                </a:lnTo>
                                <a:lnTo>
                                  <a:pt x="54" y="417"/>
                                </a:lnTo>
                                <a:lnTo>
                                  <a:pt x="49" y="408"/>
                                </a:lnTo>
                                <a:lnTo>
                                  <a:pt x="44" y="401"/>
                                </a:lnTo>
                                <a:lnTo>
                                  <a:pt x="40" y="393"/>
                                </a:lnTo>
                                <a:lnTo>
                                  <a:pt x="36" y="388"/>
                                </a:lnTo>
                                <a:lnTo>
                                  <a:pt x="33" y="383"/>
                                </a:lnTo>
                                <a:lnTo>
                                  <a:pt x="28" y="372"/>
                                </a:lnTo>
                                <a:lnTo>
                                  <a:pt x="23" y="360"/>
                                </a:lnTo>
                                <a:lnTo>
                                  <a:pt x="18" y="347"/>
                                </a:lnTo>
                                <a:lnTo>
                                  <a:pt x="15" y="334"/>
                                </a:lnTo>
                                <a:lnTo>
                                  <a:pt x="10" y="319"/>
                                </a:lnTo>
                                <a:lnTo>
                                  <a:pt x="8" y="304"/>
                                </a:lnTo>
                                <a:lnTo>
                                  <a:pt x="4" y="286"/>
                                </a:lnTo>
                                <a:lnTo>
                                  <a:pt x="2" y="268"/>
                                </a:lnTo>
                                <a:lnTo>
                                  <a:pt x="0" y="250"/>
                                </a:lnTo>
                                <a:lnTo>
                                  <a:pt x="0" y="227"/>
                                </a:lnTo>
                                <a:lnTo>
                                  <a:pt x="1" y="199"/>
                                </a:lnTo>
                                <a:lnTo>
                                  <a:pt x="4" y="172"/>
                                </a:lnTo>
                                <a:lnTo>
                                  <a:pt x="8" y="153"/>
                                </a:lnTo>
                                <a:lnTo>
                                  <a:pt x="11" y="132"/>
                                </a:lnTo>
                                <a:lnTo>
                                  <a:pt x="15" y="117"/>
                                </a:lnTo>
                                <a:lnTo>
                                  <a:pt x="18" y="107"/>
                                </a:lnTo>
                                <a:lnTo>
                                  <a:pt x="24" y="91"/>
                                </a:lnTo>
                                <a:lnTo>
                                  <a:pt x="34" y="73"/>
                                </a:lnTo>
                                <a:lnTo>
                                  <a:pt x="41" y="60"/>
                                </a:lnTo>
                                <a:lnTo>
                                  <a:pt x="47" y="51"/>
                                </a:lnTo>
                                <a:lnTo>
                                  <a:pt x="52" y="45"/>
                                </a:lnTo>
                                <a:lnTo>
                                  <a:pt x="57" y="39"/>
                                </a:lnTo>
                                <a:lnTo>
                                  <a:pt x="62" y="32"/>
                                </a:lnTo>
                                <a:lnTo>
                                  <a:pt x="65" y="27"/>
                                </a:lnTo>
                                <a:lnTo>
                                  <a:pt x="69" y="23"/>
                                </a:lnTo>
                                <a:lnTo>
                                  <a:pt x="75" y="19"/>
                                </a:lnTo>
                                <a:lnTo>
                                  <a:pt x="80" y="15"/>
                                </a:lnTo>
                                <a:lnTo>
                                  <a:pt x="85" y="12"/>
                                </a:lnTo>
                                <a:lnTo>
                                  <a:pt x="89" y="9"/>
                                </a:lnTo>
                                <a:lnTo>
                                  <a:pt x="95" y="6"/>
                                </a:lnTo>
                                <a:lnTo>
                                  <a:pt x="100" y="4"/>
                                </a:lnTo>
                                <a:lnTo>
                                  <a:pt x="104" y="2"/>
                                </a:lnTo>
                                <a:lnTo>
                                  <a:pt x="109" y="1"/>
                                </a:lnTo>
                                <a:lnTo>
                                  <a:pt x="113" y="0"/>
                                </a:lnTo>
                                <a:lnTo>
                                  <a:pt x="11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219" name="Oval 1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54" y="2302"/>
                            <a:ext cx="28" cy="46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14" name="Group 14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60" y="2311"/>
                          <a:ext cx="16" cy="28"/>
                          <a:chOff x="3760" y="2311"/>
                          <a:chExt cx="16" cy="28"/>
                        </a:xfrm>
                      </p:grpSpPr>
                      <p:sp>
                        <p:nvSpPr>
                          <p:cNvPr id="215" name="Oval 1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60" y="2311"/>
                            <a:ext cx="16" cy="28"/>
                          </a:xfrm>
                          <a:prstGeom prst="ellipse">
                            <a:avLst/>
                          </a:prstGeom>
                          <a:solidFill>
                            <a:srgbClr val="A0A0A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216" name="Oval 1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60" y="2312"/>
                            <a:ext cx="15" cy="26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217" name="Oval 14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66" y="2323"/>
                            <a:ext cx="3" cy="4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05" name="Group 14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57" y="2302"/>
                        <a:ext cx="41" cy="47"/>
                        <a:chOff x="3757" y="2302"/>
                        <a:chExt cx="41" cy="47"/>
                      </a:xfrm>
                    </p:grpSpPr>
                    <p:grpSp>
                      <p:nvGrpSpPr>
                        <p:cNvPr id="206" name="Group 14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7" y="2302"/>
                          <a:ext cx="41" cy="47"/>
                          <a:chOff x="3757" y="2302"/>
                          <a:chExt cx="41" cy="47"/>
                        </a:xfrm>
                      </p:grpSpPr>
                      <p:sp>
                        <p:nvSpPr>
                          <p:cNvPr id="211" name="Freeform 14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57" y="2302"/>
                            <a:ext cx="28" cy="47"/>
                          </a:xfrm>
                          <a:custGeom>
                            <a:avLst/>
                            <a:gdLst>
                              <a:gd name="T0" fmla="*/ 0 w 251"/>
                              <a:gd name="T1" fmla="*/ 0 h 471"/>
                              <a:gd name="T2" fmla="*/ 0 w 251"/>
                              <a:gd name="T3" fmla="*/ 0 h 471"/>
                              <a:gd name="T4" fmla="*/ 0 w 251"/>
                              <a:gd name="T5" fmla="*/ 0 h 471"/>
                              <a:gd name="T6" fmla="*/ 0 w 251"/>
                              <a:gd name="T7" fmla="*/ 0 h 471"/>
                              <a:gd name="T8" fmla="*/ 0 w 251"/>
                              <a:gd name="T9" fmla="*/ 0 h 471"/>
                              <a:gd name="T10" fmla="*/ 0 w 251"/>
                              <a:gd name="T11" fmla="*/ 0 h 471"/>
                              <a:gd name="T12" fmla="*/ 0 w 251"/>
                              <a:gd name="T13" fmla="*/ 0 h 471"/>
                              <a:gd name="T14" fmla="*/ 0 w 251"/>
                              <a:gd name="T15" fmla="*/ 0 h 471"/>
                              <a:gd name="T16" fmla="*/ 0 w 251"/>
                              <a:gd name="T17" fmla="*/ 0 h 471"/>
                              <a:gd name="T18" fmla="*/ 0 w 251"/>
                              <a:gd name="T19" fmla="*/ 0 h 471"/>
                              <a:gd name="T20" fmla="*/ 0 w 251"/>
                              <a:gd name="T21" fmla="*/ 0 h 471"/>
                              <a:gd name="T22" fmla="*/ 0 w 251"/>
                              <a:gd name="T23" fmla="*/ 0 h 471"/>
                              <a:gd name="T24" fmla="*/ 0 w 251"/>
                              <a:gd name="T25" fmla="*/ 0 h 471"/>
                              <a:gd name="T26" fmla="*/ 0 w 251"/>
                              <a:gd name="T27" fmla="*/ 0 h 471"/>
                              <a:gd name="T28" fmla="*/ 0 w 251"/>
                              <a:gd name="T29" fmla="*/ 0 h 471"/>
                              <a:gd name="T30" fmla="*/ 0 w 251"/>
                              <a:gd name="T31" fmla="*/ 0 h 471"/>
                              <a:gd name="T32" fmla="*/ 0 w 251"/>
                              <a:gd name="T33" fmla="*/ 0 h 471"/>
                              <a:gd name="T34" fmla="*/ 0 w 251"/>
                              <a:gd name="T35" fmla="*/ 0 h 471"/>
                              <a:gd name="T36" fmla="*/ 0 w 251"/>
                              <a:gd name="T37" fmla="*/ 0 h 471"/>
                              <a:gd name="T38" fmla="*/ 0 w 251"/>
                              <a:gd name="T39" fmla="*/ 0 h 471"/>
                              <a:gd name="T40" fmla="*/ 0 w 251"/>
                              <a:gd name="T41" fmla="*/ 0 h 471"/>
                              <a:gd name="T42" fmla="*/ 0 w 251"/>
                              <a:gd name="T43" fmla="*/ 0 h 471"/>
                              <a:gd name="T44" fmla="*/ 0 w 251"/>
                              <a:gd name="T45" fmla="*/ 0 h 471"/>
                              <a:gd name="T46" fmla="*/ 0 w 251"/>
                              <a:gd name="T47" fmla="*/ 0 h 471"/>
                              <a:gd name="T48" fmla="*/ 0 w 251"/>
                              <a:gd name="T49" fmla="*/ 0 h 471"/>
                              <a:gd name="T50" fmla="*/ 0 w 251"/>
                              <a:gd name="T51" fmla="*/ 0 h 471"/>
                              <a:gd name="T52" fmla="*/ 0 w 251"/>
                              <a:gd name="T53" fmla="*/ 0 h 471"/>
                              <a:gd name="T54" fmla="*/ 0 w 251"/>
                              <a:gd name="T55" fmla="*/ 0 h 471"/>
                              <a:gd name="T56" fmla="*/ 0 w 251"/>
                              <a:gd name="T57" fmla="*/ 0 h 471"/>
                              <a:gd name="T58" fmla="*/ 0 w 251"/>
                              <a:gd name="T59" fmla="*/ 0 h 471"/>
                              <a:gd name="T60" fmla="*/ 0 w 251"/>
                              <a:gd name="T61" fmla="*/ 0 h 471"/>
                              <a:gd name="T62" fmla="*/ 0 w 251"/>
                              <a:gd name="T63" fmla="*/ 0 h 471"/>
                              <a:gd name="T64" fmla="*/ 0 w 251"/>
                              <a:gd name="T65" fmla="*/ 0 h 471"/>
                              <a:gd name="T66" fmla="*/ 0 w 251"/>
                              <a:gd name="T67" fmla="*/ 0 h 471"/>
                              <a:gd name="T68" fmla="*/ 0 w 251"/>
                              <a:gd name="T69" fmla="*/ 0 h 471"/>
                              <a:gd name="T70" fmla="*/ 0 w 251"/>
                              <a:gd name="T71" fmla="*/ 0 h 471"/>
                              <a:gd name="T72" fmla="*/ 0 w 251"/>
                              <a:gd name="T73" fmla="*/ 0 h 471"/>
                              <a:gd name="T74" fmla="*/ 0 w 251"/>
                              <a:gd name="T75" fmla="*/ 0 h 471"/>
                              <a:gd name="T76" fmla="*/ 0 w 251"/>
                              <a:gd name="T77" fmla="*/ 0 h 471"/>
                              <a:gd name="T78" fmla="*/ 0 w 251"/>
                              <a:gd name="T79" fmla="*/ 0 h 471"/>
                              <a:gd name="T80" fmla="*/ 0 w 251"/>
                              <a:gd name="T81" fmla="*/ 0 h 471"/>
                              <a:gd name="T82" fmla="*/ 0 w 251"/>
                              <a:gd name="T83" fmla="*/ 0 h 471"/>
                              <a:gd name="T84" fmla="*/ 0 w 251"/>
                              <a:gd name="T85" fmla="*/ 0 h 471"/>
                              <a:gd name="T86" fmla="*/ 0 w 251"/>
                              <a:gd name="T87" fmla="*/ 0 h 471"/>
                              <a:gd name="T88" fmla="*/ 0 w 251"/>
                              <a:gd name="T89" fmla="*/ 0 h 471"/>
                              <a:gd name="T90" fmla="*/ 0 w 251"/>
                              <a:gd name="T91" fmla="*/ 0 h 471"/>
                              <a:gd name="T92" fmla="*/ 0 w 251"/>
                              <a:gd name="T93" fmla="*/ 0 h 471"/>
                              <a:gd name="T94" fmla="*/ 0 w 251"/>
                              <a:gd name="T95" fmla="*/ 0 h 471"/>
                              <a:gd name="T96" fmla="*/ 0 w 251"/>
                              <a:gd name="T97" fmla="*/ 0 h 471"/>
                              <a:gd name="T98" fmla="*/ 0 w 251"/>
                              <a:gd name="T99" fmla="*/ 0 h 471"/>
                              <a:gd name="T100" fmla="*/ 0 w 251"/>
                              <a:gd name="T101" fmla="*/ 0 h 471"/>
                              <a:gd name="T102" fmla="*/ 0 w 251"/>
                              <a:gd name="T103" fmla="*/ 0 h 471"/>
                              <a:gd name="T104" fmla="*/ 0 w 251"/>
                              <a:gd name="T105" fmla="*/ 0 h 471"/>
                              <a:gd name="T106" fmla="*/ 0 w 251"/>
                              <a:gd name="T107" fmla="*/ 0 h 471"/>
                              <a:gd name="T108" fmla="*/ 0 w 251"/>
                              <a:gd name="T109" fmla="*/ 0 h 471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251"/>
                              <a:gd name="T166" fmla="*/ 0 h 471"/>
                              <a:gd name="T167" fmla="*/ 251 w 251"/>
                              <a:gd name="T168" fmla="*/ 471 h 471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251" h="471">
                                <a:moveTo>
                                  <a:pt x="119" y="0"/>
                                </a:moveTo>
                                <a:lnTo>
                                  <a:pt x="251" y="0"/>
                                </a:lnTo>
                                <a:lnTo>
                                  <a:pt x="249" y="471"/>
                                </a:lnTo>
                                <a:lnTo>
                                  <a:pt x="119" y="467"/>
                                </a:lnTo>
                                <a:lnTo>
                                  <a:pt x="113" y="466"/>
                                </a:lnTo>
                                <a:lnTo>
                                  <a:pt x="110" y="465"/>
                                </a:lnTo>
                                <a:lnTo>
                                  <a:pt x="104" y="462"/>
                                </a:lnTo>
                                <a:lnTo>
                                  <a:pt x="96" y="460"/>
                                </a:lnTo>
                                <a:lnTo>
                                  <a:pt x="89" y="456"/>
                                </a:lnTo>
                                <a:lnTo>
                                  <a:pt x="80" y="451"/>
                                </a:lnTo>
                                <a:lnTo>
                                  <a:pt x="75" y="446"/>
                                </a:lnTo>
                                <a:lnTo>
                                  <a:pt x="68" y="441"/>
                                </a:lnTo>
                                <a:lnTo>
                                  <a:pt x="63" y="436"/>
                                </a:lnTo>
                                <a:lnTo>
                                  <a:pt x="60" y="430"/>
                                </a:lnTo>
                                <a:lnTo>
                                  <a:pt x="55" y="426"/>
                                </a:lnTo>
                                <a:lnTo>
                                  <a:pt x="50" y="418"/>
                                </a:lnTo>
                                <a:lnTo>
                                  <a:pt x="45" y="411"/>
                                </a:lnTo>
                                <a:lnTo>
                                  <a:pt x="41" y="402"/>
                                </a:lnTo>
                                <a:lnTo>
                                  <a:pt x="37" y="397"/>
                                </a:lnTo>
                                <a:lnTo>
                                  <a:pt x="34" y="391"/>
                                </a:lnTo>
                                <a:lnTo>
                                  <a:pt x="29" y="380"/>
                                </a:lnTo>
                                <a:lnTo>
                                  <a:pt x="25" y="368"/>
                                </a:lnTo>
                                <a:lnTo>
                                  <a:pt x="19" y="355"/>
                                </a:lnTo>
                                <a:lnTo>
                                  <a:pt x="15" y="341"/>
                                </a:lnTo>
                                <a:lnTo>
                                  <a:pt x="11" y="326"/>
                                </a:lnTo>
                                <a:lnTo>
                                  <a:pt x="8" y="311"/>
                                </a:lnTo>
                                <a:lnTo>
                                  <a:pt x="5" y="293"/>
                                </a:lnTo>
                                <a:lnTo>
                                  <a:pt x="3" y="274"/>
                                </a:lnTo>
                                <a:lnTo>
                                  <a:pt x="0" y="256"/>
                                </a:lnTo>
                                <a:lnTo>
                                  <a:pt x="1" y="233"/>
                                </a:lnTo>
                                <a:lnTo>
                                  <a:pt x="1" y="204"/>
                                </a:lnTo>
                                <a:lnTo>
                                  <a:pt x="5" y="176"/>
                                </a:lnTo>
                                <a:lnTo>
                                  <a:pt x="8" y="156"/>
                                </a:lnTo>
                                <a:lnTo>
                                  <a:pt x="12" y="135"/>
                                </a:lnTo>
                                <a:lnTo>
                                  <a:pt x="16" y="120"/>
                                </a:lnTo>
                                <a:lnTo>
                                  <a:pt x="19" y="109"/>
                                </a:lnTo>
                                <a:lnTo>
                                  <a:pt x="26" y="94"/>
                                </a:lnTo>
                                <a:lnTo>
                                  <a:pt x="34" y="74"/>
                                </a:lnTo>
                                <a:lnTo>
                                  <a:pt x="42" y="61"/>
                                </a:lnTo>
                                <a:lnTo>
                                  <a:pt x="49" y="52"/>
                                </a:lnTo>
                                <a:lnTo>
                                  <a:pt x="53" y="46"/>
                                </a:lnTo>
                                <a:lnTo>
                                  <a:pt x="57" y="39"/>
                                </a:lnTo>
                                <a:lnTo>
                                  <a:pt x="62" y="33"/>
                                </a:lnTo>
                                <a:lnTo>
                                  <a:pt x="66" y="28"/>
                                </a:lnTo>
                                <a:lnTo>
                                  <a:pt x="71" y="24"/>
                                </a:lnTo>
                                <a:lnTo>
                                  <a:pt x="76" y="19"/>
                                </a:lnTo>
                                <a:lnTo>
                                  <a:pt x="80" y="15"/>
                                </a:lnTo>
                                <a:lnTo>
                                  <a:pt x="86" y="12"/>
                                </a:lnTo>
                                <a:lnTo>
                                  <a:pt x="90" y="9"/>
                                </a:lnTo>
                                <a:lnTo>
                                  <a:pt x="95" y="6"/>
                                </a:lnTo>
                                <a:lnTo>
                                  <a:pt x="101" y="4"/>
                                </a:lnTo>
                                <a:lnTo>
                                  <a:pt x="106" y="3"/>
                                </a:lnTo>
                                <a:lnTo>
                                  <a:pt x="110" y="1"/>
                                </a:lnTo>
                                <a:lnTo>
                                  <a:pt x="113" y="1"/>
                                </a:lnTo>
                                <a:lnTo>
                                  <a:pt x="11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212" name="Oval 14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70" y="2302"/>
                            <a:ext cx="28" cy="47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7" name="Group 14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76" y="2312"/>
                          <a:ext cx="16" cy="27"/>
                          <a:chOff x="3776" y="2312"/>
                          <a:chExt cx="16" cy="27"/>
                        </a:xfrm>
                      </p:grpSpPr>
                      <p:sp>
                        <p:nvSpPr>
                          <p:cNvPr id="208" name="Oval 14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76" y="2312"/>
                            <a:ext cx="16" cy="27"/>
                          </a:xfrm>
                          <a:prstGeom prst="ellipse">
                            <a:avLst/>
                          </a:prstGeom>
                          <a:solidFill>
                            <a:srgbClr val="A0A0A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209" name="Oval 14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76" y="2312"/>
                            <a:ext cx="15" cy="26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210" name="Oval 14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83" y="2323"/>
                            <a:ext cx="2" cy="5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99" name="Freeform 1443"/>
                  <p:cNvSpPr>
                    <a:spLocks/>
                  </p:cNvSpPr>
                  <p:nvPr/>
                </p:nvSpPr>
                <p:spPr bwMode="auto">
                  <a:xfrm>
                    <a:off x="3742" y="2306"/>
                    <a:ext cx="26" cy="32"/>
                  </a:xfrm>
                  <a:custGeom>
                    <a:avLst/>
                    <a:gdLst>
                      <a:gd name="T0" fmla="*/ 0 w 237"/>
                      <a:gd name="T1" fmla="*/ 0 h 325"/>
                      <a:gd name="T2" fmla="*/ 0 w 237"/>
                      <a:gd name="T3" fmla="*/ 0 h 325"/>
                      <a:gd name="T4" fmla="*/ 0 w 237"/>
                      <a:gd name="T5" fmla="*/ 0 h 325"/>
                      <a:gd name="T6" fmla="*/ 0 w 237"/>
                      <a:gd name="T7" fmla="*/ 0 h 325"/>
                      <a:gd name="T8" fmla="*/ 0 w 237"/>
                      <a:gd name="T9" fmla="*/ 0 h 3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7"/>
                      <a:gd name="T16" fmla="*/ 0 h 325"/>
                      <a:gd name="T17" fmla="*/ 237 w 237"/>
                      <a:gd name="T18" fmla="*/ 325 h 3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7" h="325">
                        <a:moveTo>
                          <a:pt x="0" y="19"/>
                        </a:moveTo>
                        <a:lnTo>
                          <a:pt x="0" y="315"/>
                        </a:lnTo>
                        <a:lnTo>
                          <a:pt x="237" y="325"/>
                        </a:lnTo>
                        <a:lnTo>
                          <a:pt x="237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100" name="Group 1444"/>
                  <p:cNvGrpSpPr>
                    <a:grpSpLocks/>
                  </p:cNvGrpSpPr>
                  <p:nvPr/>
                </p:nvGrpSpPr>
                <p:grpSpPr bwMode="auto">
                  <a:xfrm>
                    <a:off x="3601" y="2129"/>
                    <a:ext cx="226" cy="178"/>
                    <a:chOff x="3601" y="2129"/>
                    <a:chExt cx="226" cy="178"/>
                  </a:xfrm>
                </p:grpSpPr>
                <p:grpSp>
                  <p:nvGrpSpPr>
                    <p:cNvPr id="190" name="Group 14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1" y="2129"/>
                      <a:ext cx="226" cy="178"/>
                      <a:chOff x="3601" y="2129"/>
                      <a:chExt cx="226" cy="178"/>
                    </a:xfrm>
                  </p:grpSpPr>
                  <p:sp>
                    <p:nvSpPr>
                      <p:cNvPr id="200" name="Freeform 14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01" y="2129"/>
                        <a:ext cx="226" cy="178"/>
                      </a:xfrm>
                      <a:custGeom>
                        <a:avLst/>
                        <a:gdLst>
                          <a:gd name="T0" fmla="*/ 0 w 2034"/>
                          <a:gd name="T1" fmla="*/ 0 h 1780"/>
                          <a:gd name="T2" fmla="*/ 0 w 2034"/>
                          <a:gd name="T3" fmla="*/ 0 h 1780"/>
                          <a:gd name="T4" fmla="*/ 0 w 2034"/>
                          <a:gd name="T5" fmla="*/ 0 h 1780"/>
                          <a:gd name="T6" fmla="*/ 0 w 2034"/>
                          <a:gd name="T7" fmla="*/ 0 h 1780"/>
                          <a:gd name="T8" fmla="*/ 0 w 2034"/>
                          <a:gd name="T9" fmla="*/ 0 h 17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34"/>
                          <a:gd name="T16" fmla="*/ 0 h 1780"/>
                          <a:gd name="T17" fmla="*/ 2034 w 2034"/>
                          <a:gd name="T18" fmla="*/ 1780 h 178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34" h="1780">
                            <a:moveTo>
                              <a:pt x="3" y="0"/>
                            </a:moveTo>
                            <a:lnTo>
                              <a:pt x="2034" y="823"/>
                            </a:lnTo>
                            <a:lnTo>
                              <a:pt x="2034" y="1718"/>
                            </a:lnTo>
                            <a:lnTo>
                              <a:pt x="0" y="1780"/>
                            </a:lnTo>
                            <a:lnTo>
                              <a:pt x="3" y="0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201" name="Freeform 14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01" y="2136"/>
                        <a:ext cx="226" cy="163"/>
                      </a:xfrm>
                      <a:custGeom>
                        <a:avLst/>
                        <a:gdLst>
                          <a:gd name="T0" fmla="*/ 0 w 2034"/>
                          <a:gd name="T1" fmla="*/ 0 h 1635"/>
                          <a:gd name="T2" fmla="*/ 0 w 2034"/>
                          <a:gd name="T3" fmla="*/ 0 h 1635"/>
                          <a:gd name="T4" fmla="*/ 0 w 2034"/>
                          <a:gd name="T5" fmla="*/ 0 h 1635"/>
                          <a:gd name="T6" fmla="*/ 0 w 2034"/>
                          <a:gd name="T7" fmla="*/ 0 h 1635"/>
                          <a:gd name="T8" fmla="*/ 0 w 2034"/>
                          <a:gd name="T9" fmla="*/ 0 h 163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34"/>
                          <a:gd name="T16" fmla="*/ 0 h 1635"/>
                          <a:gd name="T17" fmla="*/ 2034 w 2034"/>
                          <a:gd name="T18" fmla="*/ 1635 h 163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34" h="1635">
                            <a:moveTo>
                              <a:pt x="3" y="0"/>
                            </a:moveTo>
                            <a:lnTo>
                              <a:pt x="2034" y="795"/>
                            </a:lnTo>
                            <a:lnTo>
                              <a:pt x="2034" y="1598"/>
                            </a:lnTo>
                            <a:lnTo>
                              <a:pt x="0" y="1635"/>
                            </a:lnTo>
                            <a:lnTo>
                              <a:pt x="3" y="0"/>
                            </a:lnTo>
                            <a:close/>
                          </a:path>
                        </a:pathLst>
                      </a:custGeom>
                      <a:solidFill>
                        <a:srgbClr val="E0E0E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191" name="Group 14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4" y="2300"/>
                      <a:ext cx="12" cy="5"/>
                      <a:chOff x="3604" y="2300"/>
                      <a:chExt cx="12" cy="5"/>
                    </a:xfrm>
                  </p:grpSpPr>
                  <p:sp>
                    <p:nvSpPr>
                      <p:cNvPr id="197" name="Rectangle 14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4" y="2301"/>
                        <a:ext cx="12" cy="3"/>
                      </a:xfrm>
                      <a:prstGeom prst="rect">
                        <a:avLst/>
                      </a:prstGeom>
                      <a:solidFill>
                        <a:srgbClr val="E0E0E0"/>
                      </a:solidFill>
                      <a:ln w="1588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95363"/>
                        <a:endPara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endParaRPr>
                      </a:p>
                    </p:txBody>
                  </p:sp>
                  <p:sp>
                    <p:nvSpPr>
                      <p:cNvPr id="198" name="Oval 14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7" y="2300"/>
                        <a:ext cx="6" cy="5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95363"/>
                        <a:endPara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endParaRPr>
                      </a:p>
                    </p:txBody>
                  </p:sp>
                  <p:sp>
                    <p:nvSpPr>
                      <p:cNvPr id="199" name="Oval 14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9" y="2301"/>
                        <a:ext cx="2" cy="3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95363"/>
                        <a:endPara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endParaRPr>
                      </a:p>
                    </p:txBody>
                  </p:sp>
                </p:grpSp>
                <p:grpSp>
                  <p:nvGrpSpPr>
                    <p:cNvPr id="192" name="Group 14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5" y="2132"/>
                      <a:ext cx="11" cy="8"/>
                      <a:chOff x="3605" y="2132"/>
                      <a:chExt cx="11" cy="8"/>
                    </a:xfrm>
                  </p:grpSpPr>
                  <p:sp>
                    <p:nvSpPr>
                      <p:cNvPr id="193" name="Freeform 14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05" y="2132"/>
                        <a:ext cx="11" cy="8"/>
                      </a:xfrm>
                      <a:custGeom>
                        <a:avLst/>
                        <a:gdLst>
                          <a:gd name="T0" fmla="*/ 0 w 102"/>
                          <a:gd name="T1" fmla="*/ 0 h 78"/>
                          <a:gd name="T2" fmla="*/ 0 w 102"/>
                          <a:gd name="T3" fmla="*/ 0 h 78"/>
                          <a:gd name="T4" fmla="*/ 0 w 102"/>
                          <a:gd name="T5" fmla="*/ 0 h 78"/>
                          <a:gd name="T6" fmla="*/ 0 w 102"/>
                          <a:gd name="T7" fmla="*/ 0 h 78"/>
                          <a:gd name="T8" fmla="*/ 0 w 102"/>
                          <a:gd name="T9" fmla="*/ 0 h 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"/>
                          <a:gd name="T16" fmla="*/ 0 h 78"/>
                          <a:gd name="T17" fmla="*/ 102 w 102"/>
                          <a:gd name="T18" fmla="*/ 78 h 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" h="78">
                            <a:moveTo>
                              <a:pt x="0" y="0"/>
                            </a:moveTo>
                            <a:lnTo>
                              <a:pt x="102" y="43"/>
                            </a:lnTo>
                            <a:lnTo>
                              <a:pt x="102" y="78"/>
                            </a:lnTo>
                            <a:lnTo>
                              <a:pt x="0" y="3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0E0E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grpSp>
                    <p:nvGrpSpPr>
                      <p:cNvPr id="194" name="Group 14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8" y="2134"/>
                        <a:ext cx="5" cy="4"/>
                        <a:chOff x="3608" y="2134"/>
                        <a:chExt cx="5" cy="4"/>
                      </a:xfrm>
                    </p:grpSpPr>
                    <p:sp>
                      <p:nvSpPr>
                        <p:cNvPr id="195" name="Oval 14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08" y="2134"/>
                          <a:ext cx="5" cy="4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  <p:sp>
                      <p:nvSpPr>
                        <p:cNvPr id="196" name="Oval 14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09" y="2135"/>
                          <a:ext cx="3" cy="2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01" name="Group 1457"/>
                  <p:cNvGrpSpPr>
                    <a:grpSpLocks/>
                  </p:cNvGrpSpPr>
                  <p:nvPr/>
                </p:nvGrpSpPr>
                <p:grpSpPr bwMode="auto">
                  <a:xfrm>
                    <a:off x="3422" y="2129"/>
                    <a:ext cx="179" cy="178"/>
                    <a:chOff x="3422" y="2129"/>
                    <a:chExt cx="179" cy="178"/>
                  </a:xfrm>
                </p:grpSpPr>
                <p:grpSp>
                  <p:nvGrpSpPr>
                    <p:cNvPr id="163" name="Group 14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2" y="2129"/>
                      <a:ext cx="179" cy="178"/>
                      <a:chOff x="3422" y="2129"/>
                      <a:chExt cx="179" cy="178"/>
                    </a:xfrm>
                  </p:grpSpPr>
                  <p:sp>
                    <p:nvSpPr>
                      <p:cNvPr id="180" name="Freeform 14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2" y="2129"/>
                        <a:ext cx="179" cy="178"/>
                      </a:xfrm>
                      <a:custGeom>
                        <a:avLst/>
                        <a:gdLst>
                          <a:gd name="T0" fmla="*/ 0 w 1611"/>
                          <a:gd name="T1" fmla="*/ 0 h 1780"/>
                          <a:gd name="T2" fmla="*/ 0 w 1611"/>
                          <a:gd name="T3" fmla="*/ 0 h 1780"/>
                          <a:gd name="T4" fmla="*/ 0 w 1611"/>
                          <a:gd name="T5" fmla="*/ 0 h 1780"/>
                          <a:gd name="T6" fmla="*/ 0 w 1611"/>
                          <a:gd name="T7" fmla="*/ 0 h 1780"/>
                          <a:gd name="T8" fmla="*/ 0 w 1611"/>
                          <a:gd name="T9" fmla="*/ 0 h 17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11"/>
                          <a:gd name="T16" fmla="*/ 0 h 1780"/>
                          <a:gd name="T17" fmla="*/ 1611 w 1611"/>
                          <a:gd name="T18" fmla="*/ 1780 h 178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11" h="1780">
                            <a:moveTo>
                              <a:pt x="1611" y="0"/>
                            </a:moveTo>
                            <a:lnTo>
                              <a:pt x="1608" y="1780"/>
                            </a:lnTo>
                            <a:lnTo>
                              <a:pt x="4" y="1740"/>
                            </a:lnTo>
                            <a:lnTo>
                              <a:pt x="0" y="111"/>
                            </a:lnTo>
                            <a:lnTo>
                              <a:pt x="1611" y="0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grpSp>
                    <p:nvGrpSpPr>
                      <p:cNvPr id="181" name="Group 14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33" y="2143"/>
                        <a:ext cx="72" cy="146"/>
                        <a:chOff x="3433" y="2143"/>
                        <a:chExt cx="72" cy="146"/>
                      </a:xfrm>
                    </p:grpSpPr>
                    <p:sp>
                      <p:nvSpPr>
                        <p:cNvPr id="188" name="Freeform 14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33" y="2143"/>
                          <a:ext cx="72" cy="145"/>
                        </a:xfrm>
                        <a:custGeom>
                          <a:avLst/>
                          <a:gdLst>
                            <a:gd name="T0" fmla="*/ 0 w 647"/>
                            <a:gd name="T1" fmla="*/ 0 h 1443"/>
                            <a:gd name="T2" fmla="*/ 0 w 647"/>
                            <a:gd name="T3" fmla="*/ 0 h 1443"/>
                            <a:gd name="T4" fmla="*/ 0 w 647"/>
                            <a:gd name="T5" fmla="*/ 0 h 1443"/>
                            <a:gd name="T6" fmla="*/ 0 w 647"/>
                            <a:gd name="T7" fmla="*/ 0 h 1443"/>
                            <a:gd name="T8" fmla="*/ 0 w 647"/>
                            <a:gd name="T9" fmla="*/ 0 h 144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647"/>
                            <a:gd name="T16" fmla="*/ 0 h 1443"/>
                            <a:gd name="T17" fmla="*/ 647 w 647"/>
                            <a:gd name="T18" fmla="*/ 1443 h 144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647" h="1443">
                              <a:moveTo>
                                <a:pt x="647" y="0"/>
                              </a:moveTo>
                              <a:lnTo>
                                <a:pt x="647" y="1443"/>
                              </a:lnTo>
                              <a:lnTo>
                                <a:pt x="0" y="1443"/>
                              </a:lnTo>
                              <a:lnTo>
                                <a:pt x="0" y="44"/>
                              </a:lnTo>
                              <a:lnTo>
                                <a:pt x="64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189" name="Line 14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68" y="2146"/>
                          <a:ext cx="1" cy="143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  <p:grpSp>
                    <p:nvGrpSpPr>
                      <p:cNvPr id="182" name="Group 14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14" y="2138"/>
                        <a:ext cx="77" cy="151"/>
                        <a:chOff x="3514" y="2138"/>
                        <a:chExt cx="77" cy="151"/>
                      </a:xfrm>
                    </p:grpSpPr>
                    <p:sp>
                      <p:nvSpPr>
                        <p:cNvPr id="186" name="Freeform 14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14" y="2138"/>
                          <a:ext cx="77" cy="150"/>
                        </a:xfrm>
                        <a:custGeom>
                          <a:avLst/>
                          <a:gdLst>
                            <a:gd name="T0" fmla="*/ 0 w 685"/>
                            <a:gd name="T1" fmla="*/ 0 h 1495"/>
                            <a:gd name="T2" fmla="*/ 0 w 685"/>
                            <a:gd name="T3" fmla="*/ 0 h 1495"/>
                            <a:gd name="T4" fmla="*/ 0 w 685"/>
                            <a:gd name="T5" fmla="*/ 0 h 1495"/>
                            <a:gd name="T6" fmla="*/ 0 w 685"/>
                            <a:gd name="T7" fmla="*/ 0 h 1495"/>
                            <a:gd name="T8" fmla="*/ 0 w 685"/>
                            <a:gd name="T9" fmla="*/ 0 h 149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685"/>
                            <a:gd name="T16" fmla="*/ 0 h 1495"/>
                            <a:gd name="T17" fmla="*/ 685 w 685"/>
                            <a:gd name="T18" fmla="*/ 1495 h 149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685" h="1495">
                              <a:moveTo>
                                <a:pt x="685" y="0"/>
                              </a:moveTo>
                              <a:lnTo>
                                <a:pt x="682" y="1491"/>
                              </a:lnTo>
                              <a:lnTo>
                                <a:pt x="0" y="1495"/>
                              </a:lnTo>
                              <a:lnTo>
                                <a:pt x="0" y="47"/>
                              </a:lnTo>
                              <a:lnTo>
                                <a:pt x="68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187" name="Line 14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54" y="2141"/>
                          <a:ext cx="1" cy="148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  <p:grpSp>
                    <p:nvGrpSpPr>
                      <p:cNvPr id="183" name="Group 14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98" y="2179"/>
                        <a:ext cx="24" cy="75"/>
                        <a:chOff x="3498" y="2179"/>
                        <a:chExt cx="24" cy="75"/>
                      </a:xfrm>
                    </p:grpSpPr>
                    <p:sp>
                      <p:nvSpPr>
                        <p:cNvPr id="184" name="Freeform 14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98" y="2179"/>
                          <a:ext cx="24" cy="5"/>
                        </a:xfrm>
                        <a:custGeom>
                          <a:avLst/>
                          <a:gdLst>
                            <a:gd name="T0" fmla="*/ 0 w 218"/>
                            <a:gd name="T1" fmla="*/ 0 h 52"/>
                            <a:gd name="T2" fmla="*/ 0 w 218"/>
                            <a:gd name="T3" fmla="*/ 0 h 52"/>
                            <a:gd name="T4" fmla="*/ 0 w 218"/>
                            <a:gd name="T5" fmla="*/ 0 h 52"/>
                            <a:gd name="T6" fmla="*/ 0 w 218"/>
                            <a:gd name="T7" fmla="*/ 0 h 52"/>
                            <a:gd name="T8" fmla="*/ 0 w 218"/>
                            <a:gd name="T9" fmla="*/ 0 h 5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8"/>
                            <a:gd name="T16" fmla="*/ 0 h 52"/>
                            <a:gd name="T17" fmla="*/ 218 w 218"/>
                            <a:gd name="T18" fmla="*/ 52 h 5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8" h="52">
                              <a:moveTo>
                                <a:pt x="0" y="9"/>
                              </a:moveTo>
                              <a:lnTo>
                                <a:pt x="218" y="0"/>
                              </a:lnTo>
                              <a:lnTo>
                                <a:pt x="218" y="44"/>
                              </a:lnTo>
                              <a:lnTo>
                                <a:pt x="1" y="52"/>
                              </a:lnTo>
                              <a:lnTo>
                                <a:pt x="0" y="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185" name="Freeform 14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98" y="2248"/>
                          <a:ext cx="24" cy="6"/>
                        </a:xfrm>
                        <a:custGeom>
                          <a:avLst/>
                          <a:gdLst>
                            <a:gd name="T0" fmla="*/ 0 w 218"/>
                            <a:gd name="T1" fmla="*/ 0 h 52"/>
                            <a:gd name="T2" fmla="*/ 0 w 218"/>
                            <a:gd name="T3" fmla="*/ 0 h 52"/>
                            <a:gd name="T4" fmla="*/ 0 w 218"/>
                            <a:gd name="T5" fmla="*/ 0 h 52"/>
                            <a:gd name="T6" fmla="*/ 0 w 218"/>
                            <a:gd name="T7" fmla="*/ 0 h 52"/>
                            <a:gd name="T8" fmla="*/ 0 w 218"/>
                            <a:gd name="T9" fmla="*/ 0 h 5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8"/>
                            <a:gd name="T16" fmla="*/ 0 h 52"/>
                            <a:gd name="T17" fmla="*/ 218 w 218"/>
                            <a:gd name="T18" fmla="*/ 52 h 5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8" h="52">
                              <a:moveTo>
                                <a:pt x="0" y="8"/>
                              </a:moveTo>
                              <a:lnTo>
                                <a:pt x="218" y="0"/>
                              </a:lnTo>
                              <a:lnTo>
                                <a:pt x="218" y="43"/>
                              </a:lnTo>
                              <a:lnTo>
                                <a:pt x="1" y="52"/>
                              </a:lnTo>
                              <a:lnTo>
                                <a:pt x="0" y="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</p:grpSp>
                <p:grpSp>
                  <p:nvGrpSpPr>
                    <p:cNvPr id="164" name="Group 14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4" y="2290"/>
                      <a:ext cx="38" cy="10"/>
                      <a:chOff x="3424" y="2290"/>
                      <a:chExt cx="38" cy="10"/>
                    </a:xfrm>
                  </p:grpSpPr>
                  <p:sp>
                    <p:nvSpPr>
                      <p:cNvPr id="169" name="Oval 14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24" y="2290"/>
                        <a:ext cx="12" cy="1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95363"/>
                        <a:endPara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endParaRPr>
                      </a:p>
                    </p:txBody>
                  </p:sp>
                  <p:sp>
                    <p:nvSpPr>
                      <p:cNvPr id="174" name="Oval 14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38" y="2290"/>
                        <a:ext cx="12" cy="1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95363"/>
                        <a:endPara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endParaRPr>
                      </a:p>
                    </p:txBody>
                  </p:sp>
                  <p:sp>
                    <p:nvSpPr>
                      <p:cNvPr id="176" name="Oval 14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0" y="2290"/>
                        <a:ext cx="12" cy="10"/>
                      </a:xfrm>
                      <a:prstGeom prst="ellipse">
                        <a:avLst/>
                      </a:prstGeom>
                      <a:solidFill>
                        <a:srgbClr val="E0E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95363"/>
                        <a:endPara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endParaRPr>
                      </a:p>
                    </p:txBody>
                  </p:sp>
                </p:grpSp>
                <p:grpSp>
                  <p:nvGrpSpPr>
                    <p:cNvPr id="165" name="Group 14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7" y="2293"/>
                      <a:ext cx="37" cy="10"/>
                      <a:chOff x="3557" y="2293"/>
                      <a:chExt cx="37" cy="10"/>
                    </a:xfrm>
                  </p:grpSpPr>
                  <p:sp>
                    <p:nvSpPr>
                      <p:cNvPr id="166" name="Oval 14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82" y="2293"/>
                        <a:ext cx="12" cy="1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95363"/>
                        <a:endPara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endParaRPr>
                      </a:p>
                    </p:txBody>
                  </p:sp>
                  <p:sp>
                    <p:nvSpPr>
                      <p:cNvPr id="167" name="Oval 14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68" y="2293"/>
                        <a:ext cx="12" cy="1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95363"/>
                        <a:endPara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endParaRPr>
                      </a:p>
                    </p:txBody>
                  </p:sp>
                  <p:sp>
                    <p:nvSpPr>
                      <p:cNvPr id="168" name="Oval 14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7" y="2293"/>
                        <a:ext cx="12" cy="10"/>
                      </a:xfrm>
                      <a:prstGeom prst="ellipse">
                        <a:avLst/>
                      </a:prstGeom>
                      <a:solidFill>
                        <a:srgbClr val="E0E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95363"/>
                        <a:endPara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endParaRPr>
                      </a:p>
                    </p:txBody>
                  </p:sp>
                </p:grpSp>
              </p:grpSp>
              <p:grpSp>
                <p:nvGrpSpPr>
                  <p:cNvPr id="102" name="Group 1477"/>
                  <p:cNvGrpSpPr>
                    <a:grpSpLocks/>
                  </p:cNvGrpSpPr>
                  <p:nvPr/>
                </p:nvGrpSpPr>
                <p:grpSpPr bwMode="auto">
                  <a:xfrm>
                    <a:off x="3834" y="2200"/>
                    <a:ext cx="15" cy="104"/>
                    <a:chOff x="3834" y="2200"/>
                    <a:chExt cx="15" cy="104"/>
                  </a:xfrm>
                </p:grpSpPr>
                <p:grpSp>
                  <p:nvGrpSpPr>
                    <p:cNvPr id="155" name="Group 14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4" y="2200"/>
                      <a:ext cx="13" cy="104"/>
                      <a:chOff x="3834" y="2200"/>
                      <a:chExt cx="13" cy="104"/>
                    </a:xfrm>
                  </p:grpSpPr>
                  <p:sp>
                    <p:nvSpPr>
                      <p:cNvPr id="159" name="Freeform 14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34" y="2203"/>
                        <a:ext cx="13" cy="101"/>
                      </a:xfrm>
                      <a:custGeom>
                        <a:avLst/>
                        <a:gdLst>
                          <a:gd name="T0" fmla="*/ 0 w 114"/>
                          <a:gd name="T1" fmla="*/ 0 h 1004"/>
                          <a:gd name="T2" fmla="*/ 0 w 114"/>
                          <a:gd name="T3" fmla="*/ 0 h 1004"/>
                          <a:gd name="T4" fmla="*/ 0 w 114"/>
                          <a:gd name="T5" fmla="*/ 0 h 1004"/>
                          <a:gd name="T6" fmla="*/ 0 w 114"/>
                          <a:gd name="T7" fmla="*/ 0 h 1004"/>
                          <a:gd name="T8" fmla="*/ 0 w 114"/>
                          <a:gd name="T9" fmla="*/ 0 h 1004"/>
                          <a:gd name="T10" fmla="*/ 0 w 114"/>
                          <a:gd name="T11" fmla="*/ 0 h 1004"/>
                          <a:gd name="T12" fmla="*/ 0 w 114"/>
                          <a:gd name="T13" fmla="*/ 0 h 1004"/>
                          <a:gd name="T14" fmla="*/ 0 w 114"/>
                          <a:gd name="T15" fmla="*/ 0 h 1004"/>
                          <a:gd name="T16" fmla="*/ 0 w 114"/>
                          <a:gd name="T17" fmla="*/ 0 h 1004"/>
                          <a:gd name="T18" fmla="*/ 0 w 114"/>
                          <a:gd name="T19" fmla="*/ 0 h 1004"/>
                          <a:gd name="T20" fmla="*/ 0 w 114"/>
                          <a:gd name="T21" fmla="*/ 0 h 1004"/>
                          <a:gd name="T22" fmla="*/ 0 w 114"/>
                          <a:gd name="T23" fmla="*/ 0 h 1004"/>
                          <a:gd name="T24" fmla="*/ 0 w 114"/>
                          <a:gd name="T25" fmla="*/ 0 h 1004"/>
                          <a:gd name="T26" fmla="*/ 0 w 114"/>
                          <a:gd name="T27" fmla="*/ 0 h 1004"/>
                          <a:gd name="T28" fmla="*/ 0 w 114"/>
                          <a:gd name="T29" fmla="*/ 0 h 1004"/>
                          <a:gd name="T30" fmla="*/ 0 w 114"/>
                          <a:gd name="T31" fmla="*/ 0 h 1004"/>
                          <a:gd name="T32" fmla="*/ 0 w 114"/>
                          <a:gd name="T33" fmla="*/ 0 h 1004"/>
                          <a:gd name="T34" fmla="*/ 0 w 114"/>
                          <a:gd name="T35" fmla="*/ 0 h 1004"/>
                          <a:gd name="T36" fmla="*/ 0 w 114"/>
                          <a:gd name="T37" fmla="*/ 0 h 1004"/>
                          <a:gd name="T38" fmla="*/ 0 w 114"/>
                          <a:gd name="T39" fmla="*/ 0 h 1004"/>
                          <a:gd name="T40" fmla="*/ 0 w 114"/>
                          <a:gd name="T41" fmla="*/ 0 h 1004"/>
                          <a:gd name="T42" fmla="*/ 0 w 114"/>
                          <a:gd name="T43" fmla="*/ 0 h 1004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114"/>
                          <a:gd name="T67" fmla="*/ 0 h 1004"/>
                          <a:gd name="T68" fmla="*/ 114 w 114"/>
                          <a:gd name="T69" fmla="*/ 1004 h 1004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114" h="1004">
                            <a:moveTo>
                              <a:pt x="0" y="965"/>
                            </a:moveTo>
                            <a:lnTo>
                              <a:pt x="44" y="965"/>
                            </a:lnTo>
                            <a:lnTo>
                              <a:pt x="50" y="964"/>
                            </a:lnTo>
                            <a:lnTo>
                              <a:pt x="54" y="963"/>
                            </a:lnTo>
                            <a:lnTo>
                              <a:pt x="59" y="961"/>
                            </a:lnTo>
                            <a:lnTo>
                              <a:pt x="62" y="958"/>
                            </a:lnTo>
                            <a:lnTo>
                              <a:pt x="65" y="953"/>
                            </a:lnTo>
                            <a:lnTo>
                              <a:pt x="65" y="0"/>
                            </a:lnTo>
                            <a:lnTo>
                              <a:pt x="114" y="0"/>
                            </a:lnTo>
                            <a:lnTo>
                              <a:pt x="114" y="958"/>
                            </a:lnTo>
                            <a:lnTo>
                              <a:pt x="113" y="965"/>
                            </a:lnTo>
                            <a:lnTo>
                              <a:pt x="113" y="972"/>
                            </a:lnTo>
                            <a:lnTo>
                              <a:pt x="111" y="979"/>
                            </a:lnTo>
                            <a:lnTo>
                              <a:pt x="107" y="985"/>
                            </a:lnTo>
                            <a:lnTo>
                              <a:pt x="100" y="991"/>
                            </a:lnTo>
                            <a:lnTo>
                              <a:pt x="93" y="995"/>
                            </a:lnTo>
                            <a:lnTo>
                              <a:pt x="87" y="999"/>
                            </a:lnTo>
                            <a:lnTo>
                              <a:pt x="80" y="1001"/>
                            </a:lnTo>
                            <a:lnTo>
                              <a:pt x="73" y="1003"/>
                            </a:lnTo>
                            <a:lnTo>
                              <a:pt x="65" y="1004"/>
                            </a:lnTo>
                            <a:lnTo>
                              <a:pt x="0" y="1004"/>
                            </a:lnTo>
                            <a:lnTo>
                              <a:pt x="0" y="965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grpSp>
                    <p:nvGrpSpPr>
                      <p:cNvPr id="160" name="Group 14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41" y="2200"/>
                        <a:ext cx="6" cy="4"/>
                        <a:chOff x="3841" y="2200"/>
                        <a:chExt cx="6" cy="4"/>
                      </a:xfrm>
                    </p:grpSpPr>
                    <p:sp>
                      <p:nvSpPr>
                        <p:cNvPr id="161" name="Oval 14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41" y="2202"/>
                          <a:ext cx="6" cy="2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  <p:sp>
                      <p:nvSpPr>
                        <p:cNvPr id="162" name="Freeform 14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1" y="2200"/>
                          <a:ext cx="5" cy="3"/>
                        </a:xfrm>
                        <a:custGeom>
                          <a:avLst/>
                          <a:gdLst>
                            <a:gd name="T0" fmla="*/ 0 w 43"/>
                            <a:gd name="T1" fmla="*/ 0 h 33"/>
                            <a:gd name="T2" fmla="*/ 0 w 43"/>
                            <a:gd name="T3" fmla="*/ 0 h 33"/>
                            <a:gd name="T4" fmla="*/ 0 w 43"/>
                            <a:gd name="T5" fmla="*/ 0 h 33"/>
                            <a:gd name="T6" fmla="*/ 0 w 43"/>
                            <a:gd name="T7" fmla="*/ 0 h 33"/>
                            <a:gd name="T8" fmla="*/ 0 w 43"/>
                            <a:gd name="T9" fmla="*/ 0 h 33"/>
                            <a:gd name="T10" fmla="*/ 0 w 43"/>
                            <a:gd name="T11" fmla="*/ 0 h 33"/>
                            <a:gd name="T12" fmla="*/ 0 w 43"/>
                            <a:gd name="T13" fmla="*/ 0 h 33"/>
                            <a:gd name="T14" fmla="*/ 0 w 43"/>
                            <a:gd name="T15" fmla="*/ 0 h 33"/>
                            <a:gd name="T16" fmla="*/ 0 w 43"/>
                            <a:gd name="T17" fmla="*/ 0 h 33"/>
                            <a:gd name="T18" fmla="*/ 0 w 43"/>
                            <a:gd name="T19" fmla="*/ 0 h 33"/>
                            <a:gd name="T20" fmla="*/ 0 w 43"/>
                            <a:gd name="T21" fmla="*/ 0 h 33"/>
                            <a:gd name="T22" fmla="*/ 0 w 43"/>
                            <a:gd name="T23" fmla="*/ 0 h 33"/>
                            <a:gd name="T24" fmla="*/ 0 w 43"/>
                            <a:gd name="T25" fmla="*/ 0 h 33"/>
                            <a:gd name="T26" fmla="*/ 0 w 43"/>
                            <a:gd name="T27" fmla="*/ 0 h 33"/>
                            <a:gd name="T28" fmla="*/ 0 w 43"/>
                            <a:gd name="T29" fmla="*/ 0 h 33"/>
                            <a:gd name="T30" fmla="*/ 0 w 43"/>
                            <a:gd name="T31" fmla="*/ 0 h 33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43"/>
                            <a:gd name="T49" fmla="*/ 0 h 33"/>
                            <a:gd name="T50" fmla="*/ 43 w 43"/>
                            <a:gd name="T51" fmla="*/ 33 h 33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43" h="33">
                              <a:moveTo>
                                <a:pt x="0" y="33"/>
                              </a:moveTo>
                              <a:lnTo>
                                <a:pt x="8" y="23"/>
                              </a:lnTo>
                              <a:lnTo>
                                <a:pt x="15" y="14"/>
                              </a:lnTo>
                              <a:lnTo>
                                <a:pt x="21" y="9"/>
                              </a:lnTo>
                              <a:lnTo>
                                <a:pt x="26" y="6"/>
                              </a:lnTo>
                              <a:lnTo>
                                <a:pt x="32" y="3"/>
                              </a:lnTo>
                              <a:lnTo>
                                <a:pt x="37" y="0"/>
                              </a:lnTo>
                              <a:lnTo>
                                <a:pt x="42" y="0"/>
                              </a:lnTo>
                              <a:lnTo>
                                <a:pt x="43" y="4"/>
                              </a:lnTo>
                              <a:lnTo>
                                <a:pt x="38" y="11"/>
                              </a:lnTo>
                              <a:lnTo>
                                <a:pt x="34" y="15"/>
                              </a:lnTo>
                              <a:lnTo>
                                <a:pt x="27" y="21"/>
                              </a:lnTo>
                              <a:lnTo>
                                <a:pt x="21" y="25"/>
                              </a:lnTo>
                              <a:lnTo>
                                <a:pt x="12" y="31"/>
                              </a:lnTo>
                              <a:lnTo>
                                <a:pt x="5" y="33"/>
                              </a:lnTo>
                              <a:lnTo>
                                <a:pt x="0" y="3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</p:grpSp>
                <p:grpSp>
                  <p:nvGrpSpPr>
                    <p:cNvPr id="156" name="Group 14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9" y="2246"/>
                      <a:ext cx="10" cy="33"/>
                      <a:chOff x="3839" y="2246"/>
                      <a:chExt cx="10" cy="33"/>
                    </a:xfrm>
                  </p:grpSpPr>
                  <p:sp>
                    <p:nvSpPr>
                      <p:cNvPr id="157" name="Freeform 14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4" y="2246"/>
                        <a:ext cx="5" cy="33"/>
                      </a:xfrm>
                      <a:custGeom>
                        <a:avLst/>
                        <a:gdLst>
                          <a:gd name="T0" fmla="*/ 0 w 43"/>
                          <a:gd name="T1" fmla="*/ 0 h 325"/>
                          <a:gd name="T2" fmla="*/ 0 w 43"/>
                          <a:gd name="T3" fmla="*/ 0 h 325"/>
                          <a:gd name="T4" fmla="*/ 0 w 43"/>
                          <a:gd name="T5" fmla="*/ 0 h 325"/>
                          <a:gd name="T6" fmla="*/ 0 w 43"/>
                          <a:gd name="T7" fmla="*/ 0 h 325"/>
                          <a:gd name="T8" fmla="*/ 0 w 43"/>
                          <a:gd name="T9" fmla="*/ 0 h 32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3"/>
                          <a:gd name="T16" fmla="*/ 0 h 325"/>
                          <a:gd name="T17" fmla="*/ 43 w 43"/>
                          <a:gd name="T18" fmla="*/ 325 h 32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3" h="325">
                            <a:moveTo>
                              <a:pt x="0" y="0"/>
                            </a:moveTo>
                            <a:lnTo>
                              <a:pt x="43" y="9"/>
                            </a:lnTo>
                            <a:lnTo>
                              <a:pt x="43" y="314"/>
                            </a:lnTo>
                            <a:lnTo>
                              <a:pt x="0" y="3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58" name="Freeform 14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39" y="2246"/>
                        <a:ext cx="5" cy="33"/>
                      </a:xfrm>
                      <a:custGeom>
                        <a:avLst/>
                        <a:gdLst>
                          <a:gd name="T0" fmla="*/ 0 w 46"/>
                          <a:gd name="T1" fmla="*/ 0 h 327"/>
                          <a:gd name="T2" fmla="*/ 0 w 46"/>
                          <a:gd name="T3" fmla="*/ 0 h 327"/>
                          <a:gd name="T4" fmla="*/ 0 w 46"/>
                          <a:gd name="T5" fmla="*/ 0 h 327"/>
                          <a:gd name="T6" fmla="*/ 0 w 46"/>
                          <a:gd name="T7" fmla="*/ 0 h 327"/>
                          <a:gd name="T8" fmla="*/ 0 w 46"/>
                          <a:gd name="T9" fmla="*/ 0 h 3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6"/>
                          <a:gd name="T16" fmla="*/ 0 h 327"/>
                          <a:gd name="T17" fmla="*/ 46 w 46"/>
                          <a:gd name="T18" fmla="*/ 327 h 3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6" h="327">
                            <a:moveTo>
                              <a:pt x="46" y="2"/>
                            </a:moveTo>
                            <a:lnTo>
                              <a:pt x="46" y="327"/>
                            </a:lnTo>
                            <a:lnTo>
                              <a:pt x="0" y="327"/>
                            </a:lnTo>
                            <a:lnTo>
                              <a:pt x="0" y="0"/>
                            </a:lnTo>
                            <a:lnTo>
                              <a:pt x="46" y="2"/>
                            </a:lnTo>
                            <a:close/>
                          </a:path>
                        </a:pathLst>
                      </a:custGeom>
                      <a:solidFill>
                        <a:srgbClr val="20202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103" name="Group 1486"/>
                  <p:cNvGrpSpPr>
                    <a:grpSpLocks/>
                  </p:cNvGrpSpPr>
                  <p:nvPr/>
                </p:nvGrpSpPr>
                <p:grpSpPr bwMode="auto">
                  <a:xfrm>
                    <a:off x="3436" y="2308"/>
                    <a:ext cx="107" cy="62"/>
                    <a:chOff x="3436" y="2308"/>
                    <a:chExt cx="107" cy="62"/>
                  </a:xfrm>
                </p:grpSpPr>
                <p:grpSp>
                  <p:nvGrpSpPr>
                    <p:cNvPr id="121" name="Group 14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72" y="2308"/>
                      <a:ext cx="71" cy="58"/>
                      <a:chOff x="3472" y="2308"/>
                      <a:chExt cx="71" cy="58"/>
                    </a:xfrm>
                  </p:grpSpPr>
                  <p:grpSp>
                    <p:nvGrpSpPr>
                      <p:cNvPr id="139" name="Group 14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72" y="2308"/>
                        <a:ext cx="51" cy="56"/>
                        <a:chOff x="3472" y="2308"/>
                        <a:chExt cx="51" cy="56"/>
                      </a:xfrm>
                    </p:grpSpPr>
                    <p:grpSp>
                      <p:nvGrpSpPr>
                        <p:cNvPr id="148" name="Group 14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72" y="2308"/>
                          <a:ext cx="51" cy="56"/>
                          <a:chOff x="3472" y="2308"/>
                          <a:chExt cx="51" cy="56"/>
                        </a:xfrm>
                      </p:grpSpPr>
                      <p:sp>
                        <p:nvSpPr>
                          <p:cNvPr id="153" name="Freeform 14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72" y="2308"/>
                            <a:ext cx="34" cy="56"/>
                          </a:xfrm>
                          <a:custGeom>
                            <a:avLst/>
                            <a:gdLst>
                              <a:gd name="T0" fmla="*/ 0 w 309"/>
                              <a:gd name="T1" fmla="*/ 0 h 566"/>
                              <a:gd name="T2" fmla="*/ 0 w 309"/>
                              <a:gd name="T3" fmla="*/ 0 h 566"/>
                              <a:gd name="T4" fmla="*/ 0 w 309"/>
                              <a:gd name="T5" fmla="*/ 0 h 566"/>
                              <a:gd name="T6" fmla="*/ 0 w 309"/>
                              <a:gd name="T7" fmla="*/ 0 h 566"/>
                              <a:gd name="T8" fmla="*/ 0 w 309"/>
                              <a:gd name="T9" fmla="*/ 0 h 566"/>
                              <a:gd name="T10" fmla="*/ 0 w 309"/>
                              <a:gd name="T11" fmla="*/ 0 h 566"/>
                              <a:gd name="T12" fmla="*/ 0 w 309"/>
                              <a:gd name="T13" fmla="*/ 0 h 566"/>
                              <a:gd name="T14" fmla="*/ 0 w 309"/>
                              <a:gd name="T15" fmla="*/ 0 h 566"/>
                              <a:gd name="T16" fmla="*/ 0 w 309"/>
                              <a:gd name="T17" fmla="*/ 0 h 566"/>
                              <a:gd name="T18" fmla="*/ 0 w 309"/>
                              <a:gd name="T19" fmla="*/ 0 h 566"/>
                              <a:gd name="T20" fmla="*/ 0 w 309"/>
                              <a:gd name="T21" fmla="*/ 0 h 566"/>
                              <a:gd name="T22" fmla="*/ 0 w 309"/>
                              <a:gd name="T23" fmla="*/ 0 h 566"/>
                              <a:gd name="T24" fmla="*/ 0 w 309"/>
                              <a:gd name="T25" fmla="*/ 0 h 566"/>
                              <a:gd name="T26" fmla="*/ 0 w 309"/>
                              <a:gd name="T27" fmla="*/ 0 h 566"/>
                              <a:gd name="T28" fmla="*/ 0 w 309"/>
                              <a:gd name="T29" fmla="*/ 0 h 566"/>
                              <a:gd name="T30" fmla="*/ 0 w 309"/>
                              <a:gd name="T31" fmla="*/ 0 h 566"/>
                              <a:gd name="T32" fmla="*/ 0 w 309"/>
                              <a:gd name="T33" fmla="*/ 0 h 566"/>
                              <a:gd name="T34" fmla="*/ 0 w 309"/>
                              <a:gd name="T35" fmla="*/ 0 h 566"/>
                              <a:gd name="T36" fmla="*/ 0 w 309"/>
                              <a:gd name="T37" fmla="*/ 0 h 566"/>
                              <a:gd name="T38" fmla="*/ 0 w 309"/>
                              <a:gd name="T39" fmla="*/ 0 h 566"/>
                              <a:gd name="T40" fmla="*/ 0 w 309"/>
                              <a:gd name="T41" fmla="*/ 0 h 566"/>
                              <a:gd name="T42" fmla="*/ 0 w 309"/>
                              <a:gd name="T43" fmla="*/ 0 h 566"/>
                              <a:gd name="T44" fmla="*/ 0 w 309"/>
                              <a:gd name="T45" fmla="*/ 0 h 566"/>
                              <a:gd name="T46" fmla="*/ 0 w 309"/>
                              <a:gd name="T47" fmla="*/ 0 h 566"/>
                              <a:gd name="T48" fmla="*/ 0 w 309"/>
                              <a:gd name="T49" fmla="*/ 0 h 566"/>
                              <a:gd name="T50" fmla="*/ 0 w 309"/>
                              <a:gd name="T51" fmla="*/ 0 h 566"/>
                              <a:gd name="T52" fmla="*/ 0 w 309"/>
                              <a:gd name="T53" fmla="*/ 0 h 566"/>
                              <a:gd name="T54" fmla="*/ 0 w 309"/>
                              <a:gd name="T55" fmla="*/ 0 h 566"/>
                              <a:gd name="T56" fmla="*/ 0 w 309"/>
                              <a:gd name="T57" fmla="*/ 0 h 566"/>
                              <a:gd name="T58" fmla="*/ 0 w 309"/>
                              <a:gd name="T59" fmla="*/ 0 h 566"/>
                              <a:gd name="T60" fmla="*/ 0 w 309"/>
                              <a:gd name="T61" fmla="*/ 0 h 566"/>
                              <a:gd name="T62" fmla="*/ 0 w 309"/>
                              <a:gd name="T63" fmla="*/ 0 h 566"/>
                              <a:gd name="T64" fmla="*/ 0 w 309"/>
                              <a:gd name="T65" fmla="*/ 0 h 566"/>
                              <a:gd name="T66" fmla="*/ 0 w 309"/>
                              <a:gd name="T67" fmla="*/ 0 h 566"/>
                              <a:gd name="T68" fmla="*/ 0 w 309"/>
                              <a:gd name="T69" fmla="*/ 0 h 566"/>
                              <a:gd name="T70" fmla="*/ 0 w 309"/>
                              <a:gd name="T71" fmla="*/ 0 h 566"/>
                              <a:gd name="T72" fmla="*/ 0 w 309"/>
                              <a:gd name="T73" fmla="*/ 0 h 566"/>
                              <a:gd name="T74" fmla="*/ 0 w 309"/>
                              <a:gd name="T75" fmla="*/ 0 h 566"/>
                              <a:gd name="T76" fmla="*/ 0 w 309"/>
                              <a:gd name="T77" fmla="*/ 0 h 566"/>
                              <a:gd name="T78" fmla="*/ 0 w 309"/>
                              <a:gd name="T79" fmla="*/ 0 h 566"/>
                              <a:gd name="T80" fmla="*/ 0 w 309"/>
                              <a:gd name="T81" fmla="*/ 0 h 566"/>
                              <a:gd name="T82" fmla="*/ 0 w 309"/>
                              <a:gd name="T83" fmla="*/ 0 h 566"/>
                              <a:gd name="T84" fmla="*/ 0 w 309"/>
                              <a:gd name="T85" fmla="*/ 0 h 566"/>
                              <a:gd name="T86" fmla="*/ 0 w 309"/>
                              <a:gd name="T87" fmla="*/ 0 h 566"/>
                              <a:gd name="T88" fmla="*/ 0 w 309"/>
                              <a:gd name="T89" fmla="*/ 0 h 566"/>
                              <a:gd name="T90" fmla="*/ 0 w 309"/>
                              <a:gd name="T91" fmla="*/ 0 h 566"/>
                              <a:gd name="T92" fmla="*/ 0 w 309"/>
                              <a:gd name="T93" fmla="*/ 0 h 566"/>
                              <a:gd name="T94" fmla="*/ 0 w 309"/>
                              <a:gd name="T95" fmla="*/ 0 h 566"/>
                              <a:gd name="T96" fmla="*/ 0 w 309"/>
                              <a:gd name="T97" fmla="*/ 0 h 566"/>
                              <a:gd name="T98" fmla="*/ 0 w 309"/>
                              <a:gd name="T99" fmla="*/ 0 h 566"/>
                              <a:gd name="T100" fmla="*/ 0 w 309"/>
                              <a:gd name="T101" fmla="*/ 0 h 566"/>
                              <a:gd name="T102" fmla="*/ 0 w 309"/>
                              <a:gd name="T103" fmla="*/ 0 h 566"/>
                              <a:gd name="T104" fmla="*/ 0 w 309"/>
                              <a:gd name="T105" fmla="*/ 0 h 566"/>
                              <a:gd name="T106" fmla="*/ 0 w 309"/>
                              <a:gd name="T107" fmla="*/ 0 h 566"/>
                              <a:gd name="T108" fmla="*/ 0 w 309"/>
                              <a:gd name="T109" fmla="*/ 0 h 56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309"/>
                              <a:gd name="T166" fmla="*/ 0 h 566"/>
                              <a:gd name="T167" fmla="*/ 309 w 309"/>
                              <a:gd name="T168" fmla="*/ 566 h 566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309" h="566">
                                <a:moveTo>
                                  <a:pt x="146" y="0"/>
                                </a:moveTo>
                                <a:lnTo>
                                  <a:pt x="309" y="0"/>
                                </a:lnTo>
                                <a:lnTo>
                                  <a:pt x="307" y="566"/>
                                </a:lnTo>
                                <a:lnTo>
                                  <a:pt x="146" y="561"/>
                                </a:lnTo>
                                <a:lnTo>
                                  <a:pt x="140" y="559"/>
                                </a:lnTo>
                                <a:lnTo>
                                  <a:pt x="134" y="559"/>
                                </a:lnTo>
                                <a:lnTo>
                                  <a:pt x="125" y="556"/>
                                </a:lnTo>
                                <a:lnTo>
                                  <a:pt x="118" y="553"/>
                                </a:lnTo>
                                <a:lnTo>
                                  <a:pt x="108" y="548"/>
                                </a:lnTo>
                                <a:lnTo>
                                  <a:pt x="99" y="543"/>
                                </a:lnTo>
                                <a:lnTo>
                                  <a:pt x="91" y="537"/>
                                </a:lnTo>
                                <a:lnTo>
                                  <a:pt x="84" y="531"/>
                                </a:lnTo>
                                <a:lnTo>
                                  <a:pt x="77" y="525"/>
                                </a:lnTo>
                                <a:lnTo>
                                  <a:pt x="73" y="518"/>
                                </a:lnTo>
                                <a:lnTo>
                                  <a:pt x="67" y="511"/>
                                </a:lnTo>
                                <a:lnTo>
                                  <a:pt x="59" y="502"/>
                                </a:lnTo>
                                <a:lnTo>
                                  <a:pt x="55" y="493"/>
                                </a:lnTo>
                                <a:lnTo>
                                  <a:pt x="49" y="484"/>
                                </a:lnTo>
                                <a:lnTo>
                                  <a:pt x="45" y="478"/>
                                </a:lnTo>
                                <a:lnTo>
                                  <a:pt x="42" y="471"/>
                                </a:lnTo>
                                <a:lnTo>
                                  <a:pt x="34" y="458"/>
                                </a:lnTo>
                                <a:lnTo>
                                  <a:pt x="29" y="443"/>
                                </a:lnTo>
                                <a:lnTo>
                                  <a:pt x="23" y="428"/>
                                </a:lnTo>
                                <a:lnTo>
                                  <a:pt x="18" y="412"/>
                                </a:lnTo>
                                <a:lnTo>
                                  <a:pt x="12" y="393"/>
                                </a:lnTo>
                                <a:lnTo>
                                  <a:pt x="9" y="374"/>
                                </a:lnTo>
                                <a:lnTo>
                                  <a:pt x="5" y="354"/>
                                </a:lnTo>
                                <a:lnTo>
                                  <a:pt x="2" y="331"/>
                                </a:lnTo>
                                <a:lnTo>
                                  <a:pt x="0" y="308"/>
                                </a:lnTo>
                                <a:lnTo>
                                  <a:pt x="0" y="280"/>
                                </a:lnTo>
                                <a:lnTo>
                                  <a:pt x="1" y="246"/>
                                </a:lnTo>
                                <a:lnTo>
                                  <a:pt x="5" y="212"/>
                                </a:lnTo>
                                <a:lnTo>
                                  <a:pt x="9" y="188"/>
                                </a:lnTo>
                                <a:lnTo>
                                  <a:pt x="15" y="164"/>
                                </a:lnTo>
                                <a:lnTo>
                                  <a:pt x="18" y="145"/>
                                </a:lnTo>
                                <a:lnTo>
                                  <a:pt x="23" y="130"/>
                                </a:lnTo>
                                <a:lnTo>
                                  <a:pt x="31" y="111"/>
                                </a:lnTo>
                                <a:lnTo>
                                  <a:pt x="42" y="89"/>
                                </a:lnTo>
                                <a:lnTo>
                                  <a:pt x="51" y="72"/>
                                </a:lnTo>
                                <a:lnTo>
                                  <a:pt x="58" y="61"/>
                                </a:lnTo>
                                <a:lnTo>
                                  <a:pt x="64" y="55"/>
                                </a:lnTo>
                                <a:lnTo>
                                  <a:pt x="69" y="47"/>
                                </a:lnTo>
                                <a:lnTo>
                                  <a:pt x="76" y="40"/>
                                </a:lnTo>
                                <a:lnTo>
                                  <a:pt x="80" y="34"/>
                                </a:lnTo>
                                <a:lnTo>
                                  <a:pt x="86" y="28"/>
                                </a:lnTo>
                                <a:lnTo>
                                  <a:pt x="92" y="23"/>
                                </a:lnTo>
                                <a:lnTo>
                                  <a:pt x="99" y="18"/>
                                </a:lnTo>
                                <a:lnTo>
                                  <a:pt x="106" y="14"/>
                                </a:lnTo>
                                <a:lnTo>
                                  <a:pt x="111" y="11"/>
                                </a:lnTo>
                                <a:lnTo>
                                  <a:pt x="117" y="7"/>
                                </a:lnTo>
                                <a:lnTo>
                                  <a:pt x="123" y="4"/>
                                </a:lnTo>
                                <a:lnTo>
                                  <a:pt x="129" y="2"/>
                                </a:lnTo>
                                <a:lnTo>
                                  <a:pt x="134" y="1"/>
                                </a:lnTo>
                                <a:lnTo>
                                  <a:pt x="140" y="0"/>
                                </a:lnTo>
                                <a:lnTo>
                                  <a:pt x="14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154" name="Oval 14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88" y="2308"/>
                            <a:ext cx="35" cy="56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9" name="Group 149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96" y="2319"/>
                          <a:ext cx="20" cy="34"/>
                          <a:chOff x="3496" y="2319"/>
                          <a:chExt cx="20" cy="34"/>
                        </a:xfrm>
                      </p:grpSpPr>
                      <p:sp>
                        <p:nvSpPr>
                          <p:cNvPr id="150" name="Oval 14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6" y="2319"/>
                            <a:ext cx="20" cy="34"/>
                          </a:xfrm>
                          <a:prstGeom prst="ellipse">
                            <a:avLst/>
                          </a:prstGeom>
                          <a:solidFill>
                            <a:srgbClr val="A0A0A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151" name="Oval 14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6" y="2320"/>
                            <a:ext cx="18" cy="32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  <p:sp>
                        <p:nvSpPr>
                          <p:cNvPr id="152" name="Oval 14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4" y="2333"/>
                            <a:ext cx="3" cy="6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995363"/>
                            <a:endParaRPr lang="ko-KR" altLang="en-US" sz="2000">
                              <a:solidFill>
                                <a:srgbClr val="000000"/>
                              </a:solidFill>
                              <a:latin typeface="맑은 고딕" pitchFamily="50" charset="-127"/>
                              <a:ea typeface="맑은 고딕" pitchFamily="50" charset="-127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40" name="Group 14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92" y="2308"/>
                        <a:ext cx="51" cy="58"/>
                        <a:chOff x="3492" y="2308"/>
                        <a:chExt cx="51" cy="58"/>
                      </a:xfrm>
                    </p:grpSpPr>
                    <p:sp>
                      <p:nvSpPr>
                        <p:cNvPr id="141" name="Oval 14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09" y="2308"/>
                          <a:ext cx="34" cy="58"/>
                        </a:xfrm>
                        <a:prstGeom prst="ellipse">
                          <a:avLst/>
                        </a:prstGeom>
                        <a:solidFill>
                          <a:srgbClr val="20202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  <p:grpSp>
                      <p:nvGrpSpPr>
                        <p:cNvPr id="142" name="Group 14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92" y="2308"/>
                          <a:ext cx="44" cy="58"/>
                          <a:chOff x="3492" y="2308"/>
                          <a:chExt cx="44" cy="58"/>
                        </a:xfrm>
                      </p:grpSpPr>
                      <p:sp>
                        <p:nvSpPr>
                          <p:cNvPr id="143" name="Freeform 14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92" y="2308"/>
                            <a:ext cx="35" cy="58"/>
                          </a:xfrm>
                          <a:custGeom>
                            <a:avLst/>
                            <a:gdLst>
                              <a:gd name="T0" fmla="*/ 0 w 309"/>
                              <a:gd name="T1" fmla="*/ 0 h 579"/>
                              <a:gd name="T2" fmla="*/ 0 w 309"/>
                              <a:gd name="T3" fmla="*/ 0 h 579"/>
                              <a:gd name="T4" fmla="*/ 0 w 309"/>
                              <a:gd name="T5" fmla="*/ 0 h 579"/>
                              <a:gd name="T6" fmla="*/ 0 w 309"/>
                              <a:gd name="T7" fmla="*/ 0 h 579"/>
                              <a:gd name="T8" fmla="*/ 0 w 309"/>
                              <a:gd name="T9" fmla="*/ 0 h 579"/>
                              <a:gd name="T10" fmla="*/ 0 w 309"/>
                              <a:gd name="T11" fmla="*/ 0 h 579"/>
                              <a:gd name="T12" fmla="*/ 0 w 309"/>
                              <a:gd name="T13" fmla="*/ 0 h 579"/>
                              <a:gd name="T14" fmla="*/ 0 w 309"/>
                              <a:gd name="T15" fmla="*/ 0 h 579"/>
                              <a:gd name="T16" fmla="*/ 0 w 309"/>
                              <a:gd name="T17" fmla="*/ 0 h 579"/>
                              <a:gd name="T18" fmla="*/ 0 w 309"/>
                              <a:gd name="T19" fmla="*/ 0 h 579"/>
                              <a:gd name="T20" fmla="*/ 0 w 309"/>
                              <a:gd name="T21" fmla="*/ 0 h 579"/>
                              <a:gd name="T22" fmla="*/ 0 w 309"/>
                              <a:gd name="T23" fmla="*/ 0 h 579"/>
                              <a:gd name="T24" fmla="*/ 0 w 309"/>
                              <a:gd name="T25" fmla="*/ 0 h 579"/>
                              <a:gd name="T26" fmla="*/ 0 w 309"/>
                              <a:gd name="T27" fmla="*/ 0 h 579"/>
                              <a:gd name="T28" fmla="*/ 0 w 309"/>
                              <a:gd name="T29" fmla="*/ 0 h 579"/>
                              <a:gd name="T30" fmla="*/ 0 w 309"/>
                              <a:gd name="T31" fmla="*/ 0 h 579"/>
                              <a:gd name="T32" fmla="*/ 0 w 309"/>
                              <a:gd name="T33" fmla="*/ 0 h 579"/>
                              <a:gd name="T34" fmla="*/ 0 w 309"/>
                              <a:gd name="T35" fmla="*/ 0 h 579"/>
                              <a:gd name="T36" fmla="*/ 0 w 309"/>
                              <a:gd name="T37" fmla="*/ 0 h 579"/>
                              <a:gd name="T38" fmla="*/ 0 w 309"/>
                              <a:gd name="T39" fmla="*/ 0 h 579"/>
                              <a:gd name="T40" fmla="*/ 0 w 309"/>
                              <a:gd name="T41" fmla="*/ 0 h 579"/>
                              <a:gd name="T42" fmla="*/ 0 w 309"/>
                              <a:gd name="T43" fmla="*/ 0 h 579"/>
                              <a:gd name="T44" fmla="*/ 0 w 309"/>
                              <a:gd name="T45" fmla="*/ 0 h 579"/>
                              <a:gd name="T46" fmla="*/ 0 w 309"/>
                              <a:gd name="T47" fmla="*/ 0 h 579"/>
                              <a:gd name="T48" fmla="*/ 0 w 309"/>
                              <a:gd name="T49" fmla="*/ 0 h 579"/>
                              <a:gd name="T50" fmla="*/ 0 w 309"/>
                              <a:gd name="T51" fmla="*/ 0 h 579"/>
                              <a:gd name="T52" fmla="*/ 0 w 309"/>
                              <a:gd name="T53" fmla="*/ 0 h 579"/>
                              <a:gd name="T54" fmla="*/ 0 w 309"/>
                              <a:gd name="T55" fmla="*/ 0 h 579"/>
                              <a:gd name="T56" fmla="*/ 0 w 309"/>
                              <a:gd name="T57" fmla="*/ 0 h 579"/>
                              <a:gd name="T58" fmla="*/ 0 w 309"/>
                              <a:gd name="T59" fmla="*/ 0 h 579"/>
                              <a:gd name="T60" fmla="*/ 0 w 309"/>
                              <a:gd name="T61" fmla="*/ 0 h 579"/>
                              <a:gd name="T62" fmla="*/ 0 w 309"/>
                              <a:gd name="T63" fmla="*/ 0 h 579"/>
                              <a:gd name="T64" fmla="*/ 0 w 309"/>
                              <a:gd name="T65" fmla="*/ 0 h 579"/>
                              <a:gd name="T66" fmla="*/ 0 w 309"/>
                              <a:gd name="T67" fmla="*/ 0 h 579"/>
                              <a:gd name="T68" fmla="*/ 0 w 309"/>
                              <a:gd name="T69" fmla="*/ 0 h 579"/>
                              <a:gd name="T70" fmla="*/ 0 w 309"/>
                              <a:gd name="T71" fmla="*/ 0 h 579"/>
                              <a:gd name="T72" fmla="*/ 0 w 309"/>
                              <a:gd name="T73" fmla="*/ 0 h 579"/>
                              <a:gd name="T74" fmla="*/ 0 w 309"/>
                              <a:gd name="T75" fmla="*/ 0 h 579"/>
                              <a:gd name="T76" fmla="*/ 0 w 309"/>
                              <a:gd name="T77" fmla="*/ 0 h 579"/>
                              <a:gd name="T78" fmla="*/ 0 w 309"/>
                              <a:gd name="T79" fmla="*/ 0 h 579"/>
                              <a:gd name="T80" fmla="*/ 0 w 309"/>
                              <a:gd name="T81" fmla="*/ 0 h 579"/>
                              <a:gd name="T82" fmla="*/ 0 w 309"/>
                              <a:gd name="T83" fmla="*/ 0 h 579"/>
                              <a:gd name="T84" fmla="*/ 0 w 309"/>
                              <a:gd name="T85" fmla="*/ 0 h 579"/>
                              <a:gd name="T86" fmla="*/ 0 w 309"/>
                              <a:gd name="T87" fmla="*/ 0 h 579"/>
                              <a:gd name="T88" fmla="*/ 0 w 309"/>
                              <a:gd name="T89" fmla="*/ 0 h 579"/>
                              <a:gd name="T90" fmla="*/ 0 w 309"/>
                              <a:gd name="T91" fmla="*/ 0 h 579"/>
                              <a:gd name="T92" fmla="*/ 0 w 309"/>
                              <a:gd name="T93" fmla="*/ 0 h 579"/>
                              <a:gd name="T94" fmla="*/ 0 w 309"/>
                              <a:gd name="T95" fmla="*/ 0 h 579"/>
                              <a:gd name="T96" fmla="*/ 0 w 309"/>
                              <a:gd name="T97" fmla="*/ 0 h 579"/>
                              <a:gd name="T98" fmla="*/ 0 w 309"/>
                              <a:gd name="T99" fmla="*/ 0 h 579"/>
                              <a:gd name="T100" fmla="*/ 0 w 309"/>
                              <a:gd name="T101" fmla="*/ 0 h 579"/>
                              <a:gd name="T102" fmla="*/ 0 w 309"/>
                              <a:gd name="T103" fmla="*/ 0 h 579"/>
                              <a:gd name="T104" fmla="*/ 0 w 309"/>
                              <a:gd name="T105" fmla="*/ 0 h 579"/>
                              <a:gd name="T106" fmla="*/ 0 w 309"/>
                              <a:gd name="T107" fmla="*/ 0 h 579"/>
                              <a:gd name="T108" fmla="*/ 0 w 309"/>
                              <a:gd name="T109" fmla="*/ 0 h 579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309"/>
                              <a:gd name="T166" fmla="*/ 0 h 579"/>
                              <a:gd name="T167" fmla="*/ 309 w 309"/>
                              <a:gd name="T168" fmla="*/ 579 h 579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309" h="579">
                                <a:moveTo>
                                  <a:pt x="145" y="0"/>
                                </a:moveTo>
                                <a:lnTo>
                                  <a:pt x="309" y="0"/>
                                </a:lnTo>
                                <a:lnTo>
                                  <a:pt x="307" y="579"/>
                                </a:lnTo>
                                <a:lnTo>
                                  <a:pt x="145" y="574"/>
                                </a:lnTo>
                                <a:lnTo>
                                  <a:pt x="140" y="573"/>
                                </a:lnTo>
                                <a:lnTo>
                                  <a:pt x="134" y="572"/>
                                </a:lnTo>
                                <a:lnTo>
                                  <a:pt x="126" y="570"/>
                                </a:lnTo>
                                <a:lnTo>
                                  <a:pt x="117" y="566"/>
                                </a:lnTo>
                                <a:lnTo>
                                  <a:pt x="108" y="561"/>
                                </a:lnTo>
                                <a:lnTo>
                                  <a:pt x="99" y="555"/>
                                </a:lnTo>
                                <a:lnTo>
                                  <a:pt x="92" y="549"/>
                                </a:lnTo>
                                <a:lnTo>
                                  <a:pt x="84" y="543"/>
                                </a:lnTo>
                                <a:lnTo>
                                  <a:pt x="77" y="537"/>
                                </a:lnTo>
                                <a:lnTo>
                                  <a:pt x="72" y="529"/>
                                </a:lnTo>
                                <a:lnTo>
                                  <a:pt x="67" y="524"/>
                                </a:lnTo>
                                <a:lnTo>
                                  <a:pt x="60" y="515"/>
                                </a:lnTo>
                                <a:lnTo>
                                  <a:pt x="54" y="504"/>
                                </a:lnTo>
                                <a:lnTo>
                                  <a:pt x="49" y="495"/>
                                </a:lnTo>
                                <a:lnTo>
                                  <a:pt x="44" y="489"/>
                                </a:lnTo>
                                <a:lnTo>
                                  <a:pt x="41" y="482"/>
                                </a:lnTo>
                                <a:lnTo>
                                  <a:pt x="34" y="468"/>
                                </a:lnTo>
                                <a:lnTo>
                                  <a:pt x="28" y="453"/>
                                </a:lnTo>
                                <a:lnTo>
                                  <a:pt x="22" y="438"/>
                                </a:lnTo>
                                <a:lnTo>
                                  <a:pt x="17" y="421"/>
                                </a:lnTo>
                                <a:lnTo>
                                  <a:pt x="13" y="401"/>
                                </a:lnTo>
                                <a:lnTo>
                                  <a:pt x="9" y="382"/>
                                </a:lnTo>
                                <a:lnTo>
                                  <a:pt x="5" y="362"/>
                                </a:lnTo>
                                <a:lnTo>
                                  <a:pt x="2" y="338"/>
                                </a:lnTo>
                                <a:lnTo>
                                  <a:pt x="0" y="314"/>
                                </a:lnTo>
                                <a:lnTo>
                                  <a:pt x="0" y="287"/>
                                </a:lnTo>
                                <a:lnTo>
                                  <a:pt x="2" y="251"/>
                                </a:lnTo>
                                <a:lnTo>
                                  <a:pt x="5" y="217"/>
                                </a:lnTo>
                                <a:lnTo>
                                  <a:pt x="9" y="193"/>
                                </a:lnTo>
                                <a:lnTo>
                                  <a:pt x="14" y="168"/>
                                </a:lnTo>
                                <a:lnTo>
                                  <a:pt x="18" y="149"/>
                                </a:lnTo>
                                <a:lnTo>
                                  <a:pt x="22" y="133"/>
                                </a:lnTo>
                                <a:lnTo>
                                  <a:pt x="31" y="113"/>
                                </a:lnTo>
                                <a:lnTo>
                                  <a:pt x="42" y="91"/>
                                </a:lnTo>
                                <a:lnTo>
                                  <a:pt x="51" y="74"/>
                                </a:lnTo>
                                <a:lnTo>
                                  <a:pt x="59" y="62"/>
                                </a:lnTo>
                                <a:lnTo>
                                  <a:pt x="63" y="56"/>
                                </a:lnTo>
                                <a:lnTo>
                                  <a:pt x="70" y="48"/>
                                </a:lnTo>
                                <a:lnTo>
                                  <a:pt x="75" y="41"/>
                                </a:lnTo>
                                <a:lnTo>
                                  <a:pt x="81" y="35"/>
                                </a:lnTo>
                                <a:lnTo>
                                  <a:pt x="86" y="29"/>
                                </a:lnTo>
                                <a:lnTo>
                                  <a:pt x="92" y="23"/>
                                </a:lnTo>
                                <a:lnTo>
                                  <a:pt x="99" y="19"/>
                                </a:lnTo>
                                <a:lnTo>
                                  <a:pt x="105" y="14"/>
                                </a:lnTo>
                                <a:lnTo>
                                  <a:pt x="110" y="11"/>
                                </a:lnTo>
                                <a:lnTo>
                                  <a:pt x="117" y="7"/>
                                </a:lnTo>
                                <a:lnTo>
                                  <a:pt x="123" y="5"/>
                                </a:lnTo>
                                <a:lnTo>
                                  <a:pt x="129" y="3"/>
                                </a:lnTo>
                                <a:lnTo>
                                  <a:pt x="134" y="1"/>
                                </a:lnTo>
                                <a:lnTo>
                                  <a:pt x="139" y="0"/>
                                </a:lnTo>
                                <a:lnTo>
                                  <a:pt x="14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grpSp>
                        <p:nvGrpSpPr>
                          <p:cNvPr id="144" name="Group 150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16" y="2320"/>
                            <a:ext cx="20" cy="34"/>
                            <a:chOff x="3516" y="2320"/>
                            <a:chExt cx="20" cy="34"/>
                          </a:xfrm>
                        </p:grpSpPr>
                        <p:sp>
                          <p:nvSpPr>
                            <p:cNvPr id="145" name="Oval 150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516" y="2320"/>
                              <a:ext cx="20" cy="34"/>
                            </a:xfrm>
                            <a:prstGeom prst="ellipse">
                              <a:avLst/>
                            </a:prstGeom>
                            <a:solidFill>
                              <a:srgbClr val="60606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995363"/>
                              <a:endParaRPr lang="ko-KR" altLang="en-US" sz="2000">
                                <a:solidFill>
                                  <a:srgbClr val="000000"/>
                                </a:solidFill>
                                <a:latin typeface="맑은 고딕" pitchFamily="50" charset="-127"/>
                                <a:ea typeface="맑은 고딕" pitchFamily="50" charset="-127"/>
                              </a:endParaRPr>
                            </a:p>
                          </p:txBody>
                        </p:sp>
                        <p:sp>
                          <p:nvSpPr>
                            <p:cNvPr id="146" name="Oval 150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516" y="2321"/>
                              <a:ext cx="19" cy="32"/>
                            </a:xfrm>
                            <a:prstGeom prst="ellipse">
                              <a:avLst/>
                            </a:prstGeom>
                            <a:solidFill>
                              <a:srgbClr val="40404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995363"/>
                              <a:endParaRPr lang="ko-KR" altLang="en-US" sz="2000">
                                <a:solidFill>
                                  <a:srgbClr val="000000"/>
                                </a:solidFill>
                                <a:latin typeface="맑은 고딕" pitchFamily="50" charset="-127"/>
                                <a:ea typeface="맑은 고딕" pitchFamily="50" charset="-127"/>
                              </a:endParaRPr>
                            </a:p>
                          </p:txBody>
                        </p:sp>
                        <p:sp>
                          <p:nvSpPr>
                            <p:cNvPr id="147" name="Oval 150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524" y="2334"/>
                              <a:ext cx="4" cy="6"/>
                            </a:xfrm>
                            <a:prstGeom prst="ellipse">
                              <a:avLst/>
                            </a:prstGeom>
                            <a:solidFill>
                              <a:srgbClr val="20202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995363"/>
                              <a:endParaRPr lang="ko-KR" altLang="en-US" sz="2000">
                                <a:solidFill>
                                  <a:srgbClr val="000000"/>
                                </a:solidFill>
                                <a:latin typeface="맑은 고딕" pitchFamily="50" charset="-127"/>
                                <a:ea typeface="맑은 고딕" pitchFamily="50" charset="-127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22" name="Group 15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36" y="2309"/>
                      <a:ext cx="75" cy="61"/>
                      <a:chOff x="3436" y="2309"/>
                      <a:chExt cx="75" cy="61"/>
                    </a:xfrm>
                  </p:grpSpPr>
                  <p:sp>
                    <p:nvSpPr>
                      <p:cNvPr id="123" name="Oval 15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74" y="2309"/>
                        <a:ext cx="37" cy="61"/>
                      </a:xfrm>
                      <a:prstGeom prst="ellipse">
                        <a:avLst/>
                      </a:prstGeom>
                      <a:solidFill>
                        <a:srgbClr val="20202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95363"/>
                        <a:endParaRPr lang="ko-KR" altLang="en-US" sz="20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endParaRPr>
                      </a:p>
                    </p:txBody>
                  </p:sp>
                  <p:grpSp>
                    <p:nvGrpSpPr>
                      <p:cNvPr id="124" name="Group 15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36" y="2309"/>
                        <a:ext cx="67" cy="61"/>
                        <a:chOff x="3436" y="2309"/>
                        <a:chExt cx="67" cy="61"/>
                      </a:xfrm>
                    </p:grpSpPr>
                    <p:grpSp>
                      <p:nvGrpSpPr>
                        <p:cNvPr id="125" name="Group 15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36" y="2309"/>
                          <a:ext cx="53" cy="60"/>
                          <a:chOff x="3436" y="2309"/>
                          <a:chExt cx="53" cy="60"/>
                        </a:xfrm>
                      </p:grpSpPr>
                      <p:grpSp>
                        <p:nvGrpSpPr>
                          <p:cNvPr id="132" name="Group 15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36" y="2309"/>
                            <a:ext cx="53" cy="60"/>
                            <a:chOff x="3436" y="2309"/>
                            <a:chExt cx="53" cy="60"/>
                          </a:xfrm>
                        </p:grpSpPr>
                        <p:sp>
                          <p:nvSpPr>
                            <p:cNvPr id="137" name="Freeform 15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36" y="2309"/>
                              <a:ext cx="36" cy="60"/>
                            </a:xfrm>
                            <a:custGeom>
                              <a:avLst/>
                              <a:gdLst>
                                <a:gd name="T0" fmla="*/ 0 w 322"/>
                                <a:gd name="T1" fmla="*/ 0 h 593"/>
                                <a:gd name="T2" fmla="*/ 0 w 322"/>
                                <a:gd name="T3" fmla="*/ 0 h 593"/>
                                <a:gd name="T4" fmla="*/ 0 w 322"/>
                                <a:gd name="T5" fmla="*/ 0 h 593"/>
                                <a:gd name="T6" fmla="*/ 0 w 322"/>
                                <a:gd name="T7" fmla="*/ 0 h 593"/>
                                <a:gd name="T8" fmla="*/ 0 w 322"/>
                                <a:gd name="T9" fmla="*/ 0 h 593"/>
                                <a:gd name="T10" fmla="*/ 0 w 322"/>
                                <a:gd name="T11" fmla="*/ 0 h 593"/>
                                <a:gd name="T12" fmla="*/ 0 w 322"/>
                                <a:gd name="T13" fmla="*/ 0 h 593"/>
                                <a:gd name="T14" fmla="*/ 0 w 322"/>
                                <a:gd name="T15" fmla="*/ 0 h 593"/>
                                <a:gd name="T16" fmla="*/ 0 w 322"/>
                                <a:gd name="T17" fmla="*/ 0 h 593"/>
                                <a:gd name="T18" fmla="*/ 0 w 322"/>
                                <a:gd name="T19" fmla="*/ 0 h 593"/>
                                <a:gd name="T20" fmla="*/ 0 w 322"/>
                                <a:gd name="T21" fmla="*/ 0 h 593"/>
                                <a:gd name="T22" fmla="*/ 0 w 322"/>
                                <a:gd name="T23" fmla="*/ 0 h 593"/>
                                <a:gd name="T24" fmla="*/ 0 w 322"/>
                                <a:gd name="T25" fmla="*/ 0 h 593"/>
                                <a:gd name="T26" fmla="*/ 0 w 322"/>
                                <a:gd name="T27" fmla="*/ 0 h 593"/>
                                <a:gd name="T28" fmla="*/ 0 w 322"/>
                                <a:gd name="T29" fmla="*/ 0 h 593"/>
                                <a:gd name="T30" fmla="*/ 0 w 322"/>
                                <a:gd name="T31" fmla="*/ 0 h 593"/>
                                <a:gd name="T32" fmla="*/ 0 w 322"/>
                                <a:gd name="T33" fmla="*/ 0 h 593"/>
                                <a:gd name="T34" fmla="*/ 0 w 322"/>
                                <a:gd name="T35" fmla="*/ 0 h 593"/>
                                <a:gd name="T36" fmla="*/ 0 w 322"/>
                                <a:gd name="T37" fmla="*/ 0 h 593"/>
                                <a:gd name="T38" fmla="*/ 0 w 322"/>
                                <a:gd name="T39" fmla="*/ 0 h 593"/>
                                <a:gd name="T40" fmla="*/ 0 w 322"/>
                                <a:gd name="T41" fmla="*/ 0 h 593"/>
                                <a:gd name="T42" fmla="*/ 0 w 322"/>
                                <a:gd name="T43" fmla="*/ 0 h 593"/>
                                <a:gd name="T44" fmla="*/ 0 w 322"/>
                                <a:gd name="T45" fmla="*/ 0 h 593"/>
                                <a:gd name="T46" fmla="*/ 0 w 322"/>
                                <a:gd name="T47" fmla="*/ 0 h 593"/>
                                <a:gd name="T48" fmla="*/ 0 w 322"/>
                                <a:gd name="T49" fmla="*/ 0 h 593"/>
                                <a:gd name="T50" fmla="*/ 0 w 322"/>
                                <a:gd name="T51" fmla="*/ 0 h 593"/>
                                <a:gd name="T52" fmla="*/ 0 w 322"/>
                                <a:gd name="T53" fmla="*/ 0 h 593"/>
                                <a:gd name="T54" fmla="*/ 0 w 322"/>
                                <a:gd name="T55" fmla="*/ 0 h 593"/>
                                <a:gd name="T56" fmla="*/ 0 w 322"/>
                                <a:gd name="T57" fmla="*/ 0 h 593"/>
                                <a:gd name="T58" fmla="*/ 0 w 322"/>
                                <a:gd name="T59" fmla="*/ 0 h 593"/>
                                <a:gd name="T60" fmla="*/ 0 w 322"/>
                                <a:gd name="T61" fmla="*/ 0 h 593"/>
                                <a:gd name="T62" fmla="*/ 0 w 322"/>
                                <a:gd name="T63" fmla="*/ 0 h 593"/>
                                <a:gd name="T64" fmla="*/ 0 w 322"/>
                                <a:gd name="T65" fmla="*/ 0 h 593"/>
                                <a:gd name="T66" fmla="*/ 0 w 322"/>
                                <a:gd name="T67" fmla="*/ 0 h 593"/>
                                <a:gd name="T68" fmla="*/ 0 w 322"/>
                                <a:gd name="T69" fmla="*/ 0 h 593"/>
                                <a:gd name="T70" fmla="*/ 0 w 322"/>
                                <a:gd name="T71" fmla="*/ 0 h 593"/>
                                <a:gd name="T72" fmla="*/ 0 w 322"/>
                                <a:gd name="T73" fmla="*/ 0 h 593"/>
                                <a:gd name="T74" fmla="*/ 0 w 322"/>
                                <a:gd name="T75" fmla="*/ 0 h 593"/>
                                <a:gd name="T76" fmla="*/ 0 w 322"/>
                                <a:gd name="T77" fmla="*/ 0 h 593"/>
                                <a:gd name="T78" fmla="*/ 0 w 322"/>
                                <a:gd name="T79" fmla="*/ 0 h 593"/>
                                <a:gd name="T80" fmla="*/ 0 w 322"/>
                                <a:gd name="T81" fmla="*/ 0 h 593"/>
                                <a:gd name="T82" fmla="*/ 0 w 322"/>
                                <a:gd name="T83" fmla="*/ 0 h 593"/>
                                <a:gd name="T84" fmla="*/ 0 w 322"/>
                                <a:gd name="T85" fmla="*/ 0 h 593"/>
                                <a:gd name="T86" fmla="*/ 0 w 322"/>
                                <a:gd name="T87" fmla="*/ 0 h 593"/>
                                <a:gd name="T88" fmla="*/ 0 w 322"/>
                                <a:gd name="T89" fmla="*/ 0 h 593"/>
                                <a:gd name="T90" fmla="*/ 0 w 322"/>
                                <a:gd name="T91" fmla="*/ 0 h 593"/>
                                <a:gd name="T92" fmla="*/ 0 w 322"/>
                                <a:gd name="T93" fmla="*/ 0 h 593"/>
                                <a:gd name="T94" fmla="*/ 0 w 322"/>
                                <a:gd name="T95" fmla="*/ 0 h 593"/>
                                <a:gd name="T96" fmla="*/ 0 w 322"/>
                                <a:gd name="T97" fmla="*/ 0 h 593"/>
                                <a:gd name="T98" fmla="*/ 0 w 322"/>
                                <a:gd name="T99" fmla="*/ 0 h 593"/>
                                <a:gd name="T100" fmla="*/ 0 w 322"/>
                                <a:gd name="T101" fmla="*/ 0 h 593"/>
                                <a:gd name="T102" fmla="*/ 0 w 322"/>
                                <a:gd name="T103" fmla="*/ 0 h 593"/>
                                <a:gd name="T104" fmla="*/ 0 w 322"/>
                                <a:gd name="T105" fmla="*/ 0 h 593"/>
                                <a:gd name="T106" fmla="*/ 0 w 322"/>
                                <a:gd name="T107" fmla="*/ 0 h 593"/>
                                <a:gd name="T108" fmla="*/ 0 w 322"/>
                                <a:gd name="T109" fmla="*/ 0 h 593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60000 65536"/>
                                <a:gd name="T163" fmla="*/ 0 60000 65536"/>
                                <a:gd name="T164" fmla="*/ 0 60000 65536"/>
                                <a:gd name="T165" fmla="*/ 0 w 322"/>
                                <a:gd name="T166" fmla="*/ 0 h 593"/>
                                <a:gd name="T167" fmla="*/ 322 w 322"/>
                                <a:gd name="T168" fmla="*/ 593 h 593"/>
                              </a:gdLst>
                              <a:ahLst/>
                              <a:cxnLst>
                                <a:cxn ang="T110">
                                  <a:pos x="T0" y="T1"/>
                                </a:cxn>
                                <a:cxn ang="T111">
                                  <a:pos x="T2" y="T3"/>
                                </a:cxn>
                                <a:cxn ang="T112">
                                  <a:pos x="T4" y="T5"/>
                                </a:cxn>
                                <a:cxn ang="T113">
                                  <a:pos x="T6" y="T7"/>
                                </a:cxn>
                                <a:cxn ang="T114">
                                  <a:pos x="T8" y="T9"/>
                                </a:cxn>
                                <a:cxn ang="T115">
                                  <a:pos x="T10" y="T11"/>
                                </a:cxn>
                                <a:cxn ang="T116">
                                  <a:pos x="T12" y="T13"/>
                                </a:cxn>
                                <a:cxn ang="T117">
                                  <a:pos x="T14" y="T15"/>
                                </a:cxn>
                                <a:cxn ang="T118">
                                  <a:pos x="T16" y="T17"/>
                                </a:cxn>
                                <a:cxn ang="T119">
                                  <a:pos x="T18" y="T19"/>
                                </a:cxn>
                                <a:cxn ang="T120">
                                  <a:pos x="T20" y="T21"/>
                                </a:cxn>
                                <a:cxn ang="T121">
                                  <a:pos x="T22" y="T23"/>
                                </a:cxn>
                                <a:cxn ang="T122">
                                  <a:pos x="T24" y="T25"/>
                                </a:cxn>
                                <a:cxn ang="T123">
                                  <a:pos x="T26" y="T27"/>
                                </a:cxn>
                                <a:cxn ang="T124">
                                  <a:pos x="T28" y="T29"/>
                                </a:cxn>
                                <a:cxn ang="T125">
                                  <a:pos x="T30" y="T31"/>
                                </a:cxn>
                                <a:cxn ang="T126">
                                  <a:pos x="T32" y="T33"/>
                                </a:cxn>
                                <a:cxn ang="T127">
                                  <a:pos x="T34" y="T35"/>
                                </a:cxn>
                                <a:cxn ang="T128">
                                  <a:pos x="T36" y="T37"/>
                                </a:cxn>
                                <a:cxn ang="T129">
                                  <a:pos x="T38" y="T39"/>
                                </a:cxn>
                                <a:cxn ang="T130">
                                  <a:pos x="T40" y="T41"/>
                                </a:cxn>
                                <a:cxn ang="T131">
                                  <a:pos x="T42" y="T43"/>
                                </a:cxn>
                                <a:cxn ang="T132">
                                  <a:pos x="T44" y="T45"/>
                                </a:cxn>
                                <a:cxn ang="T133">
                                  <a:pos x="T46" y="T47"/>
                                </a:cxn>
                                <a:cxn ang="T134">
                                  <a:pos x="T48" y="T49"/>
                                </a:cxn>
                                <a:cxn ang="T135">
                                  <a:pos x="T50" y="T51"/>
                                </a:cxn>
                                <a:cxn ang="T136">
                                  <a:pos x="T52" y="T53"/>
                                </a:cxn>
                                <a:cxn ang="T137">
                                  <a:pos x="T54" y="T55"/>
                                </a:cxn>
                                <a:cxn ang="T138">
                                  <a:pos x="T56" y="T57"/>
                                </a:cxn>
                                <a:cxn ang="T139">
                                  <a:pos x="T58" y="T59"/>
                                </a:cxn>
                                <a:cxn ang="T140">
                                  <a:pos x="T60" y="T61"/>
                                </a:cxn>
                                <a:cxn ang="T141">
                                  <a:pos x="T62" y="T63"/>
                                </a:cxn>
                                <a:cxn ang="T142">
                                  <a:pos x="T64" y="T65"/>
                                </a:cxn>
                                <a:cxn ang="T143">
                                  <a:pos x="T66" y="T67"/>
                                </a:cxn>
                                <a:cxn ang="T144">
                                  <a:pos x="T68" y="T69"/>
                                </a:cxn>
                                <a:cxn ang="T145">
                                  <a:pos x="T70" y="T71"/>
                                </a:cxn>
                                <a:cxn ang="T146">
                                  <a:pos x="T72" y="T73"/>
                                </a:cxn>
                                <a:cxn ang="T147">
                                  <a:pos x="T74" y="T75"/>
                                </a:cxn>
                                <a:cxn ang="T148">
                                  <a:pos x="T76" y="T77"/>
                                </a:cxn>
                                <a:cxn ang="T149">
                                  <a:pos x="T78" y="T79"/>
                                </a:cxn>
                                <a:cxn ang="T150">
                                  <a:pos x="T80" y="T81"/>
                                </a:cxn>
                                <a:cxn ang="T151">
                                  <a:pos x="T82" y="T83"/>
                                </a:cxn>
                                <a:cxn ang="T152">
                                  <a:pos x="T84" y="T85"/>
                                </a:cxn>
                                <a:cxn ang="T153">
                                  <a:pos x="T86" y="T87"/>
                                </a:cxn>
                                <a:cxn ang="T154">
                                  <a:pos x="T88" y="T89"/>
                                </a:cxn>
                                <a:cxn ang="T155">
                                  <a:pos x="T90" y="T91"/>
                                </a:cxn>
                                <a:cxn ang="T156">
                                  <a:pos x="T92" y="T93"/>
                                </a:cxn>
                                <a:cxn ang="T157">
                                  <a:pos x="T94" y="T95"/>
                                </a:cxn>
                                <a:cxn ang="T158">
                                  <a:pos x="T96" y="T97"/>
                                </a:cxn>
                                <a:cxn ang="T159">
                                  <a:pos x="T98" y="T99"/>
                                </a:cxn>
                                <a:cxn ang="T160">
                                  <a:pos x="T100" y="T101"/>
                                </a:cxn>
                                <a:cxn ang="T161">
                                  <a:pos x="T102" y="T103"/>
                                </a:cxn>
                                <a:cxn ang="T162">
                                  <a:pos x="T104" y="T105"/>
                                </a:cxn>
                                <a:cxn ang="T163">
                                  <a:pos x="T106" y="T107"/>
                                </a:cxn>
                                <a:cxn ang="T164">
                                  <a:pos x="T108" y="T109"/>
                                </a:cxn>
                              </a:cxnLst>
                              <a:rect l="T165" t="T166" r="T167" b="T168"/>
                              <a:pathLst>
                                <a:path w="322" h="593">
                                  <a:moveTo>
                                    <a:pt x="152" y="0"/>
                                  </a:moveTo>
                                  <a:lnTo>
                                    <a:pt x="322" y="0"/>
                                  </a:lnTo>
                                  <a:lnTo>
                                    <a:pt x="321" y="593"/>
                                  </a:lnTo>
                                  <a:lnTo>
                                    <a:pt x="152" y="588"/>
                                  </a:lnTo>
                                  <a:lnTo>
                                    <a:pt x="146" y="586"/>
                                  </a:lnTo>
                                  <a:lnTo>
                                    <a:pt x="140" y="585"/>
                                  </a:lnTo>
                                  <a:lnTo>
                                    <a:pt x="131" y="583"/>
                                  </a:lnTo>
                                  <a:lnTo>
                                    <a:pt x="122" y="580"/>
                                  </a:lnTo>
                                  <a:lnTo>
                                    <a:pt x="113" y="575"/>
                                  </a:lnTo>
                                  <a:lnTo>
                                    <a:pt x="104" y="569"/>
                                  </a:lnTo>
                                  <a:lnTo>
                                    <a:pt x="95" y="563"/>
                                  </a:lnTo>
                                  <a:lnTo>
                                    <a:pt x="88" y="556"/>
                                  </a:lnTo>
                                  <a:lnTo>
                                    <a:pt x="81" y="549"/>
                                  </a:lnTo>
                                  <a:lnTo>
                                    <a:pt x="75" y="542"/>
                                  </a:lnTo>
                                  <a:lnTo>
                                    <a:pt x="70" y="536"/>
                                  </a:lnTo>
                                  <a:lnTo>
                                    <a:pt x="63" y="527"/>
                                  </a:lnTo>
                                  <a:lnTo>
                                    <a:pt x="56" y="517"/>
                                  </a:lnTo>
                                  <a:lnTo>
                                    <a:pt x="51" y="508"/>
                                  </a:lnTo>
                                  <a:lnTo>
                                    <a:pt x="47" y="501"/>
                                  </a:lnTo>
                                  <a:lnTo>
                                    <a:pt x="43" y="493"/>
                                  </a:lnTo>
                                  <a:lnTo>
                                    <a:pt x="36" y="479"/>
                                  </a:lnTo>
                                  <a:lnTo>
                                    <a:pt x="30" y="464"/>
                                  </a:lnTo>
                                  <a:lnTo>
                                    <a:pt x="23" y="448"/>
                                  </a:lnTo>
                                  <a:lnTo>
                                    <a:pt x="18" y="431"/>
                                  </a:lnTo>
                                  <a:lnTo>
                                    <a:pt x="14" y="412"/>
                                  </a:lnTo>
                                  <a:lnTo>
                                    <a:pt x="9" y="392"/>
                                  </a:lnTo>
                                  <a:lnTo>
                                    <a:pt x="5" y="370"/>
                                  </a:lnTo>
                                  <a:lnTo>
                                    <a:pt x="3" y="347"/>
                                  </a:lnTo>
                                  <a:lnTo>
                                    <a:pt x="0" y="322"/>
                                  </a:lnTo>
                                  <a:lnTo>
                                    <a:pt x="0" y="295"/>
                                  </a:lnTo>
                                  <a:lnTo>
                                    <a:pt x="2" y="257"/>
                                  </a:lnTo>
                                  <a:lnTo>
                                    <a:pt x="5" y="222"/>
                                  </a:lnTo>
                                  <a:lnTo>
                                    <a:pt x="9" y="198"/>
                                  </a:lnTo>
                                  <a:lnTo>
                                    <a:pt x="15" y="172"/>
                                  </a:lnTo>
                                  <a:lnTo>
                                    <a:pt x="19" y="152"/>
                                  </a:lnTo>
                                  <a:lnTo>
                                    <a:pt x="23" y="138"/>
                                  </a:lnTo>
                                  <a:lnTo>
                                    <a:pt x="32" y="116"/>
                                  </a:lnTo>
                                  <a:lnTo>
                                    <a:pt x="44" y="93"/>
                                  </a:lnTo>
                                  <a:lnTo>
                                    <a:pt x="53" y="77"/>
                                  </a:lnTo>
                                  <a:lnTo>
                                    <a:pt x="61" y="64"/>
                                  </a:lnTo>
                                  <a:lnTo>
                                    <a:pt x="66" y="57"/>
                                  </a:lnTo>
                                  <a:lnTo>
                                    <a:pt x="73" y="48"/>
                                  </a:lnTo>
                                  <a:lnTo>
                                    <a:pt x="78" y="42"/>
                                  </a:lnTo>
                                  <a:lnTo>
                                    <a:pt x="84" y="36"/>
                                  </a:lnTo>
                                  <a:lnTo>
                                    <a:pt x="90" y="31"/>
                                  </a:lnTo>
                                  <a:lnTo>
                                    <a:pt x="97" y="26"/>
                                  </a:lnTo>
                                  <a:lnTo>
                                    <a:pt x="104" y="20"/>
                                  </a:lnTo>
                                  <a:lnTo>
                                    <a:pt x="110" y="16"/>
                                  </a:lnTo>
                                  <a:lnTo>
                                    <a:pt x="116" y="12"/>
                                  </a:lnTo>
                                  <a:lnTo>
                                    <a:pt x="121" y="8"/>
                                  </a:lnTo>
                                  <a:lnTo>
                                    <a:pt x="129" y="5"/>
                                  </a:lnTo>
                                  <a:lnTo>
                                    <a:pt x="135" y="3"/>
                                  </a:lnTo>
                                  <a:lnTo>
                                    <a:pt x="141" y="2"/>
                                  </a:lnTo>
                                  <a:lnTo>
                                    <a:pt x="145" y="1"/>
                                  </a:lnTo>
                                  <a:lnTo>
                                    <a:pt x="15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20202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138" name="Oval 151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53" y="2309"/>
                              <a:ext cx="36" cy="60"/>
                            </a:xfrm>
                            <a:prstGeom prst="ellipse">
                              <a:avLst/>
                            </a:prstGeom>
                            <a:solidFill>
                              <a:srgbClr val="40404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995363"/>
                              <a:endParaRPr lang="ko-KR" altLang="en-US" sz="2000">
                                <a:solidFill>
                                  <a:srgbClr val="000000"/>
                                </a:solidFill>
                                <a:latin typeface="맑은 고딕" pitchFamily="50" charset="-127"/>
                                <a:ea typeface="맑은 고딕" pitchFamily="50" charset="-127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33" name="Group 151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60" y="2322"/>
                            <a:ext cx="22" cy="35"/>
                            <a:chOff x="3460" y="2322"/>
                            <a:chExt cx="22" cy="35"/>
                          </a:xfrm>
                        </p:grpSpPr>
                        <p:sp>
                          <p:nvSpPr>
                            <p:cNvPr id="134" name="Oval 151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60" y="2322"/>
                              <a:ext cx="22" cy="35"/>
                            </a:xfrm>
                            <a:prstGeom prst="ellipse">
                              <a:avLst/>
                            </a:prstGeom>
                            <a:solidFill>
                              <a:srgbClr val="A0A0A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995363"/>
                              <a:endParaRPr lang="ko-KR" altLang="en-US" sz="2000">
                                <a:solidFill>
                                  <a:srgbClr val="000000"/>
                                </a:solidFill>
                                <a:latin typeface="맑은 고딕" pitchFamily="50" charset="-127"/>
                                <a:ea typeface="맑은 고딕" pitchFamily="50" charset="-127"/>
                              </a:endParaRPr>
                            </a:p>
                          </p:txBody>
                        </p:sp>
                        <p:sp>
                          <p:nvSpPr>
                            <p:cNvPr id="135" name="Oval 151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61" y="2323"/>
                              <a:ext cx="19" cy="32"/>
                            </a:xfrm>
                            <a:prstGeom prst="ellipse">
                              <a:avLst/>
                            </a:prstGeom>
                            <a:solidFill>
                              <a:srgbClr val="808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995363"/>
                              <a:endParaRPr lang="ko-KR" altLang="en-US" sz="2000">
                                <a:solidFill>
                                  <a:srgbClr val="000000"/>
                                </a:solidFill>
                                <a:latin typeface="맑은 고딕" pitchFamily="50" charset="-127"/>
                                <a:ea typeface="맑은 고딕" pitchFamily="50" charset="-127"/>
                              </a:endParaRPr>
                            </a:p>
                          </p:txBody>
                        </p:sp>
                        <p:sp>
                          <p:nvSpPr>
                            <p:cNvPr id="136" name="Oval 151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69" y="2336"/>
                              <a:ext cx="4" cy="6"/>
                            </a:xfrm>
                            <a:prstGeom prst="ellipse">
                              <a:avLst/>
                            </a:prstGeom>
                            <a:solidFill>
                              <a:srgbClr val="40404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995363"/>
                              <a:endParaRPr lang="ko-KR" altLang="en-US" sz="2000">
                                <a:solidFill>
                                  <a:srgbClr val="000000"/>
                                </a:solidFill>
                                <a:latin typeface="맑은 고딕" pitchFamily="50" charset="-127"/>
                                <a:ea typeface="맑은 고딕" pitchFamily="50" charset="-127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26" name="Group 15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57" y="2309"/>
                          <a:ext cx="46" cy="61"/>
                          <a:chOff x="3457" y="2309"/>
                          <a:chExt cx="46" cy="61"/>
                        </a:xfrm>
                      </p:grpSpPr>
                      <p:sp>
                        <p:nvSpPr>
                          <p:cNvPr id="127" name="Freeform 15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7" y="2309"/>
                            <a:ext cx="36" cy="61"/>
                          </a:xfrm>
                          <a:custGeom>
                            <a:avLst/>
                            <a:gdLst>
                              <a:gd name="T0" fmla="*/ 0 w 323"/>
                              <a:gd name="T1" fmla="*/ 0 h 607"/>
                              <a:gd name="T2" fmla="*/ 0 w 323"/>
                              <a:gd name="T3" fmla="*/ 0 h 607"/>
                              <a:gd name="T4" fmla="*/ 0 w 323"/>
                              <a:gd name="T5" fmla="*/ 0 h 607"/>
                              <a:gd name="T6" fmla="*/ 0 w 323"/>
                              <a:gd name="T7" fmla="*/ 0 h 607"/>
                              <a:gd name="T8" fmla="*/ 0 w 323"/>
                              <a:gd name="T9" fmla="*/ 0 h 607"/>
                              <a:gd name="T10" fmla="*/ 0 w 323"/>
                              <a:gd name="T11" fmla="*/ 0 h 607"/>
                              <a:gd name="T12" fmla="*/ 0 w 323"/>
                              <a:gd name="T13" fmla="*/ 0 h 607"/>
                              <a:gd name="T14" fmla="*/ 0 w 323"/>
                              <a:gd name="T15" fmla="*/ 0 h 607"/>
                              <a:gd name="T16" fmla="*/ 0 w 323"/>
                              <a:gd name="T17" fmla="*/ 0 h 607"/>
                              <a:gd name="T18" fmla="*/ 0 w 323"/>
                              <a:gd name="T19" fmla="*/ 0 h 607"/>
                              <a:gd name="T20" fmla="*/ 0 w 323"/>
                              <a:gd name="T21" fmla="*/ 0 h 607"/>
                              <a:gd name="T22" fmla="*/ 0 w 323"/>
                              <a:gd name="T23" fmla="*/ 0 h 607"/>
                              <a:gd name="T24" fmla="*/ 0 w 323"/>
                              <a:gd name="T25" fmla="*/ 0 h 607"/>
                              <a:gd name="T26" fmla="*/ 0 w 323"/>
                              <a:gd name="T27" fmla="*/ 0 h 607"/>
                              <a:gd name="T28" fmla="*/ 0 w 323"/>
                              <a:gd name="T29" fmla="*/ 0 h 607"/>
                              <a:gd name="T30" fmla="*/ 0 w 323"/>
                              <a:gd name="T31" fmla="*/ 0 h 607"/>
                              <a:gd name="T32" fmla="*/ 0 w 323"/>
                              <a:gd name="T33" fmla="*/ 0 h 607"/>
                              <a:gd name="T34" fmla="*/ 0 w 323"/>
                              <a:gd name="T35" fmla="*/ 0 h 607"/>
                              <a:gd name="T36" fmla="*/ 0 w 323"/>
                              <a:gd name="T37" fmla="*/ 0 h 607"/>
                              <a:gd name="T38" fmla="*/ 0 w 323"/>
                              <a:gd name="T39" fmla="*/ 0 h 607"/>
                              <a:gd name="T40" fmla="*/ 0 w 323"/>
                              <a:gd name="T41" fmla="*/ 0 h 607"/>
                              <a:gd name="T42" fmla="*/ 0 w 323"/>
                              <a:gd name="T43" fmla="*/ 0 h 607"/>
                              <a:gd name="T44" fmla="*/ 0 w 323"/>
                              <a:gd name="T45" fmla="*/ 0 h 607"/>
                              <a:gd name="T46" fmla="*/ 0 w 323"/>
                              <a:gd name="T47" fmla="*/ 0 h 607"/>
                              <a:gd name="T48" fmla="*/ 0 w 323"/>
                              <a:gd name="T49" fmla="*/ 0 h 607"/>
                              <a:gd name="T50" fmla="*/ 0 w 323"/>
                              <a:gd name="T51" fmla="*/ 0 h 607"/>
                              <a:gd name="T52" fmla="*/ 0 w 323"/>
                              <a:gd name="T53" fmla="*/ 0 h 607"/>
                              <a:gd name="T54" fmla="*/ 0 w 323"/>
                              <a:gd name="T55" fmla="*/ 0 h 607"/>
                              <a:gd name="T56" fmla="*/ 0 w 323"/>
                              <a:gd name="T57" fmla="*/ 0 h 607"/>
                              <a:gd name="T58" fmla="*/ 0 w 323"/>
                              <a:gd name="T59" fmla="*/ 0 h 607"/>
                              <a:gd name="T60" fmla="*/ 0 w 323"/>
                              <a:gd name="T61" fmla="*/ 0 h 607"/>
                              <a:gd name="T62" fmla="*/ 0 w 323"/>
                              <a:gd name="T63" fmla="*/ 0 h 607"/>
                              <a:gd name="T64" fmla="*/ 0 w 323"/>
                              <a:gd name="T65" fmla="*/ 0 h 607"/>
                              <a:gd name="T66" fmla="*/ 0 w 323"/>
                              <a:gd name="T67" fmla="*/ 0 h 607"/>
                              <a:gd name="T68" fmla="*/ 0 w 323"/>
                              <a:gd name="T69" fmla="*/ 0 h 607"/>
                              <a:gd name="T70" fmla="*/ 0 w 323"/>
                              <a:gd name="T71" fmla="*/ 0 h 607"/>
                              <a:gd name="T72" fmla="*/ 0 w 323"/>
                              <a:gd name="T73" fmla="*/ 0 h 607"/>
                              <a:gd name="T74" fmla="*/ 0 w 323"/>
                              <a:gd name="T75" fmla="*/ 0 h 607"/>
                              <a:gd name="T76" fmla="*/ 0 w 323"/>
                              <a:gd name="T77" fmla="*/ 0 h 607"/>
                              <a:gd name="T78" fmla="*/ 0 w 323"/>
                              <a:gd name="T79" fmla="*/ 0 h 607"/>
                              <a:gd name="T80" fmla="*/ 0 w 323"/>
                              <a:gd name="T81" fmla="*/ 0 h 607"/>
                              <a:gd name="T82" fmla="*/ 0 w 323"/>
                              <a:gd name="T83" fmla="*/ 0 h 607"/>
                              <a:gd name="T84" fmla="*/ 0 w 323"/>
                              <a:gd name="T85" fmla="*/ 0 h 607"/>
                              <a:gd name="T86" fmla="*/ 0 w 323"/>
                              <a:gd name="T87" fmla="*/ 0 h 607"/>
                              <a:gd name="T88" fmla="*/ 0 w 323"/>
                              <a:gd name="T89" fmla="*/ 0 h 607"/>
                              <a:gd name="T90" fmla="*/ 0 w 323"/>
                              <a:gd name="T91" fmla="*/ 0 h 607"/>
                              <a:gd name="T92" fmla="*/ 0 w 323"/>
                              <a:gd name="T93" fmla="*/ 0 h 607"/>
                              <a:gd name="T94" fmla="*/ 0 w 323"/>
                              <a:gd name="T95" fmla="*/ 0 h 607"/>
                              <a:gd name="T96" fmla="*/ 0 w 323"/>
                              <a:gd name="T97" fmla="*/ 0 h 607"/>
                              <a:gd name="T98" fmla="*/ 0 w 323"/>
                              <a:gd name="T99" fmla="*/ 0 h 607"/>
                              <a:gd name="T100" fmla="*/ 0 w 323"/>
                              <a:gd name="T101" fmla="*/ 0 h 607"/>
                              <a:gd name="T102" fmla="*/ 0 w 323"/>
                              <a:gd name="T103" fmla="*/ 0 h 607"/>
                              <a:gd name="T104" fmla="*/ 0 w 323"/>
                              <a:gd name="T105" fmla="*/ 0 h 607"/>
                              <a:gd name="T106" fmla="*/ 0 w 323"/>
                              <a:gd name="T107" fmla="*/ 0 h 607"/>
                              <a:gd name="T108" fmla="*/ 0 w 323"/>
                              <a:gd name="T109" fmla="*/ 0 h 607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323"/>
                              <a:gd name="T166" fmla="*/ 0 h 607"/>
                              <a:gd name="T167" fmla="*/ 323 w 323"/>
                              <a:gd name="T168" fmla="*/ 607 h 607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323" h="607">
                                <a:moveTo>
                                  <a:pt x="152" y="0"/>
                                </a:moveTo>
                                <a:lnTo>
                                  <a:pt x="323" y="0"/>
                                </a:lnTo>
                                <a:lnTo>
                                  <a:pt x="321" y="607"/>
                                </a:lnTo>
                                <a:lnTo>
                                  <a:pt x="152" y="601"/>
                                </a:lnTo>
                                <a:lnTo>
                                  <a:pt x="145" y="599"/>
                                </a:lnTo>
                                <a:lnTo>
                                  <a:pt x="140" y="599"/>
                                </a:lnTo>
                                <a:lnTo>
                                  <a:pt x="131" y="596"/>
                                </a:lnTo>
                                <a:lnTo>
                                  <a:pt x="122" y="593"/>
                                </a:lnTo>
                                <a:lnTo>
                                  <a:pt x="112" y="588"/>
                                </a:lnTo>
                                <a:lnTo>
                                  <a:pt x="102" y="582"/>
                                </a:lnTo>
                                <a:lnTo>
                                  <a:pt x="95" y="575"/>
                                </a:lnTo>
                                <a:lnTo>
                                  <a:pt x="87" y="569"/>
                                </a:lnTo>
                                <a:lnTo>
                                  <a:pt x="80" y="562"/>
                                </a:lnTo>
                                <a:lnTo>
                                  <a:pt x="75" y="555"/>
                                </a:lnTo>
                                <a:lnTo>
                                  <a:pt x="69" y="548"/>
                                </a:lnTo>
                                <a:lnTo>
                                  <a:pt x="62" y="538"/>
                                </a:lnTo>
                                <a:lnTo>
                                  <a:pt x="56" y="529"/>
                                </a:lnTo>
                                <a:lnTo>
                                  <a:pt x="51" y="519"/>
                                </a:lnTo>
                                <a:lnTo>
                                  <a:pt x="45" y="512"/>
                                </a:lnTo>
                                <a:lnTo>
                                  <a:pt x="42" y="505"/>
                                </a:lnTo>
                                <a:lnTo>
                                  <a:pt x="35" y="490"/>
                                </a:lnTo>
                                <a:lnTo>
                                  <a:pt x="29" y="475"/>
                                </a:lnTo>
                                <a:lnTo>
                                  <a:pt x="25" y="458"/>
                                </a:lnTo>
                                <a:lnTo>
                                  <a:pt x="18" y="441"/>
                                </a:lnTo>
                                <a:lnTo>
                                  <a:pt x="14" y="421"/>
                                </a:lnTo>
                                <a:lnTo>
                                  <a:pt x="10" y="401"/>
                                </a:lnTo>
                                <a:lnTo>
                                  <a:pt x="6" y="378"/>
                                </a:lnTo>
                                <a:lnTo>
                                  <a:pt x="3" y="354"/>
                                </a:lnTo>
                                <a:lnTo>
                                  <a:pt x="0" y="329"/>
                                </a:lnTo>
                                <a:lnTo>
                                  <a:pt x="1" y="301"/>
                                </a:lnTo>
                                <a:lnTo>
                                  <a:pt x="1" y="263"/>
                                </a:lnTo>
                                <a:lnTo>
                                  <a:pt x="6" y="227"/>
                                </a:lnTo>
                                <a:lnTo>
                                  <a:pt x="10" y="202"/>
                                </a:lnTo>
                                <a:lnTo>
                                  <a:pt x="15" y="177"/>
                                </a:lnTo>
                                <a:lnTo>
                                  <a:pt x="20" y="156"/>
                                </a:lnTo>
                                <a:lnTo>
                                  <a:pt x="25" y="141"/>
                                </a:lnTo>
                                <a:lnTo>
                                  <a:pt x="31" y="119"/>
                                </a:lnTo>
                                <a:lnTo>
                                  <a:pt x="43" y="96"/>
                                </a:lnTo>
                                <a:lnTo>
                                  <a:pt x="53" y="79"/>
                                </a:lnTo>
                                <a:lnTo>
                                  <a:pt x="61" y="66"/>
                                </a:lnTo>
                                <a:lnTo>
                                  <a:pt x="66" y="58"/>
                                </a:lnTo>
                                <a:lnTo>
                                  <a:pt x="72" y="50"/>
                                </a:lnTo>
                                <a:lnTo>
                                  <a:pt x="78" y="43"/>
                                </a:lnTo>
                                <a:lnTo>
                                  <a:pt x="84" y="37"/>
                                </a:lnTo>
                                <a:lnTo>
                                  <a:pt x="89" y="32"/>
                                </a:lnTo>
                                <a:lnTo>
                                  <a:pt x="96" y="26"/>
                                </a:lnTo>
                                <a:lnTo>
                                  <a:pt x="104" y="21"/>
                                </a:lnTo>
                                <a:lnTo>
                                  <a:pt x="109" y="17"/>
                                </a:lnTo>
                                <a:lnTo>
                                  <a:pt x="116" y="12"/>
                                </a:lnTo>
                                <a:lnTo>
                                  <a:pt x="121" y="9"/>
                                </a:lnTo>
                                <a:lnTo>
                                  <a:pt x="129" y="6"/>
                                </a:lnTo>
                                <a:lnTo>
                                  <a:pt x="134" y="3"/>
                                </a:lnTo>
                                <a:lnTo>
                                  <a:pt x="141" y="2"/>
                                </a:lnTo>
                                <a:lnTo>
                                  <a:pt x="145" y="1"/>
                                </a:lnTo>
                                <a:lnTo>
                                  <a:pt x="15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grpSp>
                        <p:nvGrpSpPr>
                          <p:cNvPr id="128" name="Group 15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82" y="2322"/>
                            <a:ext cx="21" cy="36"/>
                            <a:chOff x="3482" y="2322"/>
                            <a:chExt cx="21" cy="36"/>
                          </a:xfrm>
                        </p:grpSpPr>
                        <p:sp>
                          <p:nvSpPr>
                            <p:cNvPr id="129" name="Oval 15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82" y="2322"/>
                              <a:ext cx="21" cy="36"/>
                            </a:xfrm>
                            <a:prstGeom prst="ellipse">
                              <a:avLst/>
                            </a:prstGeom>
                            <a:solidFill>
                              <a:srgbClr val="60606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995363"/>
                              <a:endParaRPr lang="ko-KR" altLang="en-US" sz="2000">
                                <a:solidFill>
                                  <a:srgbClr val="000000"/>
                                </a:solidFill>
                                <a:latin typeface="맑은 고딕" pitchFamily="50" charset="-127"/>
                                <a:ea typeface="맑은 고딕" pitchFamily="50" charset="-127"/>
                              </a:endParaRPr>
                            </a:p>
                          </p:txBody>
                        </p:sp>
                        <p:sp>
                          <p:nvSpPr>
                            <p:cNvPr id="130" name="Oval 15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82" y="2323"/>
                              <a:ext cx="20" cy="33"/>
                            </a:xfrm>
                            <a:prstGeom prst="ellipse">
                              <a:avLst/>
                            </a:prstGeom>
                            <a:solidFill>
                              <a:srgbClr val="40404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995363"/>
                              <a:endParaRPr lang="ko-KR" altLang="en-US" sz="2000">
                                <a:solidFill>
                                  <a:srgbClr val="000000"/>
                                </a:solidFill>
                                <a:latin typeface="맑은 고딕" pitchFamily="50" charset="-127"/>
                                <a:ea typeface="맑은 고딕" pitchFamily="50" charset="-127"/>
                              </a:endParaRPr>
                            </a:p>
                          </p:txBody>
                        </p:sp>
                        <p:sp>
                          <p:nvSpPr>
                            <p:cNvPr id="131" name="Oval 15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91" y="2337"/>
                              <a:ext cx="3" cy="6"/>
                            </a:xfrm>
                            <a:prstGeom prst="ellipse">
                              <a:avLst/>
                            </a:prstGeom>
                            <a:solidFill>
                              <a:srgbClr val="20202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defTabSz="995363"/>
                              <a:endParaRPr lang="ko-KR" altLang="en-US" sz="2000">
                                <a:solidFill>
                                  <a:srgbClr val="000000"/>
                                </a:solidFill>
                                <a:latin typeface="맑은 고딕" pitchFamily="50" charset="-127"/>
                                <a:ea typeface="맑은 고딕" pitchFamily="50" charset="-127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104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3432" y="2305"/>
                    <a:ext cx="170" cy="56"/>
                    <a:chOff x="3432" y="2305"/>
                    <a:chExt cx="170" cy="56"/>
                  </a:xfrm>
                </p:grpSpPr>
                <p:grpSp>
                  <p:nvGrpSpPr>
                    <p:cNvPr id="115" name="Group 15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64" y="2308"/>
                      <a:ext cx="38" cy="53"/>
                      <a:chOff x="3564" y="2308"/>
                      <a:chExt cx="38" cy="53"/>
                    </a:xfrm>
                  </p:grpSpPr>
                  <p:sp>
                    <p:nvSpPr>
                      <p:cNvPr id="119" name="Freeform 15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4" y="2308"/>
                        <a:ext cx="38" cy="53"/>
                      </a:xfrm>
                      <a:custGeom>
                        <a:avLst/>
                        <a:gdLst>
                          <a:gd name="T0" fmla="*/ 0 w 346"/>
                          <a:gd name="T1" fmla="*/ 0 h 529"/>
                          <a:gd name="T2" fmla="*/ 0 w 346"/>
                          <a:gd name="T3" fmla="*/ 0 h 529"/>
                          <a:gd name="T4" fmla="*/ 0 w 346"/>
                          <a:gd name="T5" fmla="*/ 0 h 529"/>
                          <a:gd name="T6" fmla="*/ 0 w 346"/>
                          <a:gd name="T7" fmla="*/ 0 h 529"/>
                          <a:gd name="T8" fmla="*/ 0 w 346"/>
                          <a:gd name="T9" fmla="*/ 0 h 5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46"/>
                          <a:gd name="T16" fmla="*/ 0 h 529"/>
                          <a:gd name="T17" fmla="*/ 346 w 346"/>
                          <a:gd name="T18" fmla="*/ 529 h 5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46" h="529">
                            <a:moveTo>
                              <a:pt x="0" y="0"/>
                            </a:moveTo>
                            <a:lnTo>
                              <a:pt x="346" y="7"/>
                            </a:lnTo>
                            <a:lnTo>
                              <a:pt x="346" y="529"/>
                            </a:lnTo>
                            <a:lnTo>
                              <a:pt x="6" y="51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20" name="Freeform 15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4" y="2308"/>
                        <a:ext cx="38" cy="37"/>
                      </a:xfrm>
                      <a:custGeom>
                        <a:avLst/>
                        <a:gdLst>
                          <a:gd name="T0" fmla="*/ 0 w 346"/>
                          <a:gd name="T1" fmla="*/ 0 h 370"/>
                          <a:gd name="T2" fmla="*/ 0 w 346"/>
                          <a:gd name="T3" fmla="*/ 0 h 370"/>
                          <a:gd name="T4" fmla="*/ 0 w 346"/>
                          <a:gd name="T5" fmla="*/ 0 h 370"/>
                          <a:gd name="T6" fmla="*/ 0 w 346"/>
                          <a:gd name="T7" fmla="*/ 0 h 370"/>
                          <a:gd name="T8" fmla="*/ 0 w 346"/>
                          <a:gd name="T9" fmla="*/ 0 h 37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46"/>
                          <a:gd name="T16" fmla="*/ 0 h 370"/>
                          <a:gd name="T17" fmla="*/ 346 w 346"/>
                          <a:gd name="T18" fmla="*/ 370 h 37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46" h="370">
                            <a:moveTo>
                              <a:pt x="0" y="0"/>
                            </a:moveTo>
                            <a:lnTo>
                              <a:pt x="346" y="7"/>
                            </a:lnTo>
                            <a:lnTo>
                              <a:pt x="346" y="370"/>
                            </a:lnTo>
                            <a:lnTo>
                              <a:pt x="3" y="35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116" name="Group 15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32" y="2305"/>
                      <a:ext cx="37" cy="47"/>
                      <a:chOff x="3432" y="2305"/>
                      <a:chExt cx="37" cy="47"/>
                    </a:xfrm>
                  </p:grpSpPr>
                  <p:sp>
                    <p:nvSpPr>
                      <p:cNvPr id="117" name="Freeform 15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32" y="2305"/>
                        <a:ext cx="37" cy="47"/>
                      </a:xfrm>
                      <a:custGeom>
                        <a:avLst/>
                        <a:gdLst>
                          <a:gd name="T0" fmla="*/ 0 w 334"/>
                          <a:gd name="T1" fmla="*/ 0 h 477"/>
                          <a:gd name="T2" fmla="*/ 0 w 334"/>
                          <a:gd name="T3" fmla="*/ 0 h 477"/>
                          <a:gd name="T4" fmla="*/ 0 w 334"/>
                          <a:gd name="T5" fmla="*/ 0 h 477"/>
                          <a:gd name="T6" fmla="*/ 0 w 334"/>
                          <a:gd name="T7" fmla="*/ 0 h 477"/>
                          <a:gd name="T8" fmla="*/ 0 w 334"/>
                          <a:gd name="T9" fmla="*/ 0 h 47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34"/>
                          <a:gd name="T16" fmla="*/ 0 h 477"/>
                          <a:gd name="T17" fmla="*/ 334 w 334"/>
                          <a:gd name="T18" fmla="*/ 477 h 47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34" h="477">
                            <a:moveTo>
                              <a:pt x="0" y="0"/>
                            </a:moveTo>
                            <a:lnTo>
                              <a:pt x="334" y="3"/>
                            </a:lnTo>
                            <a:lnTo>
                              <a:pt x="334" y="477"/>
                            </a:lnTo>
                            <a:lnTo>
                              <a:pt x="0" y="4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18" name="Freeform 15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32" y="2305"/>
                        <a:ext cx="37" cy="25"/>
                      </a:xfrm>
                      <a:custGeom>
                        <a:avLst/>
                        <a:gdLst>
                          <a:gd name="T0" fmla="*/ 0 w 334"/>
                          <a:gd name="T1" fmla="*/ 0 h 257"/>
                          <a:gd name="T2" fmla="*/ 0 w 334"/>
                          <a:gd name="T3" fmla="*/ 0 h 257"/>
                          <a:gd name="T4" fmla="*/ 0 w 334"/>
                          <a:gd name="T5" fmla="*/ 0 h 257"/>
                          <a:gd name="T6" fmla="*/ 0 w 334"/>
                          <a:gd name="T7" fmla="*/ 0 h 257"/>
                          <a:gd name="T8" fmla="*/ 0 w 334"/>
                          <a:gd name="T9" fmla="*/ 0 h 25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34"/>
                          <a:gd name="T16" fmla="*/ 0 h 257"/>
                          <a:gd name="T17" fmla="*/ 334 w 334"/>
                          <a:gd name="T18" fmla="*/ 257 h 25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34" h="257">
                            <a:moveTo>
                              <a:pt x="0" y="0"/>
                            </a:moveTo>
                            <a:lnTo>
                              <a:pt x="334" y="3"/>
                            </a:lnTo>
                            <a:lnTo>
                              <a:pt x="334" y="257"/>
                            </a:lnTo>
                            <a:lnTo>
                              <a:pt x="0" y="22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106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3445" y="2306"/>
                    <a:ext cx="130" cy="28"/>
                    <a:chOff x="3445" y="2306"/>
                    <a:chExt cx="130" cy="28"/>
                  </a:xfrm>
                </p:grpSpPr>
                <p:sp>
                  <p:nvSpPr>
                    <p:cNvPr id="107" name="Freeform 1529"/>
                    <p:cNvSpPr>
                      <a:spLocks/>
                    </p:cNvSpPr>
                    <p:nvPr/>
                  </p:nvSpPr>
                  <p:spPr bwMode="auto">
                    <a:xfrm>
                      <a:off x="3445" y="2306"/>
                      <a:ext cx="126" cy="28"/>
                    </a:xfrm>
                    <a:custGeom>
                      <a:avLst/>
                      <a:gdLst>
                        <a:gd name="T0" fmla="*/ 0 w 1135"/>
                        <a:gd name="T1" fmla="*/ 0 h 280"/>
                        <a:gd name="T2" fmla="*/ 0 w 1135"/>
                        <a:gd name="T3" fmla="*/ 0 h 280"/>
                        <a:gd name="T4" fmla="*/ 0 w 1135"/>
                        <a:gd name="T5" fmla="*/ 0 h 280"/>
                        <a:gd name="T6" fmla="*/ 0 w 1135"/>
                        <a:gd name="T7" fmla="*/ 0 h 280"/>
                        <a:gd name="T8" fmla="*/ 0 w 1135"/>
                        <a:gd name="T9" fmla="*/ 0 h 280"/>
                        <a:gd name="T10" fmla="*/ 0 w 1135"/>
                        <a:gd name="T11" fmla="*/ 0 h 280"/>
                        <a:gd name="T12" fmla="*/ 0 w 1135"/>
                        <a:gd name="T13" fmla="*/ 0 h 280"/>
                        <a:gd name="T14" fmla="*/ 0 w 1135"/>
                        <a:gd name="T15" fmla="*/ 0 h 280"/>
                        <a:gd name="T16" fmla="*/ 0 w 1135"/>
                        <a:gd name="T17" fmla="*/ 0 h 280"/>
                        <a:gd name="T18" fmla="*/ 0 w 1135"/>
                        <a:gd name="T19" fmla="*/ 0 h 280"/>
                        <a:gd name="T20" fmla="*/ 0 w 1135"/>
                        <a:gd name="T21" fmla="*/ 0 h 280"/>
                        <a:gd name="T22" fmla="*/ 0 w 1135"/>
                        <a:gd name="T23" fmla="*/ 0 h 280"/>
                        <a:gd name="T24" fmla="*/ 0 w 1135"/>
                        <a:gd name="T25" fmla="*/ 0 h 28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135"/>
                        <a:gd name="T40" fmla="*/ 0 h 280"/>
                        <a:gd name="T41" fmla="*/ 1135 w 1135"/>
                        <a:gd name="T42" fmla="*/ 280 h 28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135" h="280">
                          <a:moveTo>
                            <a:pt x="166" y="0"/>
                          </a:moveTo>
                          <a:lnTo>
                            <a:pt x="238" y="3"/>
                          </a:lnTo>
                          <a:lnTo>
                            <a:pt x="238" y="141"/>
                          </a:lnTo>
                          <a:lnTo>
                            <a:pt x="899" y="161"/>
                          </a:lnTo>
                          <a:lnTo>
                            <a:pt x="899" y="18"/>
                          </a:lnTo>
                          <a:lnTo>
                            <a:pt x="975" y="20"/>
                          </a:lnTo>
                          <a:lnTo>
                            <a:pt x="975" y="164"/>
                          </a:lnTo>
                          <a:lnTo>
                            <a:pt x="1135" y="168"/>
                          </a:lnTo>
                          <a:lnTo>
                            <a:pt x="1135" y="280"/>
                          </a:lnTo>
                          <a:lnTo>
                            <a:pt x="0" y="238"/>
                          </a:lnTo>
                          <a:lnTo>
                            <a:pt x="0" y="141"/>
                          </a:lnTo>
                          <a:lnTo>
                            <a:pt x="166" y="145"/>
                          </a:lnTo>
                          <a:lnTo>
                            <a:pt x="166" y="0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108" name="Group 15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45" y="2307"/>
                      <a:ext cx="130" cy="27"/>
                      <a:chOff x="3445" y="2307"/>
                      <a:chExt cx="130" cy="27"/>
                    </a:xfrm>
                  </p:grpSpPr>
                  <p:sp>
                    <p:nvSpPr>
                      <p:cNvPr id="109" name="Freeform 15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1" y="2307"/>
                        <a:ext cx="4" cy="14"/>
                      </a:xfrm>
                      <a:custGeom>
                        <a:avLst/>
                        <a:gdLst>
                          <a:gd name="T0" fmla="*/ 0 w 36"/>
                          <a:gd name="T1" fmla="*/ 0 h 139"/>
                          <a:gd name="T2" fmla="*/ 0 w 36"/>
                          <a:gd name="T3" fmla="*/ 0 h 139"/>
                          <a:gd name="T4" fmla="*/ 0 w 36"/>
                          <a:gd name="T5" fmla="*/ 0 h 139"/>
                          <a:gd name="T6" fmla="*/ 0 w 36"/>
                          <a:gd name="T7" fmla="*/ 0 h 139"/>
                          <a:gd name="T8" fmla="*/ 0 w 36"/>
                          <a:gd name="T9" fmla="*/ 0 h 13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6"/>
                          <a:gd name="T16" fmla="*/ 0 h 139"/>
                          <a:gd name="T17" fmla="*/ 36 w 36"/>
                          <a:gd name="T18" fmla="*/ 139 h 13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6" h="139">
                            <a:moveTo>
                              <a:pt x="0" y="0"/>
                            </a:moveTo>
                            <a:lnTo>
                              <a:pt x="36" y="3"/>
                            </a:lnTo>
                            <a:lnTo>
                              <a:pt x="36" y="121"/>
                            </a:lnTo>
                            <a:lnTo>
                              <a:pt x="0" y="13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10" name="Freeform 15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5" y="2318"/>
                        <a:ext cx="18" cy="3"/>
                      </a:xfrm>
                      <a:custGeom>
                        <a:avLst/>
                        <a:gdLst>
                          <a:gd name="T0" fmla="*/ 0 w 165"/>
                          <a:gd name="T1" fmla="*/ 0 h 21"/>
                          <a:gd name="T2" fmla="*/ 0 w 165"/>
                          <a:gd name="T3" fmla="*/ 0 h 21"/>
                          <a:gd name="T4" fmla="*/ 0 w 165"/>
                          <a:gd name="T5" fmla="*/ 0 h 21"/>
                          <a:gd name="T6" fmla="*/ 0 w 165"/>
                          <a:gd name="T7" fmla="*/ 0 h 21"/>
                          <a:gd name="T8" fmla="*/ 0 w 165"/>
                          <a:gd name="T9" fmla="*/ 0 h 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5"/>
                          <a:gd name="T16" fmla="*/ 0 h 21"/>
                          <a:gd name="T17" fmla="*/ 165 w 165"/>
                          <a:gd name="T18" fmla="*/ 21 h 2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5" h="21">
                            <a:moveTo>
                              <a:pt x="0" y="19"/>
                            </a:moveTo>
                            <a:lnTo>
                              <a:pt x="165" y="21"/>
                            </a:lnTo>
                            <a:lnTo>
                              <a:pt x="165" y="1"/>
                            </a:lnTo>
                            <a:lnTo>
                              <a:pt x="33" y="0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11" name="Freeform 15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1" y="2319"/>
                        <a:ext cx="73" cy="3"/>
                      </a:xfrm>
                      <a:custGeom>
                        <a:avLst/>
                        <a:gdLst>
                          <a:gd name="T0" fmla="*/ 0 w 659"/>
                          <a:gd name="T1" fmla="*/ 0 h 37"/>
                          <a:gd name="T2" fmla="*/ 0 w 659"/>
                          <a:gd name="T3" fmla="*/ 0 h 37"/>
                          <a:gd name="T4" fmla="*/ 0 w 659"/>
                          <a:gd name="T5" fmla="*/ 0 h 37"/>
                          <a:gd name="T6" fmla="*/ 0 w 659"/>
                          <a:gd name="T7" fmla="*/ 0 h 37"/>
                          <a:gd name="T8" fmla="*/ 0 w 659"/>
                          <a:gd name="T9" fmla="*/ 0 h 3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59"/>
                          <a:gd name="T16" fmla="*/ 0 h 37"/>
                          <a:gd name="T17" fmla="*/ 659 w 659"/>
                          <a:gd name="T18" fmla="*/ 37 h 3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59" h="37">
                            <a:moveTo>
                              <a:pt x="0" y="19"/>
                            </a:moveTo>
                            <a:lnTo>
                              <a:pt x="36" y="0"/>
                            </a:lnTo>
                            <a:lnTo>
                              <a:pt x="659" y="15"/>
                            </a:lnTo>
                            <a:lnTo>
                              <a:pt x="659" y="37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12" name="Freeform 15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53" y="2308"/>
                        <a:ext cx="4" cy="15"/>
                      </a:xfrm>
                      <a:custGeom>
                        <a:avLst/>
                        <a:gdLst>
                          <a:gd name="T0" fmla="*/ 0 w 35"/>
                          <a:gd name="T1" fmla="*/ 0 h 148"/>
                          <a:gd name="T2" fmla="*/ 0 w 35"/>
                          <a:gd name="T3" fmla="*/ 0 h 148"/>
                          <a:gd name="T4" fmla="*/ 0 w 35"/>
                          <a:gd name="T5" fmla="*/ 0 h 148"/>
                          <a:gd name="T6" fmla="*/ 0 w 35"/>
                          <a:gd name="T7" fmla="*/ 0 h 148"/>
                          <a:gd name="T8" fmla="*/ 0 w 35"/>
                          <a:gd name="T9" fmla="*/ 0 h 1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"/>
                          <a:gd name="T16" fmla="*/ 0 h 148"/>
                          <a:gd name="T17" fmla="*/ 35 w 35"/>
                          <a:gd name="T18" fmla="*/ 148 h 1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" h="148">
                            <a:moveTo>
                              <a:pt x="0" y="1"/>
                            </a:moveTo>
                            <a:lnTo>
                              <a:pt x="35" y="0"/>
                            </a:lnTo>
                            <a:lnTo>
                              <a:pt x="35" y="127"/>
                            </a:lnTo>
                            <a:lnTo>
                              <a:pt x="0" y="148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13" name="Freeform 15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53" y="2321"/>
                        <a:ext cx="22" cy="2"/>
                      </a:xfrm>
                      <a:custGeom>
                        <a:avLst/>
                        <a:gdLst>
                          <a:gd name="T0" fmla="*/ 0 w 193"/>
                          <a:gd name="T1" fmla="*/ 0 h 24"/>
                          <a:gd name="T2" fmla="*/ 0 w 193"/>
                          <a:gd name="T3" fmla="*/ 0 h 24"/>
                          <a:gd name="T4" fmla="*/ 0 w 193"/>
                          <a:gd name="T5" fmla="*/ 0 h 24"/>
                          <a:gd name="T6" fmla="*/ 0 w 193"/>
                          <a:gd name="T7" fmla="*/ 0 h 24"/>
                          <a:gd name="T8" fmla="*/ 0 w 193"/>
                          <a:gd name="T9" fmla="*/ 0 h 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3"/>
                          <a:gd name="T16" fmla="*/ 0 h 24"/>
                          <a:gd name="T17" fmla="*/ 193 w 193"/>
                          <a:gd name="T18" fmla="*/ 24 h 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3" h="24">
                            <a:moveTo>
                              <a:pt x="0" y="22"/>
                            </a:moveTo>
                            <a:lnTo>
                              <a:pt x="33" y="0"/>
                            </a:lnTo>
                            <a:lnTo>
                              <a:pt x="193" y="4"/>
                            </a:lnTo>
                            <a:lnTo>
                              <a:pt x="158" y="24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14" name="Freeform 15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1" y="2321"/>
                        <a:ext cx="4" cy="13"/>
                      </a:xfrm>
                      <a:custGeom>
                        <a:avLst/>
                        <a:gdLst>
                          <a:gd name="T0" fmla="*/ 0 w 36"/>
                          <a:gd name="T1" fmla="*/ 0 h 131"/>
                          <a:gd name="T2" fmla="*/ 0 w 36"/>
                          <a:gd name="T3" fmla="*/ 0 h 131"/>
                          <a:gd name="T4" fmla="*/ 0 w 36"/>
                          <a:gd name="T5" fmla="*/ 0 h 131"/>
                          <a:gd name="T6" fmla="*/ 0 w 36"/>
                          <a:gd name="T7" fmla="*/ 0 h 131"/>
                          <a:gd name="T8" fmla="*/ 0 w 36"/>
                          <a:gd name="T9" fmla="*/ 0 h 1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6"/>
                          <a:gd name="T16" fmla="*/ 0 h 131"/>
                          <a:gd name="T17" fmla="*/ 36 w 36"/>
                          <a:gd name="T18" fmla="*/ 131 h 1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6" h="131">
                            <a:moveTo>
                              <a:pt x="36" y="0"/>
                            </a:moveTo>
                            <a:lnTo>
                              <a:pt x="0" y="21"/>
                            </a:lnTo>
                            <a:lnTo>
                              <a:pt x="0" y="131"/>
                            </a:lnTo>
                            <a:lnTo>
                              <a:pt x="36" y="106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  <p:grpSp>
              <p:nvGrpSpPr>
                <p:cNvPr id="79" name="Group 1537"/>
                <p:cNvGrpSpPr>
                  <a:grpSpLocks/>
                </p:cNvGrpSpPr>
                <p:nvPr/>
              </p:nvGrpSpPr>
              <p:grpSpPr bwMode="auto">
                <a:xfrm>
                  <a:off x="3490" y="2291"/>
                  <a:ext cx="36" cy="17"/>
                  <a:chOff x="3490" y="2291"/>
                  <a:chExt cx="36" cy="17"/>
                </a:xfrm>
              </p:grpSpPr>
              <p:sp>
                <p:nvSpPr>
                  <p:cNvPr id="80" name="Freeform 1538"/>
                  <p:cNvSpPr>
                    <a:spLocks/>
                  </p:cNvSpPr>
                  <p:nvPr/>
                </p:nvSpPr>
                <p:spPr bwMode="auto">
                  <a:xfrm>
                    <a:off x="3490" y="2293"/>
                    <a:ext cx="36" cy="15"/>
                  </a:xfrm>
                  <a:custGeom>
                    <a:avLst/>
                    <a:gdLst>
                      <a:gd name="T0" fmla="*/ 0 w 319"/>
                      <a:gd name="T1" fmla="*/ 0 h 149"/>
                      <a:gd name="T2" fmla="*/ 0 w 319"/>
                      <a:gd name="T3" fmla="*/ 0 h 149"/>
                      <a:gd name="T4" fmla="*/ 0 w 319"/>
                      <a:gd name="T5" fmla="*/ 0 h 149"/>
                      <a:gd name="T6" fmla="*/ 0 w 319"/>
                      <a:gd name="T7" fmla="*/ 0 h 149"/>
                      <a:gd name="T8" fmla="*/ 0 w 319"/>
                      <a:gd name="T9" fmla="*/ 0 h 1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9"/>
                      <a:gd name="T16" fmla="*/ 0 h 149"/>
                      <a:gd name="T17" fmla="*/ 319 w 319"/>
                      <a:gd name="T18" fmla="*/ 149 h 1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9" h="149">
                        <a:moveTo>
                          <a:pt x="0" y="0"/>
                        </a:moveTo>
                        <a:lnTo>
                          <a:pt x="319" y="0"/>
                        </a:lnTo>
                        <a:lnTo>
                          <a:pt x="319" y="149"/>
                        </a:lnTo>
                        <a:lnTo>
                          <a:pt x="0" y="1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81" name="Group 1539"/>
                  <p:cNvGrpSpPr>
                    <a:grpSpLocks/>
                  </p:cNvGrpSpPr>
                  <p:nvPr/>
                </p:nvGrpSpPr>
                <p:grpSpPr bwMode="auto">
                  <a:xfrm>
                    <a:off x="3492" y="2294"/>
                    <a:ext cx="33" cy="13"/>
                    <a:chOff x="3492" y="2294"/>
                    <a:chExt cx="33" cy="13"/>
                  </a:xfrm>
                </p:grpSpPr>
                <p:grpSp>
                  <p:nvGrpSpPr>
                    <p:cNvPr id="85" name="Group 15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96" y="2297"/>
                      <a:ext cx="24" cy="6"/>
                      <a:chOff x="3496" y="2297"/>
                      <a:chExt cx="24" cy="6"/>
                    </a:xfrm>
                  </p:grpSpPr>
                  <p:sp>
                    <p:nvSpPr>
                      <p:cNvPr id="89" name="Freeform 15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6" y="2297"/>
                        <a:ext cx="4" cy="6"/>
                      </a:xfrm>
                      <a:custGeom>
                        <a:avLst/>
                        <a:gdLst>
                          <a:gd name="T0" fmla="*/ 0 w 39"/>
                          <a:gd name="T1" fmla="*/ 0 h 61"/>
                          <a:gd name="T2" fmla="*/ 0 w 39"/>
                          <a:gd name="T3" fmla="*/ 0 h 61"/>
                          <a:gd name="T4" fmla="*/ 0 w 39"/>
                          <a:gd name="T5" fmla="*/ 0 h 61"/>
                          <a:gd name="T6" fmla="*/ 0 w 39"/>
                          <a:gd name="T7" fmla="*/ 0 h 61"/>
                          <a:gd name="T8" fmla="*/ 0 w 39"/>
                          <a:gd name="T9" fmla="*/ 0 h 61"/>
                          <a:gd name="T10" fmla="*/ 0 w 39"/>
                          <a:gd name="T11" fmla="*/ 0 h 61"/>
                          <a:gd name="T12" fmla="*/ 0 w 39"/>
                          <a:gd name="T13" fmla="*/ 0 h 61"/>
                          <a:gd name="T14" fmla="*/ 0 w 39"/>
                          <a:gd name="T15" fmla="*/ 0 h 61"/>
                          <a:gd name="T16" fmla="*/ 0 w 39"/>
                          <a:gd name="T17" fmla="*/ 0 h 61"/>
                          <a:gd name="T18" fmla="*/ 0 w 39"/>
                          <a:gd name="T19" fmla="*/ 0 h 61"/>
                          <a:gd name="T20" fmla="*/ 0 w 39"/>
                          <a:gd name="T21" fmla="*/ 0 h 61"/>
                          <a:gd name="T22" fmla="*/ 0 w 39"/>
                          <a:gd name="T23" fmla="*/ 0 h 61"/>
                          <a:gd name="T24" fmla="*/ 0 w 39"/>
                          <a:gd name="T25" fmla="*/ 0 h 61"/>
                          <a:gd name="T26" fmla="*/ 0 w 39"/>
                          <a:gd name="T27" fmla="*/ 0 h 61"/>
                          <a:gd name="T28" fmla="*/ 0 w 39"/>
                          <a:gd name="T29" fmla="*/ 0 h 61"/>
                          <a:gd name="T30" fmla="*/ 0 w 39"/>
                          <a:gd name="T31" fmla="*/ 0 h 61"/>
                          <a:gd name="T32" fmla="*/ 0 w 39"/>
                          <a:gd name="T33" fmla="*/ 0 h 61"/>
                          <a:gd name="T34" fmla="*/ 0 w 39"/>
                          <a:gd name="T35" fmla="*/ 0 h 61"/>
                          <a:gd name="T36" fmla="*/ 0 w 39"/>
                          <a:gd name="T37" fmla="*/ 0 h 61"/>
                          <a:gd name="T38" fmla="*/ 0 w 39"/>
                          <a:gd name="T39" fmla="*/ 0 h 61"/>
                          <a:gd name="T40" fmla="*/ 0 w 39"/>
                          <a:gd name="T41" fmla="*/ 0 h 61"/>
                          <a:gd name="T42" fmla="*/ 0 w 39"/>
                          <a:gd name="T43" fmla="*/ 0 h 61"/>
                          <a:gd name="T44" fmla="*/ 0 w 39"/>
                          <a:gd name="T45" fmla="*/ 0 h 61"/>
                          <a:gd name="T46" fmla="*/ 0 w 39"/>
                          <a:gd name="T47" fmla="*/ 0 h 61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39"/>
                          <a:gd name="T73" fmla="*/ 0 h 61"/>
                          <a:gd name="T74" fmla="*/ 39 w 39"/>
                          <a:gd name="T75" fmla="*/ 61 h 61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39" h="61">
                            <a:moveTo>
                              <a:pt x="10" y="0"/>
                            </a:moveTo>
                            <a:lnTo>
                              <a:pt x="29" y="0"/>
                            </a:lnTo>
                            <a:lnTo>
                              <a:pt x="39" y="8"/>
                            </a:lnTo>
                            <a:lnTo>
                              <a:pt x="39" y="23"/>
                            </a:lnTo>
                            <a:lnTo>
                              <a:pt x="31" y="31"/>
                            </a:lnTo>
                            <a:lnTo>
                              <a:pt x="39" y="38"/>
                            </a:lnTo>
                            <a:lnTo>
                              <a:pt x="39" y="53"/>
                            </a:lnTo>
                            <a:lnTo>
                              <a:pt x="29" y="61"/>
                            </a:lnTo>
                            <a:lnTo>
                              <a:pt x="10" y="61"/>
                            </a:lnTo>
                            <a:lnTo>
                              <a:pt x="0" y="53"/>
                            </a:lnTo>
                            <a:lnTo>
                              <a:pt x="0" y="46"/>
                            </a:lnTo>
                            <a:lnTo>
                              <a:pt x="13" y="46"/>
                            </a:lnTo>
                            <a:lnTo>
                              <a:pt x="13" y="50"/>
                            </a:lnTo>
                            <a:lnTo>
                              <a:pt x="24" y="50"/>
                            </a:lnTo>
                            <a:lnTo>
                              <a:pt x="24" y="38"/>
                            </a:lnTo>
                            <a:lnTo>
                              <a:pt x="13" y="38"/>
                            </a:lnTo>
                            <a:lnTo>
                              <a:pt x="13" y="23"/>
                            </a:lnTo>
                            <a:lnTo>
                              <a:pt x="24" y="23"/>
                            </a:lnTo>
                            <a:lnTo>
                              <a:pt x="24" y="11"/>
                            </a:lnTo>
                            <a:lnTo>
                              <a:pt x="13" y="11"/>
                            </a:lnTo>
                            <a:lnTo>
                              <a:pt x="13" y="15"/>
                            </a:lnTo>
                            <a:lnTo>
                              <a:pt x="0" y="15"/>
                            </a:lnTo>
                            <a:lnTo>
                              <a:pt x="0" y="8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000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90" name="Freeform 15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1" y="2297"/>
                        <a:ext cx="4" cy="6"/>
                      </a:xfrm>
                      <a:custGeom>
                        <a:avLst/>
                        <a:gdLst>
                          <a:gd name="T0" fmla="*/ 0 w 40"/>
                          <a:gd name="T1" fmla="*/ 0 h 62"/>
                          <a:gd name="T2" fmla="*/ 0 w 40"/>
                          <a:gd name="T3" fmla="*/ 0 h 62"/>
                          <a:gd name="T4" fmla="*/ 0 w 40"/>
                          <a:gd name="T5" fmla="*/ 0 h 62"/>
                          <a:gd name="T6" fmla="*/ 0 w 40"/>
                          <a:gd name="T7" fmla="*/ 0 h 62"/>
                          <a:gd name="T8" fmla="*/ 0 w 40"/>
                          <a:gd name="T9" fmla="*/ 0 h 62"/>
                          <a:gd name="T10" fmla="*/ 0 w 40"/>
                          <a:gd name="T11" fmla="*/ 0 h 62"/>
                          <a:gd name="T12" fmla="*/ 0 w 40"/>
                          <a:gd name="T13" fmla="*/ 0 h 62"/>
                          <a:gd name="T14" fmla="*/ 0 w 40"/>
                          <a:gd name="T15" fmla="*/ 0 h 62"/>
                          <a:gd name="T16" fmla="*/ 0 w 40"/>
                          <a:gd name="T17" fmla="*/ 0 h 62"/>
                          <a:gd name="T18" fmla="*/ 0 w 40"/>
                          <a:gd name="T19" fmla="*/ 0 h 62"/>
                          <a:gd name="T20" fmla="*/ 0 w 40"/>
                          <a:gd name="T21" fmla="*/ 0 h 62"/>
                          <a:gd name="T22" fmla="*/ 0 w 40"/>
                          <a:gd name="T23" fmla="*/ 0 h 62"/>
                          <a:gd name="T24" fmla="*/ 0 w 40"/>
                          <a:gd name="T25" fmla="*/ 0 h 62"/>
                          <a:gd name="T26" fmla="*/ 0 w 40"/>
                          <a:gd name="T27" fmla="*/ 0 h 62"/>
                          <a:gd name="T28" fmla="*/ 0 w 40"/>
                          <a:gd name="T29" fmla="*/ 0 h 62"/>
                          <a:gd name="T30" fmla="*/ 0 w 40"/>
                          <a:gd name="T31" fmla="*/ 0 h 62"/>
                          <a:gd name="T32" fmla="*/ 0 w 40"/>
                          <a:gd name="T33" fmla="*/ 0 h 62"/>
                          <a:gd name="T34" fmla="*/ 0 w 40"/>
                          <a:gd name="T35" fmla="*/ 0 h 62"/>
                          <a:gd name="T36" fmla="*/ 0 w 40"/>
                          <a:gd name="T37" fmla="*/ 0 h 62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40"/>
                          <a:gd name="T58" fmla="*/ 0 h 62"/>
                          <a:gd name="T59" fmla="*/ 40 w 40"/>
                          <a:gd name="T60" fmla="*/ 62 h 62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40" h="62">
                            <a:moveTo>
                              <a:pt x="0" y="0"/>
                            </a:moveTo>
                            <a:lnTo>
                              <a:pt x="37" y="0"/>
                            </a:lnTo>
                            <a:lnTo>
                              <a:pt x="37" y="13"/>
                            </a:lnTo>
                            <a:lnTo>
                              <a:pt x="14" y="13"/>
                            </a:lnTo>
                            <a:lnTo>
                              <a:pt x="14" y="20"/>
                            </a:lnTo>
                            <a:lnTo>
                              <a:pt x="29" y="20"/>
                            </a:lnTo>
                            <a:lnTo>
                              <a:pt x="40" y="31"/>
                            </a:lnTo>
                            <a:lnTo>
                              <a:pt x="40" y="52"/>
                            </a:lnTo>
                            <a:lnTo>
                              <a:pt x="29" y="62"/>
                            </a:lnTo>
                            <a:lnTo>
                              <a:pt x="10" y="62"/>
                            </a:lnTo>
                            <a:lnTo>
                              <a:pt x="0" y="52"/>
                            </a:lnTo>
                            <a:lnTo>
                              <a:pt x="0" y="43"/>
                            </a:lnTo>
                            <a:lnTo>
                              <a:pt x="14" y="43"/>
                            </a:lnTo>
                            <a:lnTo>
                              <a:pt x="14" y="50"/>
                            </a:lnTo>
                            <a:lnTo>
                              <a:pt x="25" y="50"/>
                            </a:lnTo>
                            <a:lnTo>
                              <a:pt x="25" y="33"/>
                            </a:lnTo>
                            <a:lnTo>
                              <a:pt x="10" y="33"/>
                            </a:lnTo>
                            <a:lnTo>
                              <a:pt x="0" y="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91" name="Freeform 15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96" y="2297"/>
                        <a:ext cx="5" cy="6"/>
                      </a:xfrm>
                      <a:custGeom>
                        <a:avLst/>
                        <a:gdLst>
                          <a:gd name="T0" fmla="*/ 0 w 45"/>
                          <a:gd name="T1" fmla="*/ 0 h 61"/>
                          <a:gd name="T2" fmla="*/ 0 w 45"/>
                          <a:gd name="T3" fmla="*/ 0 h 61"/>
                          <a:gd name="T4" fmla="*/ 0 w 45"/>
                          <a:gd name="T5" fmla="*/ 0 h 61"/>
                          <a:gd name="T6" fmla="*/ 0 w 45"/>
                          <a:gd name="T7" fmla="*/ 0 h 61"/>
                          <a:gd name="T8" fmla="*/ 0 w 45"/>
                          <a:gd name="T9" fmla="*/ 0 h 61"/>
                          <a:gd name="T10" fmla="*/ 0 w 45"/>
                          <a:gd name="T11" fmla="*/ 0 h 61"/>
                          <a:gd name="T12" fmla="*/ 0 w 45"/>
                          <a:gd name="T13" fmla="*/ 0 h 61"/>
                          <a:gd name="T14" fmla="*/ 0 w 45"/>
                          <a:gd name="T15" fmla="*/ 0 h 61"/>
                          <a:gd name="T16" fmla="*/ 0 w 45"/>
                          <a:gd name="T17" fmla="*/ 0 h 61"/>
                          <a:gd name="T18" fmla="*/ 0 w 45"/>
                          <a:gd name="T19" fmla="*/ 0 h 61"/>
                          <a:gd name="T20" fmla="*/ 0 w 45"/>
                          <a:gd name="T21" fmla="*/ 0 h 61"/>
                          <a:gd name="T22" fmla="*/ 0 w 45"/>
                          <a:gd name="T23" fmla="*/ 0 h 61"/>
                          <a:gd name="T24" fmla="*/ 0 w 45"/>
                          <a:gd name="T25" fmla="*/ 0 h 61"/>
                          <a:gd name="T26" fmla="*/ 0 w 45"/>
                          <a:gd name="T27" fmla="*/ 0 h 61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45"/>
                          <a:gd name="T43" fmla="*/ 0 h 61"/>
                          <a:gd name="T44" fmla="*/ 45 w 45"/>
                          <a:gd name="T45" fmla="*/ 61 h 61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45" h="61">
                            <a:moveTo>
                              <a:pt x="11" y="0"/>
                            </a:moveTo>
                            <a:lnTo>
                              <a:pt x="33" y="0"/>
                            </a:lnTo>
                            <a:lnTo>
                              <a:pt x="45" y="61"/>
                            </a:lnTo>
                            <a:lnTo>
                              <a:pt x="30" y="61"/>
                            </a:lnTo>
                            <a:lnTo>
                              <a:pt x="28" y="49"/>
                            </a:lnTo>
                            <a:lnTo>
                              <a:pt x="28" y="40"/>
                            </a:lnTo>
                            <a:lnTo>
                              <a:pt x="22" y="10"/>
                            </a:lnTo>
                            <a:lnTo>
                              <a:pt x="17" y="40"/>
                            </a:lnTo>
                            <a:lnTo>
                              <a:pt x="28" y="40"/>
                            </a:lnTo>
                            <a:lnTo>
                              <a:pt x="28" y="49"/>
                            </a:lnTo>
                            <a:lnTo>
                              <a:pt x="17" y="49"/>
                            </a:lnTo>
                            <a:lnTo>
                              <a:pt x="15" y="61"/>
                            </a:lnTo>
                            <a:lnTo>
                              <a:pt x="0" y="61"/>
                            </a:lnTo>
                            <a:lnTo>
                              <a:pt x="11" y="0"/>
                            </a:lnTo>
                            <a:close/>
                          </a:path>
                        </a:pathLst>
                      </a:custGeom>
                      <a:solidFill>
                        <a:srgbClr val="000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92" name="Freeform 15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01" y="2297"/>
                        <a:ext cx="8" cy="6"/>
                      </a:xfrm>
                      <a:custGeom>
                        <a:avLst/>
                        <a:gdLst>
                          <a:gd name="T0" fmla="*/ 0 w 74"/>
                          <a:gd name="T1" fmla="*/ 0 h 61"/>
                          <a:gd name="T2" fmla="*/ 0 w 74"/>
                          <a:gd name="T3" fmla="*/ 0 h 61"/>
                          <a:gd name="T4" fmla="*/ 0 w 74"/>
                          <a:gd name="T5" fmla="*/ 0 h 61"/>
                          <a:gd name="T6" fmla="*/ 0 w 74"/>
                          <a:gd name="T7" fmla="*/ 0 h 61"/>
                          <a:gd name="T8" fmla="*/ 0 w 74"/>
                          <a:gd name="T9" fmla="*/ 0 h 61"/>
                          <a:gd name="T10" fmla="*/ 0 w 74"/>
                          <a:gd name="T11" fmla="*/ 0 h 61"/>
                          <a:gd name="T12" fmla="*/ 0 w 74"/>
                          <a:gd name="T13" fmla="*/ 0 h 61"/>
                          <a:gd name="T14" fmla="*/ 0 w 74"/>
                          <a:gd name="T15" fmla="*/ 0 h 61"/>
                          <a:gd name="T16" fmla="*/ 0 w 74"/>
                          <a:gd name="T17" fmla="*/ 0 h 61"/>
                          <a:gd name="T18" fmla="*/ 0 w 74"/>
                          <a:gd name="T19" fmla="*/ 0 h 61"/>
                          <a:gd name="T20" fmla="*/ 0 w 74"/>
                          <a:gd name="T21" fmla="*/ 0 h 61"/>
                          <a:gd name="T22" fmla="*/ 0 w 74"/>
                          <a:gd name="T23" fmla="*/ 0 h 61"/>
                          <a:gd name="T24" fmla="*/ 0 w 74"/>
                          <a:gd name="T25" fmla="*/ 0 h 61"/>
                          <a:gd name="T26" fmla="*/ 0 w 74"/>
                          <a:gd name="T27" fmla="*/ 0 h 61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74"/>
                          <a:gd name="T43" fmla="*/ 0 h 61"/>
                          <a:gd name="T44" fmla="*/ 74 w 74"/>
                          <a:gd name="T45" fmla="*/ 61 h 61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74" h="61">
                            <a:moveTo>
                              <a:pt x="0" y="0"/>
                            </a:moveTo>
                            <a:lnTo>
                              <a:pt x="17" y="0"/>
                            </a:lnTo>
                            <a:lnTo>
                              <a:pt x="22" y="40"/>
                            </a:lnTo>
                            <a:lnTo>
                              <a:pt x="30" y="0"/>
                            </a:lnTo>
                            <a:lnTo>
                              <a:pt x="44" y="0"/>
                            </a:lnTo>
                            <a:lnTo>
                              <a:pt x="52" y="41"/>
                            </a:lnTo>
                            <a:lnTo>
                              <a:pt x="57" y="0"/>
                            </a:lnTo>
                            <a:lnTo>
                              <a:pt x="74" y="0"/>
                            </a:lnTo>
                            <a:lnTo>
                              <a:pt x="63" y="61"/>
                            </a:lnTo>
                            <a:lnTo>
                              <a:pt x="43" y="61"/>
                            </a:lnTo>
                            <a:lnTo>
                              <a:pt x="37" y="36"/>
                            </a:lnTo>
                            <a:lnTo>
                              <a:pt x="33" y="61"/>
                            </a:lnTo>
                            <a:lnTo>
                              <a:pt x="11" y="6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sp>
                  <p:nvSpPr>
                    <p:cNvPr id="86" name="Line 15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2" y="2294"/>
                      <a:ext cx="33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87" name="Line 15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3" y="2306"/>
                      <a:ext cx="11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88" name="Line 15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8" y="2306"/>
                      <a:ext cx="17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82" name="Group 1548"/>
                  <p:cNvGrpSpPr>
                    <a:grpSpLocks/>
                  </p:cNvGrpSpPr>
                  <p:nvPr/>
                </p:nvGrpSpPr>
                <p:grpSpPr bwMode="auto">
                  <a:xfrm>
                    <a:off x="3499" y="2291"/>
                    <a:ext cx="20" cy="2"/>
                    <a:chOff x="3499" y="2291"/>
                    <a:chExt cx="20" cy="2"/>
                  </a:xfrm>
                </p:grpSpPr>
                <p:sp>
                  <p:nvSpPr>
                    <p:cNvPr id="83" name="Oval 15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9" y="2291"/>
                      <a:ext cx="2" cy="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588">
                      <a:solidFill>
                        <a:srgbClr val="202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363"/>
                      <a:endParaRPr lang="ko-KR" alt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84" name="Oval 15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7" y="2291"/>
                      <a:ext cx="2" cy="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588">
                      <a:solidFill>
                        <a:srgbClr val="202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363"/>
                      <a:endParaRPr lang="ko-KR" alt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</p:grpSp>
            </p:grpSp>
          </p:grpSp>
          <p:pic>
            <p:nvPicPr>
              <p:cNvPr id="77" name="Picture 155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00" y="2200"/>
                <a:ext cx="168" cy="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5" name="Rectangle 1552"/>
            <p:cNvSpPr>
              <a:spLocks noChangeArrowheads="1"/>
            </p:cNvSpPr>
            <p:nvPr/>
          </p:nvSpPr>
          <p:spPr bwMode="auto">
            <a:xfrm>
              <a:off x="3591" y="2201"/>
              <a:ext cx="176" cy="7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95363"/>
              <a:endParaRPr lang="ko-KR" altLang="en-US" sz="2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317" name="Picture 1579" descr="BD05515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4106" y="3041676"/>
            <a:ext cx="347525" cy="3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8" name="Group 1580"/>
          <p:cNvGrpSpPr>
            <a:grpSpLocks/>
          </p:cNvGrpSpPr>
          <p:nvPr/>
        </p:nvGrpSpPr>
        <p:grpSpPr bwMode="auto">
          <a:xfrm>
            <a:off x="4412470" y="4045488"/>
            <a:ext cx="358645" cy="247608"/>
            <a:chOff x="521" y="1259"/>
            <a:chExt cx="387" cy="275"/>
          </a:xfrm>
        </p:grpSpPr>
        <p:grpSp>
          <p:nvGrpSpPr>
            <p:cNvPr id="319" name="Group 1581"/>
            <p:cNvGrpSpPr>
              <a:grpSpLocks/>
            </p:cNvGrpSpPr>
            <p:nvPr/>
          </p:nvGrpSpPr>
          <p:grpSpPr bwMode="auto">
            <a:xfrm>
              <a:off x="761" y="1341"/>
              <a:ext cx="42" cy="49"/>
              <a:chOff x="761" y="1341"/>
              <a:chExt cx="42" cy="49"/>
            </a:xfrm>
          </p:grpSpPr>
          <p:sp>
            <p:nvSpPr>
              <p:cNvPr id="477" name="Freeform 1582"/>
              <p:cNvSpPr>
                <a:spLocks/>
              </p:cNvSpPr>
              <p:nvPr/>
            </p:nvSpPr>
            <p:spPr bwMode="auto">
              <a:xfrm>
                <a:off x="761" y="1341"/>
                <a:ext cx="20" cy="25"/>
              </a:xfrm>
              <a:custGeom>
                <a:avLst/>
                <a:gdLst>
                  <a:gd name="T0" fmla="*/ 0 w 277"/>
                  <a:gd name="T1" fmla="*/ 0 h 322"/>
                  <a:gd name="T2" fmla="*/ 0 w 277"/>
                  <a:gd name="T3" fmla="*/ 0 h 322"/>
                  <a:gd name="T4" fmla="*/ 0 w 277"/>
                  <a:gd name="T5" fmla="*/ 0 h 322"/>
                  <a:gd name="T6" fmla="*/ 0 w 277"/>
                  <a:gd name="T7" fmla="*/ 0 h 322"/>
                  <a:gd name="T8" fmla="*/ 0 w 277"/>
                  <a:gd name="T9" fmla="*/ 0 h 322"/>
                  <a:gd name="T10" fmla="*/ 0 w 277"/>
                  <a:gd name="T11" fmla="*/ 0 h 322"/>
                  <a:gd name="T12" fmla="*/ 0 w 277"/>
                  <a:gd name="T13" fmla="*/ 0 h 322"/>
                  <a:gd name="T14" fmla="*/ 0 w 277"/>
                  <a:gd name="T15" fmla="*/ 0 h 322"/>
                  <a:gd name="T16" fmla="*/ 0 w 277"/>
                  <a:gd name="T17" fmla="*/ 0 h 322"/>
                  <a:gd name="T18" fmla="*/ 0 w 277"/>
                  <a:gd name="T19" fmla="*/ 0 h 322"/>
                  <a:gd name="T20" fmla="*/ 0 w 277"/>
                  <a:gd name="T21" fmla="*/ 0 h 322"/>
                  <a:gd name="T22" fmla="*/ 0 w 277"/>
                  <a:gd name="T23" fmla="*/ 0 h 322"/>
                  <a:gd name="T24" fmla="*/ 0 w 277"/>
                  <a:gd name="T25" fmla="*/ 0 h 322"/>
                  <a:gd name="T26" fmla="*/ 0 w 277"/>
                  <a:gd name="T27" fmla="*/ 0 h 322"/>
                  <a:gd name="T28" fmla="*/ 0 w 277"/>
                  <a:gd name="T29" fmla="*/ 0 h 322"/>
                  <a:gd name="T30" fmla="*/ 0 w 277"/>
                  <a:gd name="T31" fmla="*/ 0 h 322"/>
                  <a:gd name="T32" fmla="*/ 0 w 277"/>
                  <a:gd name="T33" fmla="*/ 0 h 322"/>
                  <a:gd name="T34" fmla="*/ 0 w 277"/>
                  <a:gd name="T35" fmla="*/ 0 h 322"/>
                  <a:gd name="T36" fmla="*/ 0 w 277"/>
                  <a:gd name="T37" fmla="*/ 0 h 322"/>
                  <a:gd name="T38" fmla="*/ 0 w 277"/>
                  <a:gd name="T39" fmla="*/ 0 h 322"/>
                  <a:gd name="T40" fmla="*/ 0 w 277"/>
                  <a:gd name="T41" fmla="*/ 0 h 322"/>
                  <a:gd name="T42" fmla="*/ 0 w 277"/>
                  <a:gd name="T43" fmla="*/ 0 h 322"/>
                  <a:gd name="T44" fmla="*/ 0 w 277"/>
                  <a:gd name="T45" fmla="*/ 0 h 322"/>
                  <a:gd name="T46" fmla="*/ 0 w 277"/>
                  <a:gd name="T47" fmla="*/ 0 h 322"/>
                  <a:gd name="T48" fmla="*/ 0 w 277"/>
                  <a:gd name="T49" fmla="*/ 0 h 322"/>
                  <a:gd name="T50" fmla="*/ 0 w 277"/>
                  <a:gd name="T51" fmla="*/ 0 h 322"/>
                  <a:gd name="T52" fmla="*/ 0 w 277"/>
                  <a:gd name="T53" fmla="*/ 0 h 322"/>
                  <a:gd name="T54" fmla="*/ 0 w 277"/>
                  <a:gd name="T55" fmla="*/ 0 h 322"/>
                  <a:gd name="T56" fmla="*/ 0 w 277"/>
                  <a:gd name="T57" fmla="*/ 0 h 322"/>
                  <a:gd name="T58" fmla="*/ 0 w 277"/>
                  <a:gd name="T59" fmla="*/ 0 h 322"/>
                  <a:gd name="T60" fmla="*/ 0 w 277"/>
                  <a:gd name="T61" fmla="*/ 0 h 322"/>
                  <a:gd name="T62" fmla="*/ 0 w 277"/>
                  <a:gd name="T63" fmla="*/ 0 h 322"/>
                  <a:gd name="T64" fmla="*/ 0 w 277"/>
                  <a:gd name="T65" fmla="*/ 0 h 322"/>
                  <a:gd name="T66" fmla="*/ 0 w 277"/>
                  <a:gd name="T67" fmla="*/ 0 h 322"/>
                  <a:gd name="T68" fmla="*/ 0 w 277"/>
                  <a:gd name="T69" fmla="*/ 0 h 322"/>
                  <a:gd name="T70" fmla="*/ 0 w 277"/>
                  <a:gd name="T71" fmla="*/ 0 h 322"/>
                  <a:gd name="T72" fmla="*/ 0 w 277"/>
                  <a:gd name="T73" fmla="*/ 0 h 322"/>
                  <a:gd name="T74" fmla="*/ 0 w 277"/>
                  <a:gd name="T75" fmla="*/ 0 h 322"/>
                  <a:gd name="T76" fmla="*/ 0 w 277"/>
                  <a:gd name="T77" fmla="*/ 0 h 322"/>
                  <a:gd name="T78" fmla="*/ 0 w 277"/>
                  <a:gd name="T79" fmla="*/ 0 h 3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7"/>
                  <a:gd name="T121" fmla="*/ 0 h 322"/>
                  <a:gd name="T122" fmla="*/ 277 w 277"/>
                  <a:gd name="T123" fmla="*/ 322 h 3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7" h="322">
                    <a:moveTo>
                      <a:pt x="231" y="230"/>
                    </a:moveTo>
                    <a:lnTo>
                      <a:pt x="206" y="194"/>
                    </a:lnTo>
                    <a:lnTo>
                      <a:pt x="211" y="171"/>
                    </a:lnTo>
                    <a:lnTo>
                      <a:pt x="216" y="140"/>
                    </a:lnTo>
                    <a:lnTo>
                      <a:pt x="208" y="103"/>
                    </a:lnTo>
                    <a:lnTo>
                      <a:pt x="182" y="72"/>
                    </a:lnTo>
                    <a:lnTo>
                      <a:pt x="138" y="39"/>
                    </a:lnTo>
                    <a:lnTo>
                      <a:pt x="102" y="13"/>
                    </a:lnTo>
                    <a:lnTo>
                      <a:pt x="72" y="8"/>
                    </a:lnTo>
                    <a:lnTo>
                      <a:pt x="87" y="0"/>
                    </a:lnTo>
                    <a:lnTo>
                      <a:pt x="70" y="13"/>
                    </a:lnTo>
                    <a:lnTo>
                      <a:pt x="64" y="33"/>
                    </a:lnTo>
                    <a:lnTo>
                      <a:pt x="70" y="44"/>
                    </a:lnTo>
                    <a:lnTo>
                      <a:pt x="104" y="81"/>
                    </a:lnTo>
                    <a:lnTo>
                      <a:pt x="127" y="112"/>
                    </a:lnTo>
                    <a:lnTo>
                      <a:pt x="81" y="87"/>
                    </a:lnTo>
                    <a:lnTo>
                      <a:pt x="49" y="70"/>
                    </a:lnTo>
                    <a:lnTo>
                      <a:pt x="14" y="61"/>
                    </a:lnTo>
                    <a:lnTo>
                      <a:pt x="0" y="75"/>
                    </a:lnTo>
                    <a:lnTo>
                      <a:pt x="12" y="103"/>
                    </a:lnTo>
                    <a:lnTo>
                      <a:pt x="70" y="135"/>
                    </a:lnTo>
                    <a:lnTo>
                      <a:pt x="95" y="154"/>
                    </a:lnTo>
                    <a:lnTo>
                      <a:pt x="90" y="174"/>
                    </a:lnTo>
                    <a:lnTo>
                      <a:pt x="64" y="182"/>
                    </a:lnTo>
                    <a:lnTo>
                      <a:pt x="52" y="189"/>
                    </a:lnTo>
                    <a:lnTo>
                      <a:pt x="34" y="182"/>
                    </a:lnTo>
                    <a:lnTo>
                      <a:pt x="20" y="179"/>
                    </a:lnTo>
                    <a:lnTo>
                      <a:pt x="9" y="196"/>
                    </a:lnTo>
                    <a:lnTo>
                      <a:pt x="12" y="216"/>
                    </a:lnTo>
                    <a:lnTo>
                      <a:pt x="26" y="227"/>
                    </a:lnTo>
                    <a:lnTo>
                      <a:pt x="58" y="247"/>
                    </a:lnTo>
                    <a:lnTo>
                      <a:pt x="87" y="242"/>
                    </a:lnTo>
                    <a:lnTo>
                      <a:pt x="127" y="238"/>
                    </a:lnTo>
                    <a:lnTo>
                      <a:pt x="136" y="233"/>
                    </a:lnTo>
                    <a:lnTo>
                      <a:pt x="145" y="238"/>
                    </a:lnTo>
                    <a:lnTo>
                      <a:pt x="168" y="258"/>
                    </a:lnTo>
                    <a:lnTo>
                      <a:pt x="202" y="286"/>
                    </a:lnTo>
                    <a:lnTo>
                      <a:pt x="248" y="322"/>
                    </a:lnTo>
                    <a:lnTo>
                      <a:pt x="277" y="275"/>
                    </a:lnTo>
                    <a:lnTo>
                      <a:pt x="231" y="230"/>
                    </a:lnTo>
                    <a:close/>
                  </a:path>
                </a:pathLst>
              </a:custGeom>
              <a:solidFill>
                <a:srgbClr val="FFE0C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8" name="Freeform 1583"/>
              <p:cNvSpPr>
                <a:spLocks/>
              </p:cNvSpPr>
              <p:nvPr/>
            </p:nvSpPr>
            <p:spPr bwMode="auto">
              <a:xfrm>
                <a:off x="774" y="1358"/>
                <a:ext cx="29" cy="32"/>
              </a:xfrm>
              <a:custGeom>
                <a:avLst/>
                <a:gdLst>
                  <a:gd name="T0" fmla="*/ 0 w 418"/>
                  <a:gd name="T1" fmla="*/ 0 h 426"/>
                  <a:gd name="T2" fmla="*/ 0 w 418"/>
                  <a:gd name="T3" fmla="*/ 0 h 426"/>
                  <a:gd name="T4" fmla="*/ 0 w 418"/>
                  <a:gd name="T5" fmla="*/ 0 h 426"/>
                  <a:gd name="T6" fmla="*/ 0 w 418"/>
                  <a:gd name="T7" fmla="*/ 0 h 426"/>
                  <a:gd name="T8" fmla="*/ 0 w 418"/>
                  <a:gd name="T9" fmla="*/ 0 h 426"/>
                  <a:gd name="T10" fmla="*/ 0 w 418"/>
                  <a:gd name="T11" fmla="*/ 0 h 426"/>
                  <a:gd name="T12" fmla="*/ 0 w 418"/>
                  <a:gd name="T13" fmla="*/ 0 h 426"/>
                  <a:gd name="T14" fmla="*/ 0 w 418"/>
                  <a:gd name="T15" fmla="*/ 0 h 426"/>
                  <a:gd name="T16" fmla="*/ 0 w 418"/>
                  <a:gd name="T17" fmla="*/ 0 h 426"/>
                  <a:gd name="T18" fmla="*/ 0 w 418"/>
                  <a:gd name="T19" fmla="*/ 0 h 426"/>
                  <a:gd name="T20" fmla="*/ 0 w 418"/>
                  <a:gd name="T21" fmla="*/ 0 h 426"/>
                  <a:gd name="T22" fmla="*/ 0 w 418"/>
                  <a:gd name="T23" fmla="*/ 0 h 426"/>
                  <a:gd name="T24" fmla="*/ 0 w 418"/>
                  <a:gd name="T25" fmla="*/ 0 h 426"/>
                  <a:gd name="T26" fmla="*/ 0 w 418"/>
                  <a:gd name="T27" fmla="*/ 0 h 4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8"/>
                  <a:gd name="T43" fmla="*/ 0 h 426"/>
                  <a:gd name="T44" fmla="*/ 418 w 418"/>
                  <a:gd name="T45" fmla="*/ 426 h 4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8" h="426">
                    <a:moveTo>
                      <a:pt x="68" y="0"/>
                    </a:moveTo>
                    <a:lnTo>
                      <a:pt x="176" y="139"/>
                    </a:lnTo>
                    <a:lnTo>
                      <a:pt x="283" y="242"/>
                    </a:lnTo>
                    <a:lnTo>
                      <a:pt x="360" y="312"/>
                    </a:lnTo>
                    <a:lnTo>
                      <a:pt x="418" y="347"/>
                    </a:lnTo>
                    <a:lnTo>
                      <a:pt x="403" y="395"/>
                    </a:lnTo>
                    <a:lnTo>
                      <a:pt x="348" y="426"/>
                    </a:lnTo>
                    <a:lnTo>
                      <a:pt x="254" y="335"/>
                    </a:lnTo>
                    <a:lnTo>
                      <a:pt x="174" y="265"/>
                    </a:lnTo>
                    <a:lnTo>
                      <a:pt x="86" y="182"/>
                    </a:lnTo>
                    <a:lnTo>
                      <a:pt x="19" y="126"/>
                    </a:lnTo>
                    <a:lnTo>
                      <a:pt x="0" y="109"/>
                    </a:lnTo>
                    <a:lnTo>
                      <a:pt x="27" y="7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4040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20" name="Group 1584"/>
            <p:cNvGrpSpPr>
              <a:grpSpLocks/>
            </p:cNvGrpSpPr>
            <p:nvPr/>
          </p:nvGrpSpPr>
          <p:grpSpPr bwMode="auto">
            <a:xfrm>
              <a:off x="521" y="1259"/>
              <a:ext cx="387" cy="275"/>
              <a:chOff x="521" y="1259"/>
              <a:chExt cx="387" cy="275"/>
            </a:xfrm>
          </p:grpSpPr>
          <p:grpSp>
            <p:nvGrpSpPr>
              <p:cNvPr id="330" name="Group 1585"/>
              <p:cNvGrpSpPr>
                <a:grpSpLocks/>
              </p:cNvGrpSpPr>
              <p:nvPr/>
            </p:nvGrpSpPr>
            <p:grpSpPr bwMode="auto">
              <a:xfrm>
                <a:off x="626" y="1349"/>
                <a:ext cx="77" cy="137"/>
                <a:chOff x="626" y="1349"/>
                <a:chExt cx="77" cy="137"/>
              </a:xfrm>
            </p:grpSpPr>
            <p:sp>
              <p:nvSpPr>
                <p:cNvPr id="475" name="Freeform 1586"/>
                <p:cNvSpPr>
                  <a:spLocks/>
                </p:cNvSpPr>
                <p:nvPr/>
              </p:nvSpPr>
              <p:spPr bwMode="auto">
                <a:xfrm>
                  <a:off x="643" y="1349"/>
                  <a:ext cx="60" cy="137"/>
                </a:xfrm>
                <a:custGeom>
                  <a:avLst/>
                  <a:gdLst>
                    <a:gd name="T0" fmla="*/ 0 w 843"/>
                    <a:gd name="T1" fmla="*/ 0 h 1776"/>
                    <a:gd name="T2" fmla="*/ 0 w 843"/>
                    <a:gd name="T3" fmla="*/ 0 h 1776"/>
                    <a:gd name="T4" fmla="*/ 0 w 843"/>
                    <a:gd name="T5" fmla="*/ 0 h 1776"/>
                    <a:gd name="T6" fmla="*/ 0 w 843"/>
                    <a:gd name="T7" fmla="*/ 0 h 1776"/>
                    <a:gd name="T8" fmla="*/ 0 w 843"/>
                    <a:gd name="T9" fmla="*/ 0 h 17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3"/>
                    <a:gd name="T16" fmla="*/ 0 h 1776"/>
                    <a:gd name="T17" fmla="*/ 843 w 843"/>
                    <a:gd name="T18" fmla="*/ 1776 h 17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3" h="1776">
                      <a:moveTo>
                        <a:pt x="0" y="3"/>
                      </a:moveTo>
                      <a:lnTo>
                        <a:pt x="843" y="0"/>
                      </a:lnTo>
                      <a:lnTo>
                        <a:pt x="843" y="1776"/>
                      </a:lnTo>
                      <a:lnTo>
                        <a:pt x="0" y="177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76" name="Freeform 1587"/>
                <p:cNvSpPr>
                  <a:spLocks/>
                </p:cNvSpPr>
                <p:nvPr/>
              </p:nvSpPr>
              <p:spPr bwMode="auto">
                <a:xfrm>
                  <a:off x="626" y="1349"/>
                  <a:ext cx="17" cy="136"/>
                </a:xfrm>
                <a:custGeom>
                  <a:avLst/>
                  <a:gdLst>
                    <a:gd name="T0" fmla="*/ 0 w 247"/>
                    <a:gd name="T1" fmla="*/ 0 h 1773"/>
                    <a:gd name="T2" fmla="*/ 0 w 247"/>
                    <a:gd name="T3" fmla="*/ 0 h 1773"/>
                    <a:gd name="T4" fmla="*/ 0 w 247"/>
                    <a:gd name="T5" fmla="*/ 0 h 1773"/>
                    <a:gd name="T6" fmla="*/ 0 w 247"/>
                    <a:gd name="T7" fmla="*/ 0 h 1773"/>
                    <a:gd name="T8" fmla="*/ 0 w 247"/>
                    <a:gd name="T9" fmla="*/ 0 h 17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7"/>
                    <a:gd name="T16" fmla="*/ 0 h 1773"/>
                    <a:gd name="T17" fmla="*/ 247 w 247"/>
                    <a:gd name="T18" fmla="*/ 1773 h 17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7" h="1773">
                      <a:moveTo>
                        <a:pt x="247" y="1773"/>
                      </a:moveTo>
                      <a:lnTo>
                        <a:pt x="0" y="1569"/>
                      </a:lnTo>
                      <a:lnTo>
                        <a:pt x="0" y="102"/>
                      </a:lnTo>
                      <a:lnTo>
                        <a:pt x="247" y="0"/>
                      </a:lnTo>
                      <a:lnTo>
                        <a:pt x="247" y="1773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31" name="Group 1588"/>
              <p:cNvGrpSpPr>
                <a:grpSpLocks/>
              </p:cNvGrpSpPr>
              <p:nvPr/>
            </p:nvGrpSpPr>
            <p:grpSpPr bwMode="auto">
              <a:xfrm>
                <a:off x="521" y="1259"/>
                <a:ext cx="387" cy="275"/>
                <a:chOff x="521" y="1259"/>
                <a:chExt cx="387" cy="275"/>
              </a:xfrm>
            </p:grpSpPr>
            <p:grpSp>
              <p:nvGrpSpPr>
                <p:cNvPr id="342" name="Group 1589"/>
                <p:cNvGrpSpPr>
                  <a:grpSpLocks/>
                </p:cNvGrpSpPr>
                <p:nvPr/>
              </p:nvGrpSpPr>
              <p:grpSpPr bwMode="auto">
                <a:xfrm>
                  <a:off x="521" y="1285"/>
                  <a:ext cx="141" cy="213"/>
                  <a:chOff x="521" y="1285"/>
                  <a:chExt cx="141" cy="213"/>
                </a:xfrm>
              </p:grpSpPr>
              <p:grpSp>
                <p:nvGrpSpPr>
                  <p:cNvPr id="466" name="Group 1590"/>
                  <p:cNvGrpSpPr>
                    <a:grpSpLocks/>
                  </p:cNvGrpSpPr>
                  <p:nvPr/>
                </p:nvGrpSpPr>
                <p:grpSpPr bwMode="auto">
                  <a:xfrm>
                    <a:off x="579" y="1285"/>
                    <a:ext cx="83" cy="180"/>
                    <a:chOff x="579" y="1285"/>
                    <a:chExt cx="83" cy="180"/>
                  </a:xfrm>
                </p:grpSpPr>
                <p:sp>
                  <p:nvSpPr>
                    <p:cNvPr id="473" name="Rectangle 1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6" y="1285"/>
                      <a:ext cx="66" cy="180"/>
                    </a:xfrm>
                    <a:prstGeom prst="rect">
                      <a:avLst/>
                    </a:prstGeom>
                    <a:solidFill>
                      <a:srgbClr val="FFC080"/>
                    </a:solidFill>
                    <a:ln w="158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363"/>
                      <a:endParaRPr lang="ko-KR" alt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474" name="Freeform 1592"/>
                    <p:cNvSpPr>
                      <a:spLocks/>
                    </p:cNvSpPr>
                    <p:nvPr/>
                  </p:nvSpPr>
                  <p:spPr bwMode="auto">
                    <a:xfrm>
                      <a:off x="579" y="1285"/>
                      <a:ext cx="17" cy="180"/>
                    </a:xfrm>
                    <a:custGeom>
                      <a:avLst/>
                      <a:gdLst>
                        <a:gd name="T0" fmla="*/ 0 w 242"/>
                        <a:gd name="T1" fmla="*/ 0 h 2348"/>
                        <a:gd name="T2" fmla="*/ 0 w 242"/>
                        <a:gd name="T3" fmla="*/ 0 h 2348"/>
                        <a:gd name="T4" fmla="*/ 0 w 242"/>
                        <a:gd name="T5" fmla="*/ 0 h 2348"/>
                        <a:gd name="T6" fmla="*/ 0 w 242"/>
                        <a:gd name="T7" fmla="*/ 0 h 2348"/>
                        <a:gd name="T8" fmla="*/ 0 w 242"/>
                        <a:gd name="T9" fmla="*/ 0 h 23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2"/>
                        <a:gd name="T16" fmla="*/ 0 h 2348"/>
                        <a:gd name="T17" fmla="*/ 242 w 242"/>
                        <a:gd name="T18" fmla="*/ 2348 h 23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2" h="2348">
                          <a:moveTo>
                            <a:pt x="242" y="0"/>
                          </a:moveTo>
                          <a:lnTo>
                            <a:pt x="0" y="183"/>
                          </a:lnTo>
                          <a:lnTo>
                            <a:pt x="0" y="2297"/>
                          </a:lnTo>
                          <a:lnTo>
                            <a:pt x="242" y="2348"/>
                          </a:lnTo>
                          <a:lnTo>
                            <a:pt x="242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467" name="Group 1593"/>
                  <p:cNvGrpSpPr>
                    <a:grpSpLocks/>
                  </p:cNvGrpSpPr>
                  <p:nvPr/>
                </p:nvGrpSpPr>
                <p:grpSpPr bwMode="auto">
                  <a:xfrm>
                    <a:off x="548" y="1349"/>
                    <a:ext cx="78" cy="137"/>
                    <a:chOff x="548" y="1349"/>
                    <a:chExt cx="78" cy="137"/>
                  </a:xfrm>
                </p:grpSpPr>
                <p:sp>
                  <p:nvSpPr>
                    <p:cNvPr id="471" name="Freeform 1594"/>
                    <p:cNvSpPr>
                      <a:spLocks/>
                    </p:cNvSpPr>
                    <p:nvPr/>
                  </p:nvSpPr>
                  <p:spPr bwMode="auto">
                    <a:xfrm>
                      <a:off x="565" y="1349"/>
                      <a:ext cx="61" cy="137"/>
                    </a:xfrm>
                    <a:custGeom>
                      <a:avLst/>
                      <a:gdLst>
                        <a:gd name="T0" fmla="*/ 0 w 843"/>
                        <a:gd name="T1" fmla="*/ 0 h 1776"/>
                        <a:gd name="T2" fmla="*/ 0 w 843"/>
                        <a:gd name="T3" fmla="*/ 0 h 1776"/>
                        <a:gd name="T4" fmla="*/ 0 w 843"/>
                        <a:gd name="T5" fmla="*/ 0 h 1776"/>
                        <a:gd name="T6" fmla="*/ 0 w 843"/>
                        <a:gd name="T7" fmla="*/ 0 h 1776"/>
                        <a:gd name="T8" fmla="*/ 0 w 843"/>
                        <a:gd name="T9" fmla="*/ 0 h 17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3"/>
                        <a:gd name="T16" fmla="*/ 0 h 1776"/>
                        <a:gd name="T17" fmla="*/ 843 w 843"/>
                        <a:gd name="T18" fmla="*/ 1776 h 17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3" h="1776">
                          <a:moveTo>
                            <a:pt x="0" y="3"/>
                          </a:moveTo>
                          <a:lnTo>
                            <a:pt x="843" y="0"/>
                          </a:lnTo>
                          <a:lnTo>
                            <a:pt x="843" y="1776"/>
                          </a:lnTo>
                          <a:lnTo>
                            <a:pt x="0" y="1776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72" name="Freeform 1595"/>
                    <p:cNvSpPr>
                      <a:spLocks/>
                    </p:cNvSpPr>
                    <p:nvPr/>
                  </p:nvSpPr>
                  <p:spPr bwMode="auto">
                    <a:xfrm>
                      <a:off x="548" y="1349"/>
                      <a:ext cx="17" cy="136"/>
                    </a:xfrm>
                    <a:custGeom>
                      <a:avLst/>
                      <a:gdLst>
                        <a:gd name="T0" fmla="*/ 0 w 245"/>
                        <a:gd name="T1" fmla="*/ 0 h 1773"/>
                        <a:gd name="T2" fmla="*/ 0 w 245"/>
                        <a:gd name="T3" fmla="*/ 0 h 1773"/>
                        <a:gd name="T4" fmla="*/ 0 w 245"/>
                        <a:gd name="T5" fmla="*/ 0 h 1773"/>
                        <a:gd name="T6" fmla="*/ 0 w 245"/>
                        <a:gd name="T7" fmla="*/ 0 h 1773"/>
                        <a:gd name="T8" fmla="*/ 0 w 245"/>
                        <a:gd name="T9" fmla="*/ 0 h 17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5"/>
                        <a:gd name="T16" fmla="*/ 0 h 1773"/>
                        <a:gd name="T17" fmla="*/ 245 w 245"/>
                        <a:gd name="T18" fmla="*/ 1773 h 17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5" h="1773">
                          <a:moveTo>
                            <a:pt x="245" y="1773"/>
                          </a:moveTo>
                          <a:lnTo>
                            <a:pt x="0" y="1569"/>
                          </a:lnTo>
                          <a:lnTo>
                            <a:pt x="0" y="102"/>
                          </a:lnTo>
                          <a:lnTo>
                            <a:pt x="245" y="0"/>
                          </a:lnTo>
                          <a:lnTo>
                            <a:pt x="245" y="1773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468" name="Group 1596"/>
                  <p:cNvGrpSpPr>
                    <a:grpSpLocks/>
                  </p:cNvGrpSpPr>
                  <p:nvPr/>
                </p:nvGrpSpPr>
                <p:grpSpPr bwMode="auto">
                  <a:xfrm>
                    <a:off x="521" y="1393"/>
                    <a:ext cx="59" cy="105"/>
                    <a:chOff x="521" y="1393"/>
                    <a:chExt cx="59" cy="105"/>
                  </a:xfrm>
                </p:grpSpPr>
                <p:sp>
                  <p:nvSpPr>
                    <p:cNvPr id="469" name="Freeform 1597"/>
                    <p:cNvSpPr>
                      <a:spLocks/>
                    </p:cNvSpPr>
                    <p:nvPr/>
                  </p:nvSpPr>
                  <p:spPr bwMode="auto">
                    <a:xfrm>
                      <a:off x="534" y="1393"/>
                      <a:ext cx="46" cy="105"/>
                    </a:xfrm>
                    <a:custGeom>
                      <a:avLst/>
                      <a:gdLst>
                        <a:gd name="T0" fmla="*/ 0 w 645"/>
                        <a:gd name="T1" fmla="*/ 0 h 1358"/>
                        <a:gd name="T2" fmla="*/ 0 w 645"/>
                        <a:gd name="T3" fmla="*/ 0 h 1358"/>
                        <a:gd name="T4" fmla="*/ 0 w 645"/>
                        <a:gd name="T5" fmla="*/ 0 h 1358"/>
                        <a:gd name="T6" fmla="*/ 0 w 645"/>
                        <a:gd name="T7" fmla="*/ 0 h 1358"/>
                        <a:gd name="T8" fmla="*/ 0 w 645"/>
                        <a:gd name="T9" fmla="*/ 0 h 13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5"/>
                        <a:gd name="T16" fmla="*/ 0 h 1358"/>
                        <a:gd name="T17" fmla="*/ 645 w 645"/>
                        <a:gd name="T18" fmla="*/ 1358 h 13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5" h="1358">
                          <a:moveTo>
                            <a:pt x="0" y="2"/>
                          </a:moveTo>
                          <a:lnTo>
                            <a:pt x="645" y="0"/>
                          </a:lnTo>
                          <a:lnTo>
                            <a:pt x="645" y="1358"/>
                          </a:lnTo>
                          <a:lnTo>
                            <a:pt x="0" y="1358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70" name="Freeform 1598"/>
                    <p:cNvSpPr>
                      <a:spLocks/>
                    </p:cNvSpPr>
                    <p:nvPr/>
                  </p:nvSpPr>
                  <p:spPr bwMode="auto">
                    <a:xfrm>
                      <a:off x="521" y="1393"/>
                      <a:ext cx="13" cy="105"/>
                    </a:xfrm>
                    <a:custGeom>
                      <a:avLst/>
                      <a:gdLst>
                        <a:gd name="T0" fmla="*/ 0 w 187"/>
                        <a:gd name="T1" fmla="*/ 0 h 1356"/>
                        <a:gd name="T2" fmla="*/ 0 w 187"/>
                        <a:gd name="T3" fmla="*/ 0 h 1356"/>
                        <a:gd name="T4" fmla="*/ 0 w 187"/>
                        <a:gd name="T5" fmla="*/ 0 h 1356"/>
                        <a:gd name="T6" fmla="*/ 0 w 187"/>
                        <a:gd name="T7" fmla="*/ 0 h 1356"/>
                        <a:gd name="T8" fmla="*/ 0 w 187"/>
                        <a:gd name="T9" fmla="*/ 0 h 13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7"/>
                        <a:gd name="T16" fmla="*/ 0 h 1356"/>
                        <a:gd name="T17" fmla="*/ 187 w 187"/>
                        <a:gd name="T18" fmla="*/ 1356 h 13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7" h="1356">
                          <a:moveTo>
                            <a:pt x="187" y="1356"/>
                          </a:moveTo>
                          <a:lnTo>
                            <a:pt x="0" y="1200"/>
                          </a:lnTo>
                          <a:lnTo>
                            <a:pt x="0" y="77"/>
                          </a:lnTo>
                          <a:lnTo>
                            <a:pt x="187" y="0"/>
                          </a:lnTo>
                          <a:lnTo>
                            <a:pt x="187" y="1356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343" name="Group 1599"/>
                <p:cNvGrpSpPr>
                  <a:grpSpLocks/>
                </p:cNvGrpSpPr>
                <p:nvPr/>
              </p:nvGrpSpPr>
              <p:grpSpPr bwMode="auto">
                <a:xfrm>
                  <a:off x="696" y="1259"/>
                  <a:ext cx="75" cy="35"/>
                  <a:chOff x="696" y="1259"/>
                  <a:chExt cx="75" cy="35"/>
                </a:xfrm>
              </p:grpSpPr>
              <p:sp>
                <p:nvSpPr>
                  <p:cNvPr id="462" name="Freeform 1600"/>
                  <p:cNvSpPr>
                    <a:spLocks/>
                  </p:cNvSpPr>
                  <p:nvPr/>
                </p:nvSpPr>
                <p:spPr bwMode="auto">
                  <a:xfrm>
                    <a:off x="696" y="1281"/>
                    <a:ext cx="75" cy="13"/>
                  </a:xfrm>
                  <a:custGeom>
                    <a:avLst/>
                    <a:gdLst>
                      <a:gd name="T0" fmla="*/ 0 w 1050"/>
                      <a:gd name="T1" fmla="*/ 0 h 159"/>
                      <a:gd name="T2" fmla="*/ 0 w 1050"/>
                      <a:gd name="T3" fmla="*/ 0 h 159"/>
                      <a:gd name="T4" fmla="*/ 0 w 1050"/>
                      <a:gd name="T5" fmla="*/ 0 h 159"/>
                      <a:gd name="T6" fmla="*/ 0 w 1050"/>
                      <a:gd name="T7" fmla="*/ 0 h 159"/>
                      <a:gd name="T8" fmla="*/ 0 w 1050"/>
                      <a:gd name="T9" fmla="*/ 0 h 1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0"/>
                      <a:gd name="T16" fmla="*/ 0 h 159"/>
                      <a:gd name="T17" fmla="*/ 1050 w 1050"/>
                      <a:gd name="T18" fmla="*/ 159 h 1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0" h="159">
                        <a:moveTo>
                          <a:pt x="1050" y="0"/>
                        </a:moveTo>
                        <a:lnTo>
                          <a:pt x="723" y="159"/>
                        </a:lnTo>
                        <a:lnTo>
                          <a:pt x="0" y="159"/>
                        </a:lnTo>
                        <a:lnTo>
                          <a:pt x="350" y="0"/>
                        </a:lnTo>
                        <a:lnTo>
                          <a:pt x="1050" y="0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463" name="Group 1601"/>
                  <p:cNvGrpSpPr>
                    <a:grpSpLocks/>
                  </p:cNvGrpSpPr>
                  <p:nvPr/>
                </p:nvGrpSpPr>
                <p:grpSpPr bwMode="auto">
                  <a:xfrm>
                    <a:off x="696" y="1259"/>
                    <a:ext cx="75" cy="35"/>
                    <a:chOff x="696" y="1259"/>
                    <a:chExt cx="75" cy="35"/>
                  </a:xfrm>
                </p:grpSpPr>
                <p:sp>
                  <p:nvSpPr>
                    <p:cNvPr id="464" name="Freeform 1602"/>
                    <p:cNvSpPr>
                      <a:spLocks/>
                    </p:cNvSpPr>
                    <p:nvPr/>
                  </p:nvSpPr>
                  <p:spPr bwMode="auto">
                    <a:xfrm>
                      <a:off x="721" y="1259"/>
                      <a:ext cx="50" cy="22"/>
                    </a:xfrm>
                    <a:custGeom>
                      <a:avLst/>
                      <a:gdLst>
                        <a:gd name="T0" fmla="*/ 0 w 700"/>
                        <a:gd name="T1" fmla="*/ 0 h 292"/>
                        <a:gd name="T2" fmla="*/ 0 w 700"/>
                        <a:gd name="T3" fmla="*/ 0 h 292"/>
                        <a:gd name="T4" fmla="*/ 0 w 700"/>
                        <a:gd name="T5" fmla="*/ 0 h 292"/>
                        <a:gd name="T6" fmla="*/ 0 w 700"/>
                        <a:gd name="T7" fmla="*/ 0 h 292"/>
                        <a:gd name="T8" fmla="*/ 0 w 700"/>
                        <a:gd name="T9" fmla="*/ 0 h 2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0"/>
                        <a:gd name="T16" fmla="*/ 0 h 292"/>
                        <a:gd name="T17" fmla="*/ 700 w 700"/>
                        <a:gd name="T18" fmla="*/ 292 h 2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0" h="292">
                          <a:moveTo>
                            <a:pt x="700" y="290"/>
                          </a:moveTo>
                          <a:lnTo>
                            <a:pt x="700" y="0"/>
                          </a:lnTo>
                          <a:lnTo>
                            <a:pt x="0" y="0"/>
                          </a:lnTo>
                          <a:lnTo>
                            <a:pt x="0" y="292"/>
                          </a:lnTo>
                          <a:lnTo>
                            <a:pt x="700" y="290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65" name="Freeform 1603"/>
                    <p:cNvSpPr>
                      <a:spLocks/>
                    </p:cNvSpPr>
                    <p:nvPr/>
                  </p:nvSpPr>
                  <p:spPr bwMode="auto">
                    <a:xfrm>
                      <a:off x="696" y="1259"/>
                      <a:ext cx="25" cy="35"/>
                    </a:xfrm>
                    <a:custGeom>
                      <a:avLst/>
                      <a:gdLst>
                        <a:gd name="T0" fmla="*/ 0 w 350"/>
                        <a:gd name="T1" fmla="*/ 0 h 451"/>
                        <a:gd name="T2" fmla="*/ 0 w 350"/>
                        <a:gd name="T3" fmla="*/ 0 h 451"/>
                        <a:gd name="T4" fmla="*/ 0 w 350"/>
                        <a:gd name="T5" fmla="*/ 0 h 451"/>
                        <a:gd name="T6" fmla="*/ 0 w 350"/>
                        <a:gd name="T7" fmla="*/ 0 h 451"/>
                        <a:gd name="T8" fmla="*/ 0 w 350"/>
                        <a:gd name="T9" fmla="*/ 0 h 4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50"/>
                        <a:gd name="T16" fmla="*/ 0 h 451"/>
                        <a:gd name="T17" fmla="*/ 350 w 350"/>
                        <a:gd name="T18" fmla="*/ 451 h 4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50" h="451">
                          <a:moveTo>
                            <a:pt x="350" y="292"/>
                          </a:moveTo>
                          <a:lnTo>
                            <a:pt x="0" y="451"/>
                          </a:lnTo>
                          <a:lnTo>
                            <a:pt x="0" y="201"/>
                          </a:lnTo>
                          <a:lnTo>
                            <a:pt x="350" y="0"/>
                          </a:lnTo>
                          <a:lnTo>
                            <a:pt x="350" y="292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344" name="Group 1604"/>
                <p:cNvGrpSpPr>
                  <a:grpSpLocks/>
                </p:cNvGrpSpPr>
                <p:nvPr/>
              </p:nvGrpSpPr>
              <p:grpSpPr bwMode="auto">
                <a:xfrm>
                  <a:off x="664" y="1305"/>
                  <a:ext cx="78" cy="137"/>
                  <a:chOff x="664" y="1305"/>
                  <a:chExt cx="78" cy="137"/>
                </a:xfrm>
              </p:grpSpPr>
              <p:sp>
                <p:nvSpPr>
                  <p:cNvPr id="460" name="Freeform 1605"/>
                  <p:cNvSpPr>
                    <a:spLocks/>
                  </p:cNvSpPr>
                  <p:nvPr/>
                </p:nvSpPr>
                <p:spPr bwMode="auto">
                  <a:xfrm>
                    <a:off x="682" y="1305"/>
                    <a:ext cx="60" cy="137"/>
                  </a:xfrm>
                  <a:custGeom>
                    <a:avLst/>
                    <a:gdLst>
                      <a:gd name="T0" fmla="*/ 0 w 843"/>
                      <a:gd name="T1" fmla="*/ 0 h 1776"/>
                      <a:gd name="T2" fmla="*/ 0 w 843"/>
                      <a:gd name="T3" fmla="*/ 0 h 1776"/>
                      <a:gd name="T4" fmla="*/ 0 w 843"/>
                      <a:gd name="T5" fmla="*/ 0 h 1776"/>
                      <a:gd name="T6" fmla="*/ 0 w 843"/>
                      <a:gd name="T7" fmla="*/ 0 h 1776"/>
                      <a:gd name="T8" fmla="*/ 0 w 843"/>
                      <a:gd name="T9" fmla="*/ 0 h 17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3"/>
                      <a:gd name="T16" fmla="*/ 0 h 1776"/>
                      <a:gd name="T17" fmla="*/ 843 w 843"/>
                      <a:gd name="T18" fmla="*/ 1776 h 17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3" h="1776">
                        <a:moveTo>
                          <a:pt x="0" y="3"/>
                        </a:moveTo>
                        <a:lnTo>
                          <a:pt x="843" y="0"/>
                        </a:lnTo>
                        <a:lnTo>
                          <a:pt x="843" y="1776"/>
                        </a:lnTo>
                        <a:lnTo>
                          <a:pt x="0" y="1776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61" name="Freeform 1606"/>
                  <p:cNvSpPr>
                    <a:spLocks/>
                  </p:cNvSpPr>
                  <p:nvPr/>
                </p:nvSpPr>
                <p:spPr bwMode="auto">
                  <a:xfrm>
                    <a:off x="664" y="1305"/>
                    <a:ext cx="18" cy="136"/>
                  </a:xfrm>
                  <a:custGeom>
                    <a:avLst/>
                    <a:gdLst>
                      <a:gd name="T0" fmla="*/ 0 w 245"/>
                      <a:gd name="T1" fmla="*/ 0 h 1773"/>
                      <a:gd name="T2" fmla="*/ 0 w 245"/>
                      <a:gd name="T3" fmla="*/ 0 h 1773"/>
                      <a:gd name="T4" fmla="*/ 0 w 245"/>
                      <a:gd name="T5" fmla="*/ 0 h 1773"/>
                      <a:gd name="T6" fmla="*/ 0 w 245"/>
                      <a:gd name="T7" fmla="*/ 0 h 1773"/>
                      <a:gd name="T8" fmla="*/ 0 w 245"/>
                      <a:gd name="T9" fmla="*/ 0 h 17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5"/>
                      <a:gd name="T16" fmla="*/ 0 h 1773"/>
                      <a:gd name="T17" fmla="*/ 245 w 245"/>
                      <a:gd name="T18" fmla="*/ 1773 h 17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5" h="1773">
                        <a:moveTo>
                          <a:pt x="245" y="1773"/>
                        </a:moveTo>
                        <a:lnTo>
                          <a:pt x="0" y="1569"/>
                        </a:lnTo>
                        <a:lnTo>
                          <a:pt x="0" y="102"/>
                        </a:lnTo>
                        <a:lnTo>
                          <a:pt x="245" y="0"/>
                        </a:lnTo>
                        <a:lnTo>
                          <a:pt x="245" y="1773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345" name="Group 1607"/>
                <p:cNvGrpSpPr>
                  <a:grpSpLocks/>
                </p:cNvGrpSpPr>
                <p:nvPr/>
              </p:nvGrpSpPr>
              <p:grpSpPr bwMode="auto">
                <a:xfrm>
                  <a:off x="690" y="1281"/>
                  <a:ext cx="83" cy="181"/>
                  <a:chOff x="690" y="1281"/>
                  <a:chExt cx="83" cy="181"/>
                </a:xfrm>
              </p:grpSpPr>
              <p:sp>
                <p:nvSpPr>
                  <p:cNvPr id="458" name="Rectangle 1608"/>
                  <p:cNvSpPr>
                    <a:spLocks noChangeArrowheads="1"/>
                  </p:cNvSpPr>
                  <p:nvPr/>
                </p:nvSpPr>
                <p:spPr bwMode="auto">
                  <a:xfrm>
                    <a:off x="708" y="1281"/>
                    <a:ext cx="65" cy="181"/>
                  </a:xfrm>
                  <a:prstGeom prst="rect">
                    <a:avLst/>
                  </a:pr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95363"/>
                    <a:endParaRPr lang="ko-KR" altLang="en-US" sz="2000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459" name="Freeform 1609"/>
                  <p:cNvSpPr>
                    <a:spLocks/>
                  </p:cNvSpPr>
                  <p:nvPr/>
                </p:nvSpPr>
                <p:spPr bwMode="auto">
                  <a:xfrm>
                    <a:off x="690" y="1281"/>
                    <a:ext cx="18" cy="181"/>
                  </a:xfrm>
                  <a:custGeom>
                    <a:avLst/>
                    <a:gdLst>
                      <a:gd name="T0" fmla="*/ 0 w 242"/>
                      <a:gd name="T1" fmla="*/ 0 h 2349"/>
                      <a:gd name="T2" fmla="*/ 0 w 242"/>
                      <a:gd name="T3" fmla="*/ 0 h 2349"/>
                      <a:gd name="T4" fmla="*/ 0 w 242"/>
                      <a:gd name="T5" fmla="*/ 0 h 2349"/>
                      <a:gd name="T6" fmla="*/ 0 w 242"/>
                      <a:gd name="T7" fmla="*/ 0 h 2349"/>
                      <a:gd name="T8" fmla="*/ 0 w 242"/>
                      <a:gd name="T9" fmla="*/ 0 h 23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2"/>
                      <a:gd name="T16" fmla="*/ 0 h 2349"/>
                      <a:gd name="T17" fmla="*/ 242 w 242"/>
                      <a:gd name="T18" fmla="*/ 2349 h 23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2" h="2349">
                        <a:moveTo>
                          <a:pt x="242" y="0"/>
                        </a:moveTo>
                        <a:lnTo>
                          <a:pt x="0" y="183"/>
                        </a:lnTo>
                        <a:lnTo>
                          <a:pt x="0" y="2296"/>
                        </a:lnTo>
                        <a:lnTo>
                          <a:pt x="242" y="2349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346" name="Group 1610"/>
                <p:cNvGrpSpPr>
                  <a:grpSpLocks/>
                </p:cNvGrpSpPr>
                <p:nvPr/>
              </p:nvGrpSpPr>
              <p:grpSpPr bwMode="auto">
                <a:xfrm>
                  <a:off x="553" y="1472"/>
                  <a:ext cx="87" cy="40"/>
                  <a:chOff x="553" y="1472"/>
                  <a:chExt cx="87" cy="40"/>
                </a:xfrm>
              </p:grpSpPr>
              <p:sp>
                <p:nvSpPr>
                  <p:cNvPr id="455" name="Freeform 1611"/>
                  <p:cNvSpPr>
                    <a:spLocks/>
                  </p:cNvSpPr>
                  <p:nvPr/>
                </p:nvSpPr>
                <p:spPr bwMode="auto">
                  <a:xfrm>
                    <a:off x="553" y="1486"/>
                    <a:ext cx="58" cy="26"/>
                  </a:xfrm>
                  <a:custGeom>
                    <a:avLst/>
                    <a:gdLst>
                      <a:gd name="T0" fmla="*/ 0 w 808"/>
                      <a:gd name="T1" fmla="*/ 0 h 338"/>
                      <a:gd name="T2" fmla="*/ 0 w 808"/>
                      <a:gd name="T3" fmla="*/ 0 h 338"/>
                      <a:gd name="T4" fmla="*/ 0 w 808"/>
                      <a:gd name="T5" fmla="*/ 0 h 338"/>
                      <a:gd name="T6" fmla="*/ 0 w 808"/>
                      <a:gd name="T7" fmla="*/ 0 h 338"/>
                      <a:gd name="T8" fmla="*/ 0 w 808"/>
                      <a:gd name="T9" fmla="*/ 0 h 3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8"/>
                      <a:gd name="T16" fmla="*/ 0 h 338"/>
                      <a:gd name="T17" fmla="*/ 808 w 808"/>
                      <a:gd name="T18" fmla="*/ 338 h 3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8" h="338">
                        <a:moveTo>
                          <a:pt x="0" y="2"/>
                        </a:moveTo>
                        <a:lnTo>
                          <a:pt x="0" y="338"/>
                        </a:lnTo>
                        <a:lnTo>
                          <a:pt x="808" y="338"/>
                        </a:lnTo>
                        <a:lnTo>
                          <a:pt x="808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56" name="Freeform 1612"/>
                  <p:cNvSpPr>
                    <a:spLocks/>
                  </p:cNvSpPr>
                  <p:nvPr/>
                </p:nvSpPr>
                <p:spPr bwMode="auto">
                  <a:xfrm>
                    <a:off x="553" y="1472"/>
                    <a:ext cx="87" cy="14"/>
                  </a:xfrm>
                  <a:custGeom>
                    <a:avLst/>
                    <a:gdLst>
                      <a:gd name="T0" fmla="*/ 0 w 1211"/>
                      <a:gd name="T1" fmla="*/ 0 h 183"/>
                      <a:gd name="T2" fmla="*/ 0 w 1211"/>
                      <a:gd name="T3" fmla="*/ 0 h 183"/>
                      <a:gd name="T4" fmla="*/ 0 w 1211"/>
                      <a:gd name="T5" fmla="*/ 0 h 183"/>
                      <a:gd name="T6" fmla="*/ 0 w 1211"/>
                      <a:gd name="T7" fmla="*/ 0 h 183"/>
                      <a:gd name="T8" fmla="*/ 0 w 1211"/>
                      <a:gd name="T9" fmla="*/ 0 h 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11"/>
                      <a:gd name="T16" fmla="*/ 0 h 183"/>
                      <a:gd name="T17" fmla="*/ 1211 w 1211"/>
                      <a:gd name="T18" fmla="*/ 183 h 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11" h="183">
                        <a:moveTo>
                          <a:pt x="0" y="183"/>
                        </a:moveTo>
                        <a:lnTo>
                          <a:pt x="377" y="0"/>
                        </a:lnTo>
                        <a:lnTo>
                          <a:pt x="1211" y="0"/>
                        </a:lnTo>
                        <a:lnTo>
                          <a:pt x="808" y="183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57" name="Freeform 1613"/>
                  <p:cNvSpPr>
                    <a:spLocks/>
                  </p:cNvSpPr>
                  <p:nvPr/>
                </p:nvSpPr>
                <p:spPr bwMode="auto">
                  <a:xfrm>
                    <a:off x="611" y="1472"/>
                    <a:ext cx="29" cy="40"/>
                  </a:xfrm>
                  <a:custGeom>
                    <a:avLst/>
                    <a:gdLst>
                      <a:gd name="T0" fmla="*/ 0 w 403"/>
                      <a:gd name="T1" fmla="*/ 0 h 521"/>
                      <a:gd name="T2" fmla="*/ 0 w 403"/>
                      <a:gd name="T3" fmla="*/ 0 h 521"/>
                      <a:gd name="T4" fmla="*/ 0 w 403"/>
                      <a:gd name="T5" fmla="*/ 0 h 521"/>
                      <a:gd name="T6" fmla="*/ 0 w 403"/>
                      <a:gd name="T7" fmla="*/ 0 h 521"/>
                      <a:gd name="T8" fmla="*/ 0 w 403"/>
                      <a:gd name="T9" fmla="*/ 0 h 5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3"/>
                      <a:gd name="T16" fmla="*/ 0 h 521"/>
                      <a:gd name="T17" fmla="*/ 403 w 403"/>
                      <a:gd name="T18" fmla="*/ 521 h 5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3" h="521">
                        <a:moveTo>
                          <a:pt x="0" y="183"/>
                        </a:moveTo>
                        <a:lnTo>
                          <a:pt x="403" y="0"/>
                        </a:lnTo>
                        <a:lnTo>
                          <a:pt x="403" y="290"/>
                        </a:lnTo>
                        <a:lnTo>
                          <a:pt x="0" y="521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347" name="Group 1614"/>
                <p:cNvGrpSpPr>
                  <a:grpSpLocks/>
                </p:cNvGrpSpPr>
                <p:nvPr/>
              </p:nvGrpSpPr>
              <p:grpSpPr bwMode="auto">
                <a:xfrm>
                  <a:off x="678" y="1355"/>
                  <a:ext cx="94" cy="125"/>
                  <a:chOff x="678" y="1355"/>
                  <a:chExt cx="94" cy="125"/>
                </a:xfrm>
              </p:grpSpPr>
              <p:sp>
                <p:nvSpPr>
                  <p:cNvPr id="453" name="Freeform 1615"/>
                  <p:cNvSpPr>
                    <a:spLocks/>
                  </p:cNvSpPr>
                  <p:nvPr/>
                </p:nvSpPr>
                <p:spPr bwMode="auto">
                  <a:xfrm>
                    <a:off x="678" y="1356"/>
                    <a:ext cx="73" cy="124"/>
                  </a:xfrm>
                  <a:custGeom>
                    <a:avLst/>
                    <a:gdLst>
                      <a:gd name="T0" fmla="*/ 0 w 1022"/>
                      <a:gd name="T1" fmla="*/ 0 h 1608"/>
                      <a:gd name="T2" fmla="*/ 0 w 1022"/>
                      <a:gd name="T3" fmla="*/ 0 h 1608"/>
                      <a:gd name="T4" fmla="*/ 0 w 1022"/>
                      <a:gd name="T5" fmla="*/ 0 h 1608"/>
                      <a:gd name="T6" fmla="*/ 0 w 1022"/>
                      <a:gd name="T7" fmla="*/ 0 h 1608"/>
                      <a:gd name="T8" fmla="*/ 0 w 1022"/>
                      <a:gd name="T9" fmla="*/ 0 h 16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22"/>
                      <a:gd name="T16" fmla="*/ 0 h 1608"/>
                      <a:gd name="T17" fmla="*/ 1022 w 1022"/>
                      <a:gd name="T18" fmla="*/ 1608 h 16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22" h="1608">
                        <a:moveTo>
                          <a:pt x="0" y="1602"/>
                        </a:moveTo>
                        <a:lnTo>
                          <a:pt x="1022" y="1608"/>
                        </a:lnTo>
                        <a:lnTo>
                          <a:pt x="1022" y="0"/>
                        </a:lnTo>
                        <a:lnTo>
                          <a:pt x="0" y="69"/>
                        </a:lnTo>
                        <a:lnTo>
                          <a:pt x="0" y="1602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54" name="Freeform 1616"/>
                  <p:cNvSpPr>
                    <a:spLocks/>
                  </p:cNvSpPr>
                  <p:nvPr/>
                </p:nvSpPr>
                <p:spPr bwMode="auto">
                  <a:xfrm>
                    <a:off x="751" y="1355"/>
                    <a:ext cx="21" cy="125"/>
                  </a:xfrm>
                  <a:custGeom>
                    <a:avLst/>
                    <a:gdLst>
                      <a:gd name="T0" fmla="*/ 0 w 296"/>
                      <a:gd name="T1" fmla="*/ 0 h 1618"/>
                      <a:gd name="T2" fmla="*/ 0 w 296"/>
                      <a:gd name="T3" fmla="*/ 0 h 1618"/>
                      <a:gd name="T4" fmla="*/ 0 w 296"/>
                      <a:gd name="T5" fmla="*/ 0 h 1618"/>
                      <a:gd name="T6" fmla="*/ 0 w 296"/>
                      <a:gd name="T7" fmla="*/ 0 h 1618"/>
                      <a:gd name="T8" fmla="*/ 0 w 296"/>
                      <a:gd name="T9" fmla="*/ 0 h 16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618"/>
                      <a:gd name="T17" fmla="*/ 296 w 296"/>
                      <a:gd name="T18" fmla="*/ 1618 h 16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618">
                        <a:moveTo>
                          <a:pt x="0" y="0"/>
                        </a:moveTo>
                        <a:lnTo>
                          <a:pt x="0" y="1618"/>
                        </a:lnTo>
                        <a:lnTo>
                          <a:pt x="296" y="1305"/>
                        </a:lnTo>
                        <a:lnTo>
                          <a:pt x="296" y="2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348" name="Group 1617"/>
                <p:cNvGrpSpPr>
                  <a:grpSpLocks/>
                </p:cNvGrpSpPr>
                <p:nvPr/>
              </p:nvGrpSpPr>
              <p:grpSpPr bwMode="auto">
                <a:xfrm>
                  <a:off x="655" y="1419"/>
                  <a:ext cx="63" cy="82"/>
                  <a:chOff x="655" y="1419"/>
                  <a:chExt cx="63" cy="82"/>
                </a:xfrm>
              </p:grpSpPr>
              <p:sp>
                <p:nvSpPr>
                  <p:cNvPr id="450" name="Rectangle 1618"/>
                  <p:cNvSpPr>
                    <a:spLocks noChangeArrowheads="1"/>
                  </p:cNvSpPr>
                  <p:nvPr/>
                </p:nvSpPr>
                <p:spPr bwMode="auto">
                  <a:xfrm>
                    <a:off x="655" y="1430"/>
                    <a:ext cx="45" cy="70"/>
                  </a:xfrm>
                  <a:prstGeom prst="rect">
                    <a:avLst/>
                  </a:pr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995363"/>
                    <a:endParaRPr lang="ko-KR" altLang="en-US" sz="2000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451" name="Freeform 1619"/>
                  <p:cNvSpPr>
                    <a:spLocks/>
                  </p:cNvSpPr>
                  <p:nvPr/>
                </p:nvSpPr>
                <p:spPr bwMode="auto">
                  <a:xfrm>
                    <a:off x="655" y="1419"/>
                    <a:ext cx="63" cy="11"/>
                  </a:xfrm>
                  <a:custGeom>
                    <a:avLst/>
                    <a:gdLst>
                      <a:gd name="T0" fmla="*/ 0 w 881"/>
                      <a:gd name="T1" fmla="*/ 0 h 143"/>
                      <a:gd name="T2" fmla="*/ 0 w 881"/>
                      <a:gd name="T3" fmla="*/ 0 h 143"/>
                      <a:gd name="T4" fmla="*/ 0 w 881"/>
                      <a:gd name="T5" fmla="*/ 0 h 143"/>
                      <a:gd name="T6" fmla="*/ 0 w 881"/>
                      <a:gd name="T7" fmla="*/ 0 h 143"/>
                      <a:gd name="T8" fmla="*/ 0 w 881"/>
                      <a:gd name="T9" fmla="*/ 0 h 1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1"/>
                      <a:gd name="T16" fmla="*/ 0 h 143"/>
                      <a:gd name="T17" fmla="*/ 881 w 881"/>
                      <a:gd name="T18" fmla="*/ 143 h 1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1" h="143">
                        <a:moveTo>
                          <a:pt x="0" y="143"/>
                        </a:moveTo>
                        <a:lnTo>
                          <a:pt x="330" y="0"/>
                        </a:lnTo>
                        <a:lnTo>
                          <a:pt x="881" y="0"/>
                        </a:lnTo>
                        <a:lnTo>
                          <a:pt x="632" y="143"/>
                        </a:lnTo>
                        <a:lnTo>
                          <a:pt x="0" y="143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52" name="Freeform 1620"/>
                  <p:cNvSpPr>
                    <a:spLocks/>
                  </p:cNvSpPr>
                  <p:nvPr/>
                </p:nvSpPr>
                <p:spPr bwMode="auto">
                  <a:xfrm>
                    <a:off x="700" y="1419"/>
                    <a:ext cx="17" cy="82"/>
                  </a:xfrm>
                  <a:custGeom>
                    <a:avLst/>
                    <a:gdLst>
                      <a:gd name="T0" fmla="*/ 0 w 243"/>
                      <a:gd name="T1" fmla="*/ 0 h 1057"/>
                      <a:gd name="T2" fmla="*/ 0 w 243"/>
                      <a:gd name="T3" fmla="*/ 0 h 1057"/>
                      <a:gd name="T4" fmla="*/ 0 w 243"/>
                      <a:gd name="T5" fmla="*/ 0 h 1057"/>
                      <a:gd name="T6" fmla="*/ 0 w 243"/>
                      <a:gd name="T7" fmla="*/ 0 h 1057"/>
                      <a:gd name="T8" fmla="*/ 0 w 243"/>
                      <a:gd name="T9" fmla="*/ 0 h 10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3"/>
                      <a:gd name="T16" fmla="*/ 0 h 1057"/>
                      <a:gd name="T17" fmla="*/ 243 w 243"/>
                      <a:gd name="T18" fmla="*/ 1057 h 10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3" h="1057">
                        <a:moveTo>
                          <a:pt x="0" y="1057"/>
                        </a:moveTo>
                        <a:lnTo>
                          <a:pt x="243" y="802"/>
                        </a:lnTo>
                        <a:lnTo>
                          <a:pt x="243" y="0"/>
                        </a:lnTo>
                        <a:lnTo>
                          <a:pt x="0" y="143"/>
                        </a:lnTo>
                        <a:lnTo>
                          <a:pt x="0" y="1057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349" name="Group 1621"/>
                <p:cNvGrpSpPr>
                  <a:grpSpLocks/>
                </p:cNvGrpSpPr>
                <p:nvPr/>
              </p:nvGrpSpPr>
              <p:grpSpPr bwMode="auto">
                <a:xfrm>
                  <a:off x="621" y="1430"/>
                  <a:ext cx="160" cy="104"/>
                  <a:chOff x="621" y="1430"/>
                  <a:chExt cx="160" cy="104"/>
                </a:xfrm>
              </p:grpSpPr>
              <p:sp>
                <p:nvSpPr>
                  <p:cNvPr id="448" name="Freeform 1622"/>
                  <p:cNvSpPr>
                    <a:spLocks/>
                  </p:cNvSpPr>
                  <p:nvPr/>
                </p:nvSpPr>
                <p:spPr bwMode="auto">
                  <a:xfrm>
                    <a:off x="621" y="1430"/>
                    <a:ext cx="160" cy="104"/>
                  </a:xfrm>
                  <a:custGeom>
                    <a:avLst/>
                    <a:gdLst>
                      <a:gd name="T0" fmla="*/ 0 w 2233"/>
                      <a:gd name="T1" fmla="*/ 0 h 1343"/>
                      <a:gd name="T2" fmla="*/ 0 w 2233"/>
                      <a:gd name="T3" fmla="*/ 0 h 1343"/>
                      <a:gd name="T4" fmla="*/ 0 w 2233"/>
                      <a:gd name="T5" fmla="*/ 0 h 1343"/>
                      <a:gd name="T6" fmla="*/ 0 w 2233"/>
                      <a:gd name="T7" fmla="*/ 0 h 1343"/>
                      <a:gd name="T8" fmla="*/ 0 w 2233"/>
                      <a:gd name="T9" fmla="*/ 0 h 13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33"/>
                      <a:gd name="T16" fmla="*/ 0 h 1343"/>
                      <a:gd name="T17" fmla="*/ 2233 w 2233"/>
                      <a:gd name="T18" fmla="*/ 1343 h 13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33" h="1343">
                        <a:moveTo>
                          <a:pt x="1398" y="0"/>
                        </a:moveTo>
                        <a:lnTo>
                          <a:pt x="2233" y="0"/>
                        </a:lnTo>
                        <a:lnTo>
                          <a:pt x="1949" y="1343"/>
                        </a:lnTo>
                        <a:lnTo>
                          <a:pt x="0" y="1343"/>
                        </a:lnTo>
                        <a:lnTo>
                          <a:pt x="139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49" name="Freeform 1623"/>
                  <p:cNvSpPr>
                    <a:spLocks/>
                  </p:cNvSpPr>
                  <p:nvPr/>
                </p:nvSpPr>
                <p:spPr bwMode="auto">
                  <a:xfrm>
                    <a:off x="761" y="1431"/>
                    <a:ext cx="20" cy="102"/>
                  </a:xfrm>
                  <a:custGeom>
                    <a:avLst/>
                    <a:gdLst>
                      <a:gd name="T0" fmla="*/ 0 w 284"/>
                      <a:gd name="T1" fmla="*/ 0 h 1326"/>
                      <a:gd name="T2" fmla="*/ 0 w 284"/>
                      <a:gd name="T3" fmla="*/ 0 h 1326"/>
                      <a:gd name="T4" fmla="*/ 0 w 284"/>
                      <a:gd name="T5" fmla="*/ 0 h 1326"/>
                      <a:gd name="T6" fmla="*/ 0 w 284"/>
                      <a:gd name="T7" fmla="*/ 0 h 132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4"/>
                      <a:gd name="T13" fmla="*/ 0 h 1326"/>
                      <a:gd name="T14" fmla="*/ 284 w 284"/>
                      <a:gd name="T15" fmla="*/ 1326 h 132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4" h="1326">
                        <a:moveTo>
                          <a:pt x="284" y="0"/>
                        </a:moveTo>
                        <a:lnTo>
                          <a:pt x="0" y="1326"/>
                        </a:lnTo>
                        <a:lnTo>
                          <a:pt x="284" y="558"/>
                        </a:lnTo>
                        <a:lnTo>
                          <a:pt x="28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350" name="Group 1624"/>
                <p:cNvGrpSpPr>
                  <a:grpSpLocks/>
                </p:cNvGrpSpPr>
                <p:nvPr/>
              </p:nvGrpSpPr>
              <p:grpSpPr bwMode="auto">
                <a:xfrm>
                  <a:off x="829" y="1361"/>
                  <a:ext cx="79" cy="142"/>
                  <a:chOff x="829" y="1361"/>
                  <a:chExt cx="79" cy="142"/>
                </a:xfrm>
              </p:grpSpPr>
              <p:grpSp>
                <p:nvGrpSpPr>
                  <p:cNvPr id="440" name="Group 1625"/>
                  <p:cNvGrpSpPr>
                    <a:grpSpLocks/>
                  </p:cNvGrpSpPr>
                  <p:nvPr/>
                </p:nvGrpSpPr>
                <p:grpSpPr bwMode="auto">
                  <a:xfrm>
                    <a:off x="829" y="1409"/>
                    <a:ext cx="67" cy="94"/>
                    <a:chOff x="829" y="1409"/>
                    <a:chExt cx="67" cy="94"/>
                  </a:xfrm>
                </p:grpSpPr>
                <p:sp>
                  <p:nvSpPr>
                    <p:cNvPr id="445" name="Rectangle 1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9" y="1428"/>
                      <a:ext cx="46" cy="75"/>
                    </a:xfrm>
                    <a:prstGeom prst="rect">
                      <a:avLst/>
                    </a:prstGeom>
                    <a:solidFill>
                      <a:srgbClr val="FFC080"/>
                    </a:solidFill>
                    <a:ln w="158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95363"/>
                      <a:endParaRPr lang="ko-KR" alt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p:txBody>
                </p:sp>
                <p:sp>
                  <p:nvSpPr>
                    <p:cNvPr id="446" name="Freeform 1627"/>
                    <p:cNvSpPr>
                      <a:spLocks/>
                    </p:cNvSpPr>
                    <p:nvPr/>
                  </p:nvSpPr>
                  <p:spPr bwMode="auto">
                    <a:xfrm>
                      <a:off x="829" y="1409"/>
                      <a:ext cx="67" cy="19"/>
                    </a:xfrm>
                    <a:custGeom>
                      <a:avLst/>
                      <a:gdLst>
                        <a:gd name="T0" fmla="*/ 0 w 942"/>
                        <a:gd name="T1" fmla="*/ 0 h 243"/>
                        <a:gd name="T2" fmla="*/ 0 w 942"/>
                        <a:gd name="T3" fmla="*/ 0 h 243"/>
                        <a:gd name="T4" fmla="*/ 0 w 942"/>
                        <a:gd name="T5" fmla="*/ 0 h 243"/>
                        <a:gd name="T6" fmla="*/ 0 w 942"/>
                        <a:gd name="T7" fmla="*/ 0 h 243"/>
                        <a:gd name="T8" fmla="*/ 0 w 942"/>
                        <a:gd name="T9" fmla="*/ 0 h 24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42"/>
                        <a:gd name="T16" fmla="*/ 0 h 243"/>
                        <a:gd name="T17" fmla="*/ 942 w 942"/>
                        <a:gd name="T18" fmla="*/ 243 h 24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42" h="243">
                          <a:moveTo>
                            <a:pt x="0" y="243"/>
                          </a:moveTo>
                          <a:lnTo>
                            <a:pt x="350" y="0"/>
                          </a:lnTo>
                          <a:lnTo>
                            <a:pt x="942" y="0"/>
                          </a:lnTo>
                          <a:lnTo>
                            <a:pt x="646" y="243"/>
                          </a:lnTo>
                          <a:lnTo>
                            <a:pt x="0" y="24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47" name="Freeform 1628"/>
                    <p:cNvSpPr>
                      <a:spLocks/>
                    </p:cNvSpPr>
                    <p:nvPr/>
                  </p:nvSpPr>
                  <p:spPr bwMode="auto">
                    <a:xfrm>
                      <a:off x="875" y="1409"/>
                      <a:ext cx="21" cy="94"/>
                    </a:xfrm>
                    <a:custGeom>
                      <a:avLst/>
                      <a:gdLst>
                        <a:gd name="T0" fmla="*/ 0 w 296"/>
                        <a:gd name="T1" fmla="*/ 0 h 1220"/>
                        <a:gd name="T2" fmla="*/ 0 w 296"/>
                        <a:gd name="T3" fmla="*/ 0 h 1220"/>
                        <a:gd name="T4" fmla="*/ 0 w 296"/>
                        <a:gd name="T5" fmla="*/ 0 h 1220"/>
                        <a:gd name="T6" fmla="*/ 0 w 296"/>
                        <a:gd name="T7" fmla="*/ 0 h 1220"/>
                        <a:gd name="T8" fmla="*/ 0 w 296"/>
                        <a:gd name="T9" fmla="*/ 0 h 12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6"/>
                        <a:gd name="T16" fmla="*/ 0 h 1220"/>
                        <a:gd name="T17" fmla="*/ 296 w 296"/>
                        <a:gd name="T18" fmla="*/ 1220 h 12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6" h="1220">
                          <a:moveTo>
                            <a:pt x="296" y="0"/>
                          </a:moveTo>
                          <a:lnTo>
                            <a:pt x="0" y="243"/>
                          </a:lnTo>
                          <a:lnTo>
                            <a:pt x="0" y="1220"/>
                          </a:lnTo>
                          <a:lnTo>
                            <a:pt x="296" y="915"/>
                          </a:lnTo>
                          <a:lnTo>
                            <a:pt x="296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441" name="Group 1629"/>
                  <p:cNvGrpSpPr>
                    <a:grpSpLocks/>
                  </p:cNvGrpSpPr>
                  <p:nvPr/>
                </p:nvGrpSpPr>
                <p:grpSpPr bwMode="auto">
                  <a:xfrm>
                    <a:off x="849" y="1361"/>
                    <a:ext cx="59" cy="70"/>
                    <a:chOff x="849" y="1361"/>
                    <a:chExt cx="59" cy="70"/>
                  </a:xfrm>
                </p:grpSpPr>
                <p:sp>
                  <p:nvSpPr>
                    <p:cNvPr id="442" name="Freeform 1630"/>
                    <p:cNvSpPr>
                      <a:spLocks/>
                    </p:cNvSpPr>
                    <p:nvPr/>
                  </p:nvSpPr>
                  <p:spPr bwMode="auto">
                    <a:xfrm>
                      <a:off x="849" y="1379"/>
                      <a:ext cx="33" cy="52"/>
                    </a:xfrm>
                    <a:custGeom>
                      <a:avLst/>
                      <a:gdLst>
                        <a:gd name="T0" fmla="*/ 0 w 457"/>
                        <a:gd name="T1" fmla="*/ 0 h 678"/>
                        <a:gd name="T2" fmla="*/ 0 w 457"/>
                        <a:gd name="T3" fmla="*/ 0 h 678"/>
                        <a:gd name="T4" fmla="*/ 0 w 457"/>
                        <a:gd name="T5" fmla="*/ 0 h 678"/>
                        <a:gd name="T6" fmla="*/ 0 w 457"/>
                        <a:gd name="T7" fmla="*/ 0 h 678"/>
                        <a:gd name="T8" fmla="*/ 0 w 457"/>
                        <a:gd name="T9" fmla="*/ 0 h 67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7"/>
                        <a:gd name="T16" fmla="*/ 0 h 678"/>
                        <a:gd name="T17" fmla="*/ 457 w 457"/>
                        <a:gd name="T18" fmla="*/ 678 h 67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7" h="678">
                          <a:moveTo>
                            <a:pt x="0" y="0"/>
                          </a:moveTo>
                          <a:lnTo>
                            <a:pt x="457" y="131"/>
                          </a:lnTo>
                          <a:lnTo>
                            <a:pt x="457" y="678"/>
                          </a:lnTo>
                          <a:lnTo>
                            <a:pt x="0" y="5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43" name="Freeform 1631"/>
                    <p:cNvSpPr>
                      <a:spLocks/>
                    </p:cNvSpPr>
                    <p:nvPr/>
                  </p:nvSpPr>
                  <p:spPr bwMode="auto">
                    <a:xfrm>
                      <a:off x="849" y="1361"/>
                      <a:ext cx="59" cy="28"/>
                    </a:xfrm>
                    <a:custGeom>
                      <a:avLst/>
                      <a:gdLst>
                        <a:gd name="T0" fmla="*/ 0 w 832"/>
                        <a:gd name="T1" fmla="*/ 0 h 364"/>
                        <a:gd name="T2" fmla="*/ 0 w 832"/>
                        <a:gd name="T3" fmla="*/ 0 h 364"/>
                        <a:gd name="T4" fmla="*/ 0 w 832"/>
                        <a:gd name="T5" fmla="*/ 0 h 364"/>
                        <a:gd name="T6" fmla="*/ 0 w 832"/>
                        <a:gd name="T7" fmla="*/ 0 h 364"/>
                        <a:gd name="T8" fmla="*/ 0 w 832"/>
                        <a:gd name="T9" fmla="*/ 0 h 3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364"/>
                        <a:gd name="T17" fmla="*/ 832 w 832"/>
                        <a:gd name="T18" fmla="*/ 364 h 3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364">
                          <a:moveTo>
                            <a:pt x="0" y="233"/>
                          </a:moveTo>
                          <a:lnTo>
                            <a:pt x="457" y="0"/>
                          </a:lnTo>
                          <a:lnTo>
                            <a:pt x="832" y="103"/>
                          </a:lnTo>
                          <a:lnTo>
                            <a:pt x="457" y="364"/>
                          </a:lnTo>
                          <a:lnTo>
                            <a:pt x="0" y="23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44" name="Freeform 1632"/>
                    <p:cNvSpPr>
                      <a:spLocks/>
                    </p:cNvSpPr>
                    <p:nvPr/>
                  </p:nvSpPr>
                  <p:spPr bwMode="auto">
                    <a:xfrm>
                      <a:off x="882" y="1369"/>
                      <a:ext cx="26" cy="62"/>
                    </a:xfrm>
                    <a:custGeom>
                      <a:avLst/>
                      <a:gdLst>
                        <a:gd name="T0" fmla="*/ 0 w 375"/>
                        <a:gd name="T1" fmla="*/ 0 h 809"/>
                        <a:gd name="T2" fmla="*/ 0 w 375"/>
                        <a:gd name="T3" fmla="*/ 0 h 809"/>
                        <a:gd name="T4" fmla="*/ 0 w 375"/>
                        <a:gd name="T5" fmla="*/ 0 h 809"/>
                        <a:gd name="T6" fmla="*/ 0 w 375"/>
                        <a:gd name="T7" fmla="*/ 0 h 809"/>
                        <a:gd name="T8" fmla="*/ 0 w 375"/>
                        <a:gd name="T9" fmla="*/ 0 h 8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5"/>
                        <a:gd name="T16" fmla="*/ 0 h 809"/>
                        <a:gd name="T17" fmla="*/ 375 w 375"/>
                        <a:gd name="T18" fmla="*/ 809 h 8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5" h="809">
                          <a:moveTo>
                            <a:pt x="0" y="261"/>
                          </a:moveTo>
                          <a:lnTo>
                            <a:pt x="375" y="0"/>
                          </a:lnTo>
                          <a:lnTo>
                            <a:pt x="375" y="470"/>
                          </a:lnTo>
                          <a:lnTo>
                            <a:pt x="0" y="809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351" name="Group 1633"/>
                <p:cNvGrpSpPr>
                  <a:grpSpLocks/>
                </p:cNvGrpSpPr>
                <p:nvPr/>
              </p:nvGrpSpPr>
              <p:grpSpPr bwMode="auto">
                <a:xfrm>
                  <a:off x="712" y="1373"/>
                  <a:ext cx="66" cy="97"/>
                  <a:chOff x="712" y="1373"/>
                  <a:chExt cx="66" cy="97"/>
                </a:xfrm>
              </p:grpSpPr>
              <p:sp>
                <p:nvSpPr>
                  <p:cNvPr id="437" name="Freeform 1634"/>
                  <p:cNvSpPr>
                    <a:spLocks/>
                  </p:cNvSpPr>
                  <p:nvPr/>
                </p:nvSpPr>
                <p:spPr bwMode="auto">
                  <a:xfrm>
                    <a:off x="756" y="1445"/>
                    <a:ext cx="22" cy="25"/>
                  </a:xfrm>
                  <a:custGeom>
                    <a:avLst/>
                    <a:gdLst>
                      <a:gd name="T0" fmla="*/ 0 w 308"/>
                      <a:gd name="T1" fmla="*/ 0 h 323"/>
                      <a:gd name="T2" fmla="*/ 0 w 308"/>
                      <a:gd name="T3" fmla="*/ 0 h 323"/>
                      <a:gd name="T4" fmla="*/ 0 w 308"/>
                      <a:gd name="T5" fmla="*/ 0 h 323"/>
                      <a:gd name="T6" fmla="*/ 0 w 308"/>
                      <a:gd name="T7" fmla="*/ 0 h 323"/>
                      <a:gd name="T8" fmla="*/ 0 w 308"/>
                      <a:gd name="T9" fmla="*/ 0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8"/>
                      <a:gd name="T16" fmla="*/ 0 h 323"/>
                      <a:gd name="T17" fmla="*/ 308 w 308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8" h="323">
                        <a:moveTo>
                          <a:pt x="0" y="323"/>
                        </a:moveTo>
                        <a:lnTo>
                          <a:pt x="245" y="61"/>
                        </a:lnTo>
                        <a:lnTo>
                          <a:pt x="308" y="0"/>
                        </a:lnTo>
                        <a:lnTo>
                          <a:pt x="263" y="214"/>
                        </a:lnTo>
                        <a:lnTo>
                          <a:pt x="0" y="323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38" name="Freeform 1635"/>
                  <p:cNvSpPr>
                    <a:spLocks/>
                  </p:cNvSpPr>
                  <p:nvPr/>
                </p:nvSpPr>
                <p:spPr bwMode="auto">
                  <a:xfrm>
                    <a:off x="712" y="1373"/>
                    <a:ext cx="45" cy="96"/>
                  </a:xfrm>
                  <a:custGeom>
                    <a:avLst/>
                    <a:gdLst>
                      <a:gd name="T0" fmla="*/ 0 w 621"/>
                      <a:gd name="T1" fmla="*/ 0 h 1252"/>
                      <a:gd name="T2" fmla="*/ 0 w 621"/>
                      <a:gd name="T3" fmla="*/ 0 h 1252"/>
                      <a:gd name="T4" fmla="*/ 0 w 621"/>
                      <a:gd name="T5" fmla="*/ 0 h 1252"/>
                      <a:gd name="T6" fmla="*/ 0 w 621"/>
                      <a:gd name="T7" fmla="*/ 0 h 1252"/>
                      <a:gd name="T8" fmla="*/ 0 w 621"/>
                      <a:gd name="T9" fmla="*/ 0 h 12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1"/>
                      <a:gd name="T16" fmla="*/ 0 h 1252"/>
                      <a:gd name="T17" fmla="*/ 621 w 621"/>
                      <a:gd name="T18" fmla="*/ 1252 h 12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1" h="1252">
                        <a:moveTo>
                          <a:pt x="0" y="1202"/>
                        </a:moveTo>
                        <a:lnTo>
                          <a:pt x="621" y="1252"/>
                        </a:lnTo>
                        <a:lnTo>
                          <a:pt x="621" y="0"/>
                        </a:lnTo>
                        <a:lnTo>
                          <a:pt x="2" y="25"/>
                        </a:lnTo>
                        <a:lnTo>
                          <a:pt x="0" y="1202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39" name="Freeform 1636"/>
                  <p:cNvSpPr>
                    <a:spLocks/>
                  </p:cNvSpPr>
                  <p:nvPr/>
                </p:nvSpPr>
                <p:spPr bwMode="auto">
                  <a:xfrm>
                    <a:off x="756" y="1373"/>
                    <a:ext cx="18" cy="96"/>
                  </a:xfrm>
                  <a:custGeom>
                    <a:avLst/>
                    <a:gdLst>
                      <a:gd name="T0" fmla="*/ 0 w 241"/>
                      <a:gd name="T1" fmla="*/ 0 h 1251"/>
                      <a:gd name="T2" fmla="*/ 0 w 241"/>
                      <a:gd name="T3" fmla="*/ 0 h 1251"/>
                      <a:gd name="T4" fmla="*/ 0 w 241"/>
                      <a:gd name="T5" fmla="*/ 0 h 1251"/>
                      <a:gd name="T6" fmla="*/ 0 w 241"/>
                      <a:gd name="T7" fmla="*/ 0 h 1251"/>
                      <a:gd name="T8" fmla="*/ 0 w 241"/>
                      <a:gd name="T9" fmla="*/ 0 h 12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1"/>
                      <a:gd name="T16" fmla="*/ 0 h 1251"/>
                      <a:gd name="T17" fmla="*/ 241 w 241"/>
                      <a:gd name="T18" fmla="*/ 1251 h 12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1" h="1251">
                        <a:moveTo>
                          <a:pt x="0" y="0"/>
                        </a:moveTo>
                        <a:lnTo>
                          <a:pt x="241" y="156"/>
                        </a:lnTo>
                        <a:lnTo>
                          <a:pt x="241" y="990"/>
                        </a:lnTo>
                        <a:lnTo>
                          <a:pt x="0" y="12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352" name="Group 1637"/>
                <p:cNvGrpSpPr>
                  <a:grpSpLocks/>
                </p:cNvGrpSpPr>
                <p:nvPr/>
              </p:nvGrpSpPr>
              <p:grpSpPr bwMode="auto">
                <a:xfrm>
                  <a:off x="781" y="1321"/>
                  <a:ext cx="68" cy="18"/>
                  <a:chOff x="781" y="1321"/>
                  <a:chExt cx="68" cy="18"/>
                </a:xfrm>
              </p:grpSpPr>
              <p:sp>
                <p:nvSpPr>
                  <p:cNvPr id="433" name="Freeform 1638"/>
                  <p:cNvSpPr>
                    <a:spLocks/>
                  </p:cNvSpPr>
                  <p:nvPr/>
                </p:nvSpPr>
                <p:spPr bwMode="auto">
                  <a:xfrm>
                    <a:off x="842" y="1333"/>
                    <a:ext cx="7" cy="4"/>
                  </a:xfrm>
                  <a:custGeom>
                    <a:avLst/>
                    <a:gdLst>
                      <a:gd name="T0" fmla="*/ 0 w 99"/>
                      <a:gd name="T1" fmla="*/ 0 h 44"/>
                      <a:gd name="T2" fmla="*/ 0 w 99"/>
                      <a:gd name="T3" fmla="*/ 0 h 44"/>
                      <a:gd name="T4" fmla="*/ 0 w 99"/>
                      <a:gd name="T5" fmla="*/ 0 h 44"/>
                      <a:gd name="T6" fmla="*/ 0 w 99"/>
                      <a:gd name="T7" fmla="*/ 0 h 44"/>
                      <a:gd name="T8" fmla="*/ 0 w 99"/>
                      <a:gd name="T9" fmla="*/ 0 h 44"/>
                      <a:gd name="T10" fmla="*/ 0 w 99"/>
                      <a:gd name="T11" fmla="*/ 0 h 44"/>
                      <a:gd name="T12" fmla="*/ 0 w 99"/>
                      <a:gd name="T13" fmla="*/ 0 h 44"/>
                      <a:gd name="T14" fmla="*/ 0 w 99"/>
                      <a:gd name="T15" fmla="*/ 0 h 44"/>
                      <a:gd name="T16" fmla="*/ 0 w 99"/>
                      <a:gd name="T17" fmla="*/ 0 h 44"/>
                      <a:gd name="T18" fmla="*/ 0 w 99"/>
                      <a:gd name="T19" fmla="*/ 0 h 44"/>
                      <a:gd name="T20" fmla="*/ 0 w 99"/>
                      <a:gd name="T21" fmla="*/ 0 h 44"/>
                      <a:gd name="T22" fmla="*/ 0 w 99"/>
                      <a:gd name="T23" fmla="*/ 0 h 44"/>
                      <a:gd name="T24" fmla="*/ 0 w 99"/>
                      <a:gd name="T25" fmla="*/ 0 h 44"/>
                      <a:gd name="T26" fmla="*/ 0 w 99"/>
                      <a:gd name="T27" fmla="*/ 0 h 44"/>
                      <a:gd name="T28" fmla="*/ 0 w 99"/>
                      <a:gd name="T29" fmla="*/ 0 h 44"/>
                      <a:gd name="T30" fmla="*/ 0 w 99"/>
                      <a:gd name="T31" fmla="*/ 0 h 44"/>
                      <a:gd name="T32" fmla="*/ 0 w 99"/>
                      <a:gd name="T33" fmla="*/ 0 h 44"/>
                      <a:gd name="T34" fmla="*/ 0 w 99"/>
                      <a:gd name="T35" fmla="*/ 0 h 44"/>
                      <a:gd name="T36" fmla="*/ 0 w 99"/>
                      <a:gd name="T37" fmla="*/ 0 h 44"/>
                      <a:gd name="T38" fmla="*/ 0 w 99"/>
                      <a:gd name="T39" fmla="*/ 0 h 44"/>
                      <a:gd name="T40" fmla="*/ 0 w 99"/>
                      <a:gd name="T41" fmla="*/ 0 h 44"/>
                      <a:gd name="T42" fmla="*/ 0 w 99"/>
                      <a:gd name="T43" fmla="*/ 0 h 44"/>
                      <a:gd name="T44" fmla="*/ 0 w 99"/>
                      <a:gd name="T45" fmla="*/ 0 h 44"/>
                      <a:gd name="T46" fmla="*/ 0 w 99"/>
                      <a:gd name="T47" fmla="*/ 0 h 44"/>
                      <a:gd name="T48" fmla="*/ 0 w 99"/>
                      <a:gd name="T49" fmla="*/ 0 h 44"/>
                      <a:gd name="T50" fmla="*/ 0 w 99"/>
                      <a:gd name="T51" fmla="*/ 0 h 44"/>
                      <a:gd name="T52" fmla="*/ 0 w 99"/>
                      <a:gd name="T53" fmla="*/ 0 h 44"/>
                      <a:gd name="T54" fmla="*/ 0 w 99"/>
                      <a:gd name="T55" fmla="*/ 0 h 44"/>
                      <a:gd name="T56" fmla="*/ 0 w 99"/>
                      <a:gd name="T57" fmla="*/ 0 h 44"/>
                      <a:gd name="T58" fmla="*/ 0 w 99"/>
                      <a:gd name="T59" fmla="*/ 0 h 44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99"/>
                      <a:gd name="T91" fmla="*/ 0 h 44"/>
                      <a:gd name="T92" fmla="*/ 99 w 99"/>
                      <a:gd name="T93" fmla="*/ 44 h 44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99" h="44">
                        <a:moveTo>
                          <a:pt x="0" y="44"/>
                        </a:moveTo>
                        <a:lnTo>
                          <a:pt x="25" y="20"/>
                        </a:lnTo>
                        <a:lnTo>
                          <a:pt x="31" y="13"/>
                        </a:lnTo>
                        <a:lnTo>
                          <a:pt x="36" y="12"/>
                        </a:lnTo>
                        <a:lnTo>
                          <a:pt x="41" y="9"/>
                        </a:lnTo>
                        <a:lnTo>
                          <a:pt x="48" y="4"/>
                        </a:lnTo>
                        <a:lnTo>
                          <a:pt x="53" y="3"/>
                        </a:lnTo>
                        <a:lnTo>
                          <a:pt x="58" y="1"/>
                        </a:lnTo>
                        <a:lnTo>
                          <a:pt x="64" y="0"/>
                        </a:lnTo>
                        <a:lnTo>
                          <a:pt x="71" y="0"/>
                        </a:lnTo>
                        <a:lnTo>
                          <a:pt x="76" y="0"/>
                        </a:lnTo>
                        <a:lnTo>
                          <a:pt x="80" y="0"/>
                        </a:lnTo>
                        <a:lnTo>
                          <a:pt x="85" y="1"/>
                        </a:lnTo>
                        <a:lnTo>
                          <a:pt x="87" y="3"/>
                        </a:lnTo>
                        <a:lnTo>
                          <a:pt x="92" y="7"/>
                        </a:lnTo>
                        <a:lnTo>
                          <a:pt x="97" y="12"/>
                        </a:lnTo>
                        <a:lnTo>
                          <a:pt x="98" y="14"/>
                        </a:lnTo>
                        <a:lnTo>
                          <a:pt x="99" y="23"/>
                        </a:lnTo>
                        <a:lnTo>
                          <a:pt x="98" y="31"/>
                        </a:lnTo>
                        <a:lnTo>
                          <a:pt x="97" y="34"/>
                        </a:lnTo>
                        <a:lnTo>
                          <a:pt x="92" y="37"/>
                        </a:lnTo>
                        <a:lnTo>
                          <a:pt x="86" y="40"/>
                        </a:lnTo>
                        <a:lnTo>
                          <a:pt x="80" y="43"/>
                        </a:lnTo>
                        <a:lnTo>
                          <a:pt x="71" y="43"/>
                        </a:lnTo>
                        <a:lnTo>
                          <a:pt x="64" y="39"/>
                        </a:lnTo>
                        <a:lnTo>
                          <a:pt x="53" y="36"/>
                        </a:lnTo>
                        <a:lnTo>
                          <a:pt x="45" y="36"/>
                        </a:lnTo>
                        <a:lnTo>
                          <a:pt x="34" y="36"/>
                        </a:lnTo>
                        <a:lnTo>
                          <a:pt x="21" y="37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C0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34" name="Freeform 1639"/>
                  <p:cNvSpPr>
                    <a:spLocks/>
                  </p:cNvSpPr>
                  <p:nvPr/>
                </p:nvSpPr>
                <p:spPr bwMode="auto">
                  <a:xfrm>
                    <a:off x="781" y="1337"/>
                    <a:ext cx="4" cy="2"/>
                  </a:xfrm>
                  <a:custGeom>
                    <a:avLst/>
                    <a:gdLst>
                      <a:gd name="T0" fmla="*/ 0 w 65"/>
                      <a:gd name="T1" fmla="*/ 0 h 30"/>
                      <a:gd name="T2" fmla="*/ 0 w 65"/>
                      <a:gd name="T3" fmla="*/ 0 h 30"/>
                      <a:gd name="T4" fmla="*/ 0 w 65"/>
                      <a:gd name="T5" fmla="*/ 0 h 30"/>
                      <a:gd name="T6" fmla="*/ 0 w 65"/>
                      <a:gd name="T7" fmla="*/ 0 h 30"/>
                      <a:gd name="T8" fmla="*/ 0 w 65"/>
                      <a:gd name="T9" fmla="*/ 0 h 30"/>
                      <a:gd name="T10" fmla="*/ 0 w 65"/>
                      <a:gd name="T11" fmla="*/ 0 h 30"/>
                      <a:gd name="T12" fmla="*/ 0 w 65"/>
                      <a:gd name="T13" fmla="*/ 0 h 30"/>
                      <a:gd name="T14" fmla="*/ 0 w 65"/>
                      <a:gd name="T15" fmla="*/ 0 h 30"/>
                      <a:gd name="T16" fmla="*/ 0 w 65"/>
                      <a:gd name="T17" fmla="*/ 0 h 30"/>
                      <a:gd name="T18" fmla="*/ 0 w 65"/>
                      <a:gd name="T19" fmla="*/ 0 h 30"/>
                      <a:gd name="T20" fmla="*/ 0 w 65"/>
                      <a:gd name="T21" fmla="*/ 0 h 30"/>
                      <a:gd name="T22" fmla="*/ 0 w 65"/>
                      <a:gd name="T23" fmla="*/ 0 h 30"/>
                      <a:gd name="T24" fmla="*/ 0 w 65"/>
                      <a:gd name="T25" fmla="*/ 0 h 30"/>
                      <a:gd name="T26" fmla="*/ 0 w 65"/>
                      <a:gd name="T27" fmla="*/ 0 h 30"/>
                      <a:gd name="T28" fmla="*/ 0 w 65"/>
                      <a:gd name="T29" fmla="*/ 0 h 30"/>
                      <a:gd name="T30" fmla="*/ 0 w 65"/>
                      <a:gd name="T31" fmla="*/ 0 h 30"/>
                      <a:gd name="T32" fmla="*/ 0 w 65"/>
                      <a:gd name="T33" fmla="*/ 0 h 30"/>
                      <a:gd name="T34" fmla="*/ 0 w 65"/>
                      <a:gd name="T35" fmla="*/ 0 h 30"/>
                      <a:gd name="T36" fmla="*/ 0 w 65"/>
                      <a:gd name="T37" fmla="*/ 0 h 30"/>
                      <a:gd name="T38" fmla="*/ 0 w 65"/>
                      <a:gd name="T39" fmla="*/ 0 h 30"/>
                      <a:gd name="T40" fmla="*/ 0 w 65"/>
                      <a:gd name="T41" fmla="*/ 0 h 30"/>
                      <a:gd name="T42" fmla="*/ 0 w 65"/>
                      <a:gd name="T43" fmla="*/ 0 h 30"/>
                      <a:gd name="T44" fmla="*/ 0 w 65"/>
                      <a:gd name="T45" fmla="*/ 0 h 30"/>
                      <a:gd name="T46" fmla="*/ 0 w 65"/>
                      <a:gd name="T47" fmla="*/ 0 h 30"/>
                      <a:gd name="T48" fmla="*/ 0 w 65"/>
                      <a:gd name="T49" fmla="*/ 0 h 30"/>
                      <a:gd name="T50" fmla="*/ 0 w 65"/>
                      <a:gd name="T51" fmla="*/ 0 h 30"/>
                      <a:gd name="T52" fmla="*/ 0 w 65"/>
                      <a:gd name="T53" fmla="*/ 0 h 30"/>
                      <a:gd name="T54" fmla="*/ 0 w 65"/>
                      <a:gd name="T55" fmla="*/ 0 h 30"/>
                      <a:gd name="T56" fmla="*/ 0 w 65"/>
                      <a:gd name="T57" fmla="*/ 0 h 30"/>
                      <a:gd name="T58" fmla="*/ 0 w 65"/>
                      <a:gd name="T59" fmla="*/ 0 h 30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5"/>
                      <a:gd name="T91" fmla="*/ 0 h 30"/>
                      <a:gd name="T92" fmla="*/ 65 w 65"/>
                      <a:gd name="T93" fmla="*/ 30 h 30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5" h="30">
                        <a:moveTo>
                          <a:pt x="65" y="30"/>
                        </a:moveTo>
                        <a:lnTo>
                          <a:pt x="48" y="13"/>
                        </a:lnTo>
                        <a:lnTo>
                          <a:pt x="45" y="9"/>
                        </a:lnTo>
                        <a:lnTo>
                          <a:pt x="42" y="7"/>
                        </a:lnTo>
                        <a:lnTo>
                          <a:pt x="40" y="6"/>
                        </a:lnTo>
                        <a:lnTo>
                          <a:pt x="34" y="2"/>
                        </a:lnTo>
                        <a:lnTo>
                          <a:pt x="30" y="2"/>
                        </a:lnTo>
                        <a:lnTo>
                          <a:pt x="27" y="1"/>
                        </a:lnTo>
                        <a:lnTo>
                          <a:pt x="25" y="0"/>
                        </a:lnTo>
                        <a:lnTo>
                          <a:pt x="19" y="0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10" y="1"/>
                        </a:lnTo>
                        <a:lnTo>
                          <a:pt x="6" y="2"/>
                        </a:lnTo>
                        <a:lnTo>
                          <a:pt x="3" y="4"/>
                        </a:lnTo>
                        <a:lnTo>
                          <a:pt x="2" y="7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2" y="22"/>
                        </a:lnTo>
                        <a:lnTo>
                          <a:pt x="3" y="27"/>
                        </a:lnTo>
                        <a:lnTo>
                          <a:pt x="9" y="28"/>
                        </a:lnTo>
                        <a:lnTo>
                          <a:pt x="13" y="28"/>
                        </a:lnTo>
                        <a:lnTo>
                          <a:pt x="19" y="28"/>
                        </a:lnTo>
                        <a:lnTo>
                          <a:pt x="25" y="27"/>
                        </a:lnTo>
                        <a:lnTo>
                          <a:pt x="30" y="26"/>
                        </a:lnTo>
                        <a:lnTo>
                          <a:pt x="36" y="26"/>
                        </a:lnTo>
                        <a:lnTo>
                          <a:pt x="44" y="26"/>
                        </a:lnTo>
                        <a:lnTo>
                          <a:pt x="54" y="27"/>
                        </a:lnTo>
                        <a:lnTo>
                          <a:pt x="65" y="30"/>
                        </a:lnTo>
                        <a:close/>
                      </a:path>
                    </a:pathLst>
                  </a:custGeom>
                  <a:solidFill>
                    <a:srgbClr val="C0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35" name="Freeform 1640"/>
                  <p:cNvSpPr>
                    <a:spLocks/>
                  </p:cNvSpPr>
                  <p:nvPr/>
                </p:nvSpPr>
                <p:spPr bwMode="auto">
                  <a:xfrm>
                    <a:off x="826" y="1321"/>
                    <a:ext cx="8" cy="6"/>
                  </a:xfrm>
                  <a:custGeom>
                    <a:avLst/>
                    <a:gdLst>
                      <a:gd name="T0" fmla="*/ 0 w 112"/>
                      <a:gd name="T1" fmla="*/ 0 h 80"/>
                      <a:gd name="T2" fmla="*/ 0 w 112"/>
                      <a:gd name="T3" fmla="*/ 0 h 80"/>
                      <a:gd name="T4" fmla="*/ 0 w 112"/>
                      <a:gd name="T5" fmla="*/ 0 h 80"/>
                      <a:gd name="T6" fmla="*/ 0 w 112"/>
                      <a:gd name="T7" fmla="*/ 0 h 80"/>
                      <a:gd name="T8" fmla="*/ 0 w 112"/>
                      <a:gd name="T9" fmla="*/ 0 h 80"/>
                      <a:gd name="T10" fmla="*/ 0 w 112"/>
                      <a:gd name="T11" fmla="*/ 0 h 80"/>
                      <a:gd name="T12" fmla="*/ 0 w 112"/>
                      <a:gd name="T13" fmla="*/ 0 h 80"/>
                      <a:gd name="T14" fmla="*/ 0 w 112"/>
                      <a:gd name="T15" fmla="*/ 0 h 80"/>
                      <a:gd name="T16" fmla="*/ 0 w 112"/>
                      <a:gd name="T17" fmla="*/ 0 h 80"/>
                      <a:gd name="T18" fmla="*/ 0 w 112"/>
                      <a:gd name="T19" fmla="*/ 0 h 80"/>
                      <a:gd name="T20" fmla="*/ 0 w 112"/>
                      <a:gd name="T21" fmla="*/ 0 h 80"/>
                      <a:gd name="T22" fmla="*/ 0 w 112"/>
                      <a:gd name="T23" fmla="*/ 0 h 80"/>
                      <a:gd name="T24" fmla="*/ 0 w 112"/>
                      <a:gd name="T25" fmla="*/ 0 h 80"/>
                      <a:gd name="T26" fmla="*/ 0 w 112"/>
                      <a:gd name="T27" fmla="*/ 0 h 80"/>
                      <a:gd name="T28" fmla="*/ 0 w 112"/>
                      <a:gd name="T29" fmla="*/ 0 h 80"/>
                      <a:gd name="T30" fmla="*/ 0 w 112"/>
                      <a:gd name="T31" fmla="*/ 0 h 80"/>
                      <a:gd name="T32" fmla="*/ 0 w 112"/>
                      <a:gd name="T33" fmla="*/ 0 h 80"/>
                      <a:gd name="T34" fmla="*/ 0 w 112"/>
                      <a:gd name="T35" fmla="*/ 0 h 80"/>
                      <a:gd name="T36" fmla="*/ 0 w 112"/>
                      <a:gd name="T37" fmla="*/ 0 h 80"/>
                      <a:gd name="T38" fmla="*/ 0 w 112"/>
                      <a:gd name="T39" fmla="*/ 0 h 80"/>
                      <a:gd name="T40" fmla="*/ 0 w 112"/>
                      <a:gd name="T41" fmla="*/ 0 h 80"/>
                      <a:gd name="T42" fmla="*/ 0 w 112"/>
                      <a:gd name="T43" fmla="*/ 0 h 80"/>
                      <a:gd name="T44" fmla="*/ 0 w 112"/>
                      <a:gd name="T45" fmla="*/ 0 h 80"/>
                      <a:gd name="T46" fmla="*/ 0 w 112"/>
                      <a:gd name="T47" fmla="*/ 0 h 80"/>
                      <a:gd name="T48" fmla="*/ 0 w 112"/>
                      <a:gd name="T49" fmla="*/ 0 h 80"/>
                      <a:gd name="T50" fmla="*/ 0 w 112"/>
                      <a:gd name="T51" fmla="*/ 0 h 80"/>
                      <a:gd name="T52" fmla="*/ 0 w 112"/>
                      <a:gd name="T53" fmla="*/ 0 h 80"/>
                      <a:gd name="T54" fmla="*/ 0 w 112"/>
                      <a:gd name="T55" fmla="*/ 0 h 80"/>
                      <a:gd name="T56" fmla="*/ 0 w 112"/>
                      <a:gd name="T57" fmla="*/ 0 h 80"/>
                      <a:gd name="T58" fmla="*/ 0 w 112"/>
                      <a:gd name="T59" fmla="*/ 0 h 80"/>
                      <a:gd name="T60" fmla="*/ 0 w 112"/>
                      <a:gd name="T61" fmla="*/ 0 h 80"/>
                      <a:gd name="T62" fmla="*/ 0 w 112"/>
                      <a:gd name="T63" fmla="*/ 0 h 80"/>
                      <a:gd name="T64" fmla="*/ 0 w 112"/>
                      <a:gd name="T65" fmla="*/ 0 h 80"/>
                      <a:gd name="T66" fmla="*/ 0 w 112"/>
                      <a:gd name="T67" fmla="*/ 0 h 80"/>
                      <a:gd name="T68" fmla="*/ 0 w 112"/>
                      <a:gd name="T69" fmla="*/ 0 h 80"/>
                      <a:gd name="T70" fmla="*/ 0 w 112"/>
                      <a:gd name="T71" fmla="*/ 0 h 80"/>
                      <a:gd name="T72" fmla="*/ 0 w 112"/>
                      <a:gd name="T73" fmla="*/ 0 h 8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12"/>
                      <a:gd name="T112" fmla="*/ 0 h 80"/>
                      <a:gd name="T113" fmla="*/ 112 w 112"/>
                      <a:gd name="T114" fmla="*/ 80 h 8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12" h="80">
                        <a:moveTo>
                          <a:pt x="0" y="80"/>
                        </a:moveTo>
                        <a:lnTo>
                          <a:pt x="5" y="69"/>
                        </a:lnTo>
                        <a:lnTo>
                          <a:pt x="9" y="52"/>
                        </a:lnTo>
                        <a:lnTo>
                          <a:pt x="17" y="41"/>
                        </a:lnTo>
                        <a:lnTo>
                          <a:pt x="24" y="28"/>
                        </a:lnTo>
                        <a:lnTo>
                          <a:pt x="32" y="19"/>
                        </a:lnTo>
                        <a:lnTo>
                          <a:pt x="39" y="12"/>
                        </a:lnTo>
                        <a:lnTo>
                          <a:pt x="46" y="6"/>
                        </a:lnTo>
                        <a:lnTo>
                          <a:pt x="56" y="3"/>
                        </a:lnTo>
                        <a:lnTo>
                          <a:pt x="66" y="0"/>
                        </a:lnTo>
                        <a:lnTo>
                          <a:pt x="76" y="0"/>
                        </a:lnTo>
                        <a:lnTo>
                          <a:pt x="88" y="0"/>
                        </a:lnTo>
                        <a:lnTo>
                          <a:pt x="99" y="1"/>
                        </a:lnTo>
                        <a:lnTo>
                          <a:pt x="102" y="4"/>
                        </a:lnTo>
                        <a:lnTo>
                          <a:pt x="107" y="6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2" y="19"/>
                        </a:lnTo>
                        <a:lnTo>
                          <a:pt x="112" y="25"/>
                        </a:lnTo>
                        <a:lnTo>
                          <a:pt x="107" y="32"/>
                        </a:lnTo>
                        <a:lnTo>
                          <a:pt x="106" y="34"/>
                        </a:lnTo>
                        <a:lnTo>
                          <a:pt x="102" y="38"/>
                        </a:lnTo>
                        <a:lnTo>
                          <a:pt x="99" y="39"/>
                        </a:lnTo>
                        <a:lnTo>
                          <a:pt x="94" y="41"/>
                        </a:lnTo>
                        <a:lnTo>
                          <a:pt x="87" y="42"/>
                        </a:lnTo>
                        <a:lnTo>
                          <a:pt x="81" y="44"/>
                        </a:lnTo>
                        <a:lnTo>
                          <a:pt x="74" y="44"/>
                        </a:lnTo>
                        <a:lnTo>
                          <a:pt x="69" y="42"/>
                        </a:lnTo>
                        <a:lnTo>
                          <a:pt x="60" y="42"/>
                        </a:lnTo>
                        <a:lnTo>
                          <a:pt x="52" y="44"/>
                        </a:lnTo>
                        <a:lnTo>
                          <a:pt x="43" y="46"/>
                        </a:lnTo>
                        <a:lnTo>
                          <a:pt x="38" y="50"/>
                        </a:lnTo>
                        <a:lnTo>
                          <a:pt x="30" y="54"/>
                        </a:lnTo>
                        <a:lnTo>
                          <a:pt x="21" y="60"/>
                        </a:lnTo>
                        <a:lnTo>
                          <a:pt x="12" y="66"/>
                        </a:lnTo>
                        <a:lnTo>
                          <a:pt x="8" y="72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C0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36" name="Freeform 1641"/>
                  <p:cNvSpPr>
                    <a:spLocks/>
                  </p:cNvSpPr>
                  <p:nvPr/>
                </p:nvSpPr>
                <p:spPr bwMode="auto">
                  <a:xfrm>
                    <a:off x="790" y="1322"/>
                    <a:ext cx="8" cy="6"/>
                  </a:xfrm>
                  <a:custGeom>
                    <a:avLst/>
                    <a:gdLst>
                      <a:gd name="T0" fmla="*/ 0 w 111"/>
                      <a:gd name="T1" fmla="*/ 0 h 79"/>
                      <a:gd name="T2" fmla="*/ 0 w 111"/>
                      <a:gd name="T3" fmla="*/ 0 h 79"/>
                      <a:gd name="T4" fmla="*/ 0 w 111"/>
                      <a:gd name="T5" fmla="*/ 0 h 79"/>
                      <a:gd name="T6" fmla="*/ 0 w 111"/>
                      <a:gd name="T7" fmla="*/ 0 h 79"/>
                      <a:gd name="T8" fmla="*/ 0 w 111"/>
                      <a:gd name="T9" fmla="*/ 0 h 79"/>
                      <a:gd name="T10" fmla="*/ 0 w 111"/>
                      <a:gd name="T11" fmla="*/ 0 h 79"/>
                      <a:gd name="T12" fmla="*/ 0 w 111"/>
                      <a:gd name="T13" fmla="*/ 0 h 79"/>
                      <a:gd name="T14" fmla="*/ 0 w 111"/>
                      <a:gd name="T15" fmla="*/ 0 h 79"/>
                      <a:gd name="T16" fmla="*/ 0 w 111"/>
                      <a:gd name="T17" fmla="*/ 0 h 79"/>
                      <a:gd name="T18" fmla="*/ 0 w 111"/>
                      <a:gd name="T19" fmla="*/ 0 h 79"/>
                      <a:gd name="T20" fmla="*/ 0 w 111"/>
                      <a:gd name="T21" fmla="*/ 0 h 79"/>
                      <a:gd name="T22" fmla="*/ 0 w 111"/>
                      <a:gd name="T23" fmla="*/ 0 h 79"/>
                      <a:gd name="T24" fmla="*/ 0 w 111"/>
                      <a:gd name="T25" fmla="*/ 0 h 79"/>
                      <a:gd name="T26" fmla="*/ 0 w 111"/>
                      <a:gd name="T27" fmla="*/ 0 h 79"/>
                      <a:gd name="T28" fmla="*/ 0 w 111"/>
                      <a:gd name="T29" fmla="*/ 0 h 79"/>
                      <a:gd name="T30" fmla="*/ 0 w 111"/>
                      <a:gd name="T31" fmla="*/ 0 h 79"/>
                      <a:gd name="T32" fmla="*/ 0 w 111"/>
                      <a:gd name="T33" fmla="*/ 0 h 79"/>
                      <a:gd name="T34" fmla="*/ 0 w 111"/>
                      <a:gd name="T35" fmla="*/ 0 h 79"/>
                      <a:gd name="T36" fmla="*/ 0 w 111"/>
                      <a:gd name="T37" fmla="*/ 0 h 79"/>
                      <a:gd name="T38" fmla="*/ 0 w 111"/>
                      <a:gd name="T39" fmla="*/ 0 h 79"/>
                      <a:gd name="T40" fmla="*/ 0 w 111"/>
                      <a:gd name="T41" fmla="*/ 0 h 79"/>
                      <a:gd name="T42" fmla="*/ 0 w 111"/>
                      <a:gd name="T43" fmla="*/ 0 h 79"/>
                      <a:gd name="T44" fmla="*/ 0 w 111"/>
                      <a:gd name="T45" fmla="*/ 0 h 79"/>
                      <a:gd name="T46" fmla="*/ 0 w 111"/>
                      <a:gd name="T47" fmla="*/ 0 h 79"/>
                      <a:gd name="T48" fmla="*/ 0 w 111"/>
                      <a:gd name="T49" fmla="*/ 0 h 79"/>
                      <a:gd name="T50" fmla="*/ 0 w 111"/>
                      <a:gd name="T51" fmla="*/ 0 h 79"/>
                      <a:gd name="T52" fmla="*/ 0 w 111"/>
                      <a:gd name="T53" fmla="*/ 0 h 79"/>
                      <a:gd name="T54" fmla="*/ 0 w 111"/>
                      <a:gd name="T55" fmla="*/ 0 h 79"/>
                      <a:gd name="T56" fmla="*/ 0 w 111"/>
                      <a:gd name="T57" fmla="*/ 0 h 79"/>
                      <a:gd name="T58" fmla="*/ 0 w 111"/>
                      <a:gd name="T59" fmla="*/ 0 h 79"/>
                      <a:gd name="T60" fmla="*/ 0 w 111"/>
                      <a:gd name="T61" fmla="*/ 0 h 79"/>
                      <a:gd name="T62" fmla="*/ 0 w 111"/>
                      <a:gd name="T63" fmla="*/ 0 h 79"/>
                      <a:gd name="T64" fmla="*/ 0 w 111"/>
                      <a:gd name="T65" fmla="*/ 0 h 79"/>
                      <a:gd name="T66" fmla="*/ 0 w 111"/>
                      <a:gd name="T67" fmla="*/ 0 h 79"/>
                      <a:gd name="T68" fmla="*/ 0 w 111"/>
                      <a:gd name="T69" fmla="*/ 0 h 79"/>
                      <a:gd name="T70" fmla="*/ 0 w 111"/>
                      <a:gd name="T71" fmla="*/ 0 h 79"/>
                      <a:gd name="T72" fmla="*/ 0 w 111"/>
                      <a:gd name="T73" fmla="*/ 0 h 7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11"/>
                      <a:gd name="T112" fmla="*/ 0 h 79"/>
                      <a:gd name="T113" fmla="*/ 111 w 111"/>
                      <a:gd name="T114" fmla="*/ 79 h 79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11" h="79">
                        <a:moveTo>
                          <a:pt x="111" y="79"/>
                        </a:moveTo>
                        <a:lnTo>
                          <a:pt x="106" y="69"/>
                        </a:lnTo>
                        <a:lnTo>
                          <a:pt x="101" y="52"/>
                        </a:lnTo>
                        <a:lnTo>
                          <a:pt x="97" y="40"/>
                        </a:lnTo>
                        <a:lnTo>
                          <a:pt x="88" y="30"/>
                        </a:lnTo>
                        <a:lnTo>
                          <a:pt x="79" y="19"/>
                        </a:lnTo>
                        <a:lnTo>
                          <a:pt x="71" y="13"/>
                        </a:lnTo>
                        <a:lnTo>
                          <a:pt x="64" y="7"/>
                        </a:lnTo>
                        <a:lnTo>
                          <a:pt x="54" y="5"/>
                        </a:lnTo>
                        <a:lnTo>
                          <a:pt x="46" y="1"/>
                        </a:lnTo>
                        <a:lnTo>
                          <a:pt x="34" y="0"/>
                        </a:lnTo>
                        <a:lnTo>
                          <a:pt x="21" y="0"/>
                        </a:lnTo>
                        <a:lnTo>
                          <a:pt x="13" y="3"/>
                        </a:lnTo>
                        <a:lnTo>
                          <a:pt x="7" y="5"/>
                        </a:lnTo>
                        <a:lnTo>
                          <a:pt x="2" y="7"/>
                        </a:lnTo>
                        <a:lnTo>
                          <a:pt x="1" y="11"/>
                        </a:lnTo>
                        <a:lnTo>
                          <a:pt x="0" y="14"/>
                        </a:lnTo>
                        <a:lnTo>
                          <a:pt x="0" y="19"/>
                        </a:lnTo>
                        <a:lnTo>
                          <a:pt x="0" y="25"/>
                        </a:lnTo>
                        <a:lnTo>
                          <a:pt x="2" y="32"/>
                        </a:lnTo>
                        <a:lnTo>
                          <a:pt x="5" y="34"/>
                        </a:lnTo>
                        <a:lnTo>
                          <a:pt x="7" y="38"/>
                        </a:lnTo>
                        <a:lnTo>
                          <a:pt x="13" y="39"/>
                        </a:lnTo>
                        <a:lnTo>
                          <a:pt x="18" y="41"/>
                        </a:lnTo>
                        <a:lnTo>
                          <a:pt x="23" y="41"/>
                        </a:lnTo>
                        <a:lnTo>
                          <a:pt x="30" y="44"/>
                        </a:lnTo>
                        <a:lnTo>
                          <a:pt x="35" y="44"/>
                        </a:lnTo>
                        <a:lnTo>
                          <a:pt x="43" y="44"/>
                        </a:lnTo>
                        <a:lnTo>
                          <a:pt x="49" y="41"/>
                        </a:lnTo>
                        <a:lnTo>
                          <a:pt x="60" y="44"/>
                        </a:lnTo>
                        <a:lnTo>
                          <a:pt x="67" y="46"/>
                        </a:lnTo>
                        <a:lnTo>
                          <a:pt x="75" y="49"/>
                        </a:lnTo>
                        <a:lnTo>
                          <a:pt x="81" y="54"/>
                        </a:lnTo>
                        <a:lnTo>
                          <a:pt x="91" y="60"/>
                        </a:lnTo>
                        <a:lnTo>
                          <a:pt x="98" y="66"/>
                        </a:lnTo>
                        <a:lnTo>
                          <a:pt x="103" y="71"/>
                        </a:lnTo>
                        <a:lnTo>
                          <a:pt x="111" y="79"/>
                        </a:lnTo>
                        <a:close/>
                      </a:path>
                    </a:pathLst>
                  </a:custGeom>
                  <a:solidFill>
                    <a:srgbClr val="C0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353" name="Group 1642"/>
                <p:cNvGrpSpPr>
                  <a:grpSpLocks/>
                </p:cNvGrpSpPr>
                <p:nvPr/>
              </p:nvGrpSpPr>
              <p:grpSpPr bwMode="auto">
                <a:xfrm>
                  <a:off x="752" y="1339"/>
                  <a:ext cx="96" cy="162"/>
                  <a:chOff x="752" y="1339"/>
                  <a:chExt cx="96" cy="162"/>
                </a:xfrm>
              </p:grpSpPr>
              <p:grpSp>
                <p:nvGrpSpPr>
                  <p:cNvPr id="395" name="Group 1643"/>
                  <p:cNvGrpSpPr>
                    <a:grpSpLocks/>
                  </p:cNvGrpSpPr>
                  <p:nvPr/>
                </p:nvGrpSpPr>
                <p:grpSpPr bwMode="auto">
                  <a:xfrm>
                    <a:off x="772" y="1422"/>
                    <a:ext cx="46" cy="79"/>
                    <a:chOff x="772" y="1422"/>
                    <a:chExt cx="46" cy="79"/>
                  </a:xfrm>
                </p:grpSpPr>
                <p:sp>
                  <p:nvSpPr>
                    <p:cNvPr id="426" name="Freeform 1644"/>
                    <p:cNvSpPr>
                      <a:spLocks/>
                    </p:cNvSpPr>
                    <p:nvPr/>
                  </p:nvSpPr>
                  <p:spPr bwMode="auto">
                    <a:xfrm>
                      <a:off x="782" y="1486"/>
                      <a:ext cx="35" cy="14"/>
                    </a:xfrm>
                    <a:custGeom>
                      <a:avLst/>
                      <a:gdLst>
                        <a:gd name="T0" fmla="*/ 0 w 496"/>
                        <a:gd name="T1" fmla="*/ 0 h 179"/>
                        <a:gd name="T2" fmla="*/ 0 w 496"/>
                        <a:gd name="T3" fmla="*/ 0 h 179"/>
                        <a:gd name="T4" fmla="*/ 0 w 496"/>
                        <a:gd name="T5" fmla="*/ 0 h 179"/>
                        <a:gd name="T6" fmla="*/ 0 w 496"/>
                        <a:gd name="T7" fmla="*/ 0 h 179"/>
                        <a:gd name="T8" fmla="*/ 0 w 496"/>
                        <a:gd name="T9" fmla="*/ 0 h 179"/>
                        <a:gd name="T10" fmla="*/ 0 w 496"/>
                        <a:gd name="T11" fmla="*/ 0 h 179"/>
                        <a:gd name="T12" fmla="*/ 0 w 496"/>
                        <a:gd name="T13" fmla="*/ 0 h 179"/>
                        <a:gd name="T14" fmla="*/ 0 w 496"/>
                        <a:gd name="T15" fmla="*/ 0 h 179"/>
                        <a:gd name="T16" fmla="*/ 0 w 496"/>
                        <a:gd name="T17" fmla="*/ 0 h 179"/>
                        <a:gd name="T18" fmla="*/ 0 w 496"/>
                        <a:gd name="T19" fmla="*/ 0 h 179"/>
                        <a:gd name="T20" fmla="*/ 0 w 496"/>
                        <a:gd name="T21" fmla="*/ 0 h 179"/>
                        <a:gd name="T22" fmla="*/ 0 w 496"/>
                        <a:gd name="T23" fmla="*/ 0 h 179"/>
                        <a:gd name="T24" fmla="*/ 0 w 496"/>
                        <a:gd name="T25" fmla="*/ 0 h 179"/>
                        <a:gd name="T26" fmla="*/ 0 w 496"/>
                        <a:gd name="T27" fmla="*/ 0 h 179"/>
                        <a:gd name="T28" fmla="*/ 0 w 496"/>
                        <a:gd name="T29" fmla="*/ 0 h 179"/>
                        <a:gd name="T30" fmla="*/ 0 w 496"/>
                        <a:gd name="T31" fmla="*/ 0 h 179"/>
                        <a:gd name="T32" fmla="*/ 0 w 496"/>
                        <a:gd name="T33" fmla="*/ 0 h 179"/>
                        <a:gd name="T34" fmla="*/ 0 w 496"/>
                        <a:gd name="T35" fmla="*/ 0 h 179"/>
                        <a:gd name="T36" fmla="*/ 0 w 496"/>
                        <a:gd name="T37" fmla="*/ 0 h 179"/>
                        <a:gd name="T38" fmla="*/ 0 w 496"/>
                        <a:gd name="T39" fmla="*/ 0 h 179"/>
                        <a:gd name="T40" fmla="*/ 0 w 496"/>
                        <a:gd name="T41" fmla="*/ 0 h 179"/>
                        <a:gd name="T42" fmla="*/ 0 w 496"/>
                        <a:gd name="T43" fmla="*/ 0 h 179"/>
                        <a:gd name="T44" fmla="*/ 0 w 496"/>
                        <a:gd name="T45" fmla="*/ 0 h 179"/>
                        <a:gd name="T46" fmla="*/ 0 w 496"/>
                        <a:gd name="T47" fmla="*/ 0 h 179"/>
                        <a:gd name="T48" fmla="*/ 0 w 496"/>
                        <a:gd name="T49" fmla="*/ 0 h 179"/>
                        <a:gd name="T50" fmla="*/ 0 w 496"/>
                        <a:gd name="T51" fmla="*/ 0 h 179"/>
                        <a:gd name="T52" fmla="*/ 0 w 496"/>
                        <a:gd name="T53" fmla="*/ 0 h 179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96"/>
                        <a:gd name="T82" fmla="*/ 0 h 179"/>
                        <a:gd name="T83" fmla="*/ 496 w 496"/>
                        <a:gd name="T84" fmla="*/ 179 h 179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96" h="179">
                          <a:moveTo>
                            <a:pt x="278" y="0"/>
                          </a:moveTo>
                          <a:lnTo>
                            <a:pt x="230" y="18"/>
                          </a:lnTo>
                          <a:lnTo>
                            <a:pt x="179" y="18"/>
                          </a:lnTo>
                          <a:lnTo>
                            <a:pt x="121" y="22"/>
                          </a:lnTo>
                          <a:lnTo>
                            <a:pt x="45" y="37"/>
                          </a:lnTo>
                          <a:lnTo>
                            <a:pt x="22" y="53"/>
                          </a:lnTo>
                          <a:lnTo>
                            <a:pt x="0" y="68"/>
                          </a:lnTo>
                          <a:lnTo>
                            <a:pt x="0" y="111"/>
                          </a:lnTo>
                          <a:lnTo>
                            <a:pt x="22" y="142"/>
                          </a:lnTo>
                          <a:lnTo>
                            <a:pt x="66" y="158"/>
                          </a:lnTo>
                          <a:lnTo>
                            <a:pt x="134" y="167"/>
                          </a:lnTo>
                          <a:lnTo>
                            <a:pt x="195" y="167"/>
                          </a:lnTo>
                          <a:lnTo>
                            <a:pt x="256" y="158"/>
                          </a:lnTo>
                          <a:lnTo>
                            <a:pt x="312" y="126"/>
                          </a:lnTo>
                          <a:lnTo>
                            <a:pt x="316" y="158"/>
                          </a:lnTo>
                          <a:lnTo>
                            <a:pt x="360" y="173"/>
                          </a:lnTo>
                          <a:lnTo>
                            <a:pt x="409" y="179"/>
                          </a:lnTo>
                          <a:lnTo>
                            <a:pt x="443" y="176"/>
                          </a:lnTo>
                          <a:lnTo>
                            <a:pt x="490" y="164"/>
                          </a:lnTo>
                          <a:lnTo>
                            <a:pt x="496" y="133"/>
                          </a:lnTo>
                          <a:lnTo>
                            <a:pt x="490" y="120"/>
                          </a:lnTo>
                          <a:lnTo>
                            <a:pt x="494" y="102"/>
                          </a:lnTo>
                          <a:lnTo>
                            <a:pt x="490" y="62"/>
                          </a:lnTo>
                          <a:lnTo>
                            <a:pt x="485" y="31"/>
                          </a:lnTo>
                          <a:lnTo>
                            <a:pt x="453" y="0"/>
                          </a:lnTo>
                          <a:lnTo>
                            <a:pt x="351" y="9"/>
                          </a:lnTo>
                          <a:lnTo>
                            <a:pt x="278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7" name="Freeform 1645"/>
                    <p:cNvSpPr>
                      <a:spLocks/>
                    </p:cNvSpPr>
                    <p:nvPr/>
                  </p:nvSpPr>
                  <p:spPr bwMode="auto">
                    <a:xfrm>
                      <a:off x="772" y="1486"/>
                      <a:ext cx="38" cy="15"/>
                    </a:xfrm>
                    <a:custGeom>
                      <a:avLst/>
                      <a:gdLst>
                        <a:gd name="T0" fmla="*/ 0 w 526"/>
                        <a:gd name="T1" fmla="*/ 0 h 189"/>
                        <a:gd name="T2" fmla="*/ 0 w 526"/>
                        <a:gd name="T3" fmla="*/ 0 h 189"/>
                        <a:gd name="T4" fmla="*/ 0 w 526"/>
                        <a:gd name="T5" fmla="*/ 0 h 189"/>
                        <a:gd name="T6" fmla="*/ 0 w 526"/>
                        <a:gd name="T7" fmla="*/ 0 h 189"/>
                        <a:gd name="T8" fmla="*/ 0 w 526"/>
                        <a:gd name="T9" fmla="*/ 0 h 189"/>
                        <a:gd name="T10" fmla="*/ 0 w 526"/>
                        <a:gd name="T11" fmla="*/ 0 h 189"/>
                        <a:gd name="T12" fmla="*/ 0 w 526"/>
                        <a:gd name="T13" fmla="*/ 0 h 189"/>
                        <a:gd name="T14" fmla="*/ 0 w 526"/>
                        <a:gd name="T15" fmla="*/ 0 h 189"/>
                        <a:gd name="T16" fmla="*/ 0 w 526"/>
                        <a:gd name="T17" fmla="*/ 0 h 189"/>
                        <a:gd name="T18" fmla="*/ 0 w 526"/>
                        <a:gd name="T19" fmla="*/ 0 h 189"/>
                        <a:gd name="T20" fmla="*/ 0 w 526"/>
                        <a:gd name="T21" fmla="*/ 0 h 189"/>
                        <a:gd name="T22" fmla="*/ 0 w 526"/>
                        <a:gd name="T23" fmla="*/ 0 h 189"/>
                        <a:gd name="T24" fmla="*/ 0 w 526"/>
                        <a:gd name="T25" fmla="*/ 0 h 189"/>
                        <a:gd name="T26" fmla="*/ 0 w 526"/>
                        <a:gd name="T27" fmla="*/ 0 h 189"/>
                        <a:gd name="T28" fmla="*/ 0 w 526"/>
                        <a:gd name="T29" fmla="*/ 0 h 189"/>
                        <a:gd name="T30" fmla="*/ 0 w 526"/>
                        <a:gd name="T31" fmla="*/ 0 h 189"/>
                        <a:gd name="T32" fmla="*/ 0 w 526"/>
                        <a:gd name="T33" fmla="*/ 0 h 189"/>
                        <a:gd name="T34" fmla="*/ 0 w 526"/>
                        <a:gd name="T35" fmla="*/ 0 h 189"/>
                        <a:gd name="T36" fmla="*/ 0 w 526"/>
                        <a:gd name="T37" fmla="*/ 0 h 189"/>
                        <a:gd name="T38" fmla="*/ 0 w 526"/>
                        <a:gd name="T39" fmla="*/ 0 h 189"/>
                        <a:gd name="T40" fmla="*/ 0 w 526"/>
                        <a:gd name="T41" fmla="*/ 0 h 189"/>
                        <a:gd name="T42" fmla="*/ 0 w 526"/>
                        <a:gd name="T43" fmla="*/ 0 h 189"/>
                        <a:gd name="T44" fmla="*/ 0 w 526"/>
                        <a:gd name="T45" fmla="*/ 0 h 189"/>
                        <a:gd name="T46" fmla="*/ 0 w 526"/>
                        <a:gd name="T47" fmla="*/ 0 h 189"/>
                        <a:gd name="T48" fmla="*/ 0 w 526"/>
                        <a:gd name="T49" fmla="*/ 0 h 189"/>
                        <a:gd name="T50" fmla="*/ 0 w 526"/>
                        <a:gd name="T51" fmla="*/ 0 h 189"/>
                        <a:gd name="T52" fmla="*/ 0 w 526"/>
                        <a:gd name="T53" fmla="*/ 0 h 189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526"/>
                        <a:gd name="T82" fmla="*/ 0 h 189"/>
                        <a:gd name="T83" fmla="*/ 526 w 526"/>
                        <a:gd name="T84" fmla="*/ 189 h 189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526" h="189">
                          <a:moveTo>
                            <a:pt x="293" y="0"/>
                          </a:moveTo>
                          <a:lnTo>
                            <a:pt x="243" y="19"/>
                          </a:lnTo>
                          <a:lnTo>
                            <a:pt x="190" y="19"/>
                          </a:lnTo>
                          <a:lnTo>
                            <a:pt x="129" y="23"/>
                          </a:lnTo>
                          <a:lnTo>
                            <a:pt x="47" y="38"/>
                          </a:lnTo>
                          <a:lnTo>
                            <a:pt x="24" y="55"/>
                          </a:lnTo>
                          <a:lnTo>
                            <a:pt x="0" y="71"/>
                          </a:lnTo>
                          <a:lnTo>
                            <a:pt x="0" y="117"/>
                          </a:lnTo>
                          <a:lnTo>
                            <a:pt x="24" y="149"/>
                          </a:lnTo>
                          <a:lnTo>
                            <a:pt x="71" y="166"/>
                          </a:lnTo>
                          <a:lnTo>
                            <a:pt x="143" y="176"/>
                          </a:lnTo>
                          <a:lnTo>
                            <a:pt x="206" y="176"/>
                          </a:lnTo>
                          <a:lnTo>
                            <a:pt x="270" y="166"/>
                          </a:lnTo>
                          <a:lnTo>
                            <a:pt x="331" y="134"/>
                          </a:lnTo>
                          <a:lnTo>
                            <a:pt x="334" y="166"/>
                          </a:lnTo>
                          <a:lnTo>
                            <a:pt x="381" y="182"/>
                          </a:lnTo>
                          <a:lnTo>
                            <a:pt x="431" y="189"/>
                          </a:lnTo>
                          <a:lnTo>
                            <a:pt x="469" y="186"/>
                          </a:lnTo>
                          <a:lnTo>
                            <a:pt x="519" y="172"/>
                          </a:lnTo>
                          <a:lnTo>
                            <a:pt x="526" y="140"/>
                          </a:lnTo>
                          <a:lnTo>
                            <a:pt x="519" y="126"/>
                          </a:lnTo>
                          <a:lnTo>
                            <a:pt x="522" y="108"/>
                          </a:lnTo>
                          <a:lnTo>
                            <a:pt x="519" y="65"/>
                          </a:lnTo>
                          <a:lnTo>
                            <a:pt x="513" y="32"/>
                          </a:lnTo>
                          <a:lnTo>
                            <a:pt x="479" y="0"/>
                          </a:lnTo>
                          <a:lnTo>
                            <a:pt x="370" y="9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60300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8" name="Freeform 1646"/>
                    <p:cNvSpPr>
                      <a:spLocks/>
                    </p:cNvSpPr>
                    <p:nvPr/>
                  </p:nvSpPr>
                  <p:spPr bwMode="auto">
                    <a:xfrm>
                      <a:off x="784" y="1424"/>
                      <a:ext cx="32" cy="64"/>
                    </a:xfrm>
                    <a:custGeom>
                      <a:avLst/>
                      <a:gdLst>
                        <a:gd name="T0" fmla="*/ 0 w 443"/>
                        <a:gd name="T1" fmla="*/ 0 h 833"/>
                        <a:gd name="T2" fmla="*/ 0 w 443"/>
                        <a:gd name="T3" fmla="*/ 0 h 833"/>
                        <a:gd name="T4" fmla="*/ 0 w 443"/>
                        <a:gd name="T5" fmla="*/ 0 h 833"/>
                        <a:gd name="T6" fmla="*/ 0 w 443"/>
                        <a:gd name="T7" fmla="*/ 0 h 833"/>
                        <a:gd name="T8" fmla="*/ 0 w 443"/>
                        <a:gd name="T9" fmla="*/ 0 h 833"/>
                        <a:gd name="T10" fmla="*/ 0 w 443"/>
                        <a:gd name="T11" fmla="*/ 0 h 833"/>
                        <a:gd name="T12" fmla="*/ 0 w 443"/>
                        <a:gd name="T13" fmla="*/ 0 h 833"/>
                        <a:gd name="T14" fmla="*/ 0 w 443"/>
                        <a:gd name="T15" fmla="*/ 0 h 833"/>
                        <a:gd name="T16" fmla="*/ 0 w 443"/>
                        <a:gd name="T17" fmla="*/ 0 h 833"/>
                        <a:gd name="T18" fmla="*/ 0 w 443"/>
                        <a:gd name="T19" fmla="*/ 0 h 833"/>
                        <a:gd name="T20" fmla="*/ 0 w 443"/>
                        <a:gd name="T21" fmla="*/ 0 h 833"/>
                        <a:gd name="T22" fmla="*/ 0 w 443"/>
                        <a:gd name="T23" fmla="*/ 0 h 833"/>
                        <a:gd name="T24" fmla="*/ 0 w 443"/>
                        <a:gd name="T25" fmla="*/ 0 h 833"/>
                        <a:gd name="T26" fmla="*/ 0 w 443"/>
                        <a:gd name="T27" fmla="*/ 0 h 833"/>
                        <a:gd name="T28" fmla="*/ 0 w 443"/>
                        <a:gd name="T29" fmla="*/ 0 h 833"/>
                        <a:gd name="T30" fmla="*/ 0 w 443"/>
                        <a:gd name="T31" fmla="*/ 0 h 833"/>
                        <a:gd name="T32" fmla="*/ 0 w 443"/>
                        <a:gd name="T33" fmla="*/ 0 h 833"/>
                        <a:gd name="T34" fmla="*/ 0 w 443"/>
                        <a:gd name="T35" fmla="*/ 0 h 833"/>
                        <a:gd name="T36" fmla="*/ 0 w 443"/>
                        <a:gd name="T37" fmla="*/ 0 h 833"/>
                        <a:gd name="T38" fmla="*/ 0 w 443"/>
                        <a:gd name="T39" fmla="*/ 0 h 833"/>
                        <a:gd name="T40" fmla="*/ 0 w 443"/>
                        <a:gd name="T41" fmla="*/ 0 h 833"/>
                        <a:gd name="T42" fmla="*/ 0 w 443"/>
                        <a:gd name="T43" fmla="*/ 0 h 833"/>
                        <a:gd name="T44" fmla="*/ 0 w 443"/>
                        <a:gd name="T45" fmla="*/ 0 h 833"/>
                        <a:gd name="T46" fmla="*/ 0 w 443"/>
                        <a:gd name="T47" fmla="*/ 0 h 833"/>
                        <a:gd name="T48" fmla="*/ 0 w 443"/>
                        <a:gd name="T49" fmla="*/ 0 h 833"/>
                        <a:gd name="T50" fmla="*/ 0 w 443"/>
                        <a:gd name="T51" fmla="*/ 0 h 833"/>
                        <a:gd name="T52" fmla="*/ 0 w 443"/>
                        <a:gd name="T53" fmla="*/ 0 h 833"/>
                        <a:gd name="T54" fmla="*/ 0 w 443"/>
                        <a:gd name="T55" fmla="*/ 0 h 833"/>
                        <a:gd name="T56" fmla="*/ 0 w 443"/>
                        <a:gd name="T57" fmla="*/ 0 h 833"/>
                        <a:gd name="T58" fmla="*/ 0 w 443"/>
                        <a:gd name="T59" fmla="*/ 0 h 833"/>
                        <a:gd name="T60" fmla="*/ 0 w 443"/>
                        <a:gd name="T61" fmla="*/ 0 h 833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443"/>
                        <a:gd name="T94" fmla="*/ 0 h 833"/>
                        <a:gd name="T95" fmla="*/ 443 w 443"/>
                        <a:gd name="T96" fmla="*/ 833 h 833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443" h="833">
                          <a:moveTo>
                            <a:pt x="350" y="199"/>
                          </a:moveTo>
                          <a:lnTo>
                            <a:pt x="313" y="288"/>
                          </a:lnTo>
                          <a:lnTo>
                            <a:pt x="272" y="376"/>
                          </a:lnTo>
                          <a:lnTo>
                            <a:pt x="256" y="438"/>
                          </a:lnTo>
                          <a:lnTo>
                            <a:pt x="239" y="478"/>
                          </a:lnTo>
                          <a:lnTo>
                            <a:pt x="228" y="500"/>
                          </a:lnTo>
                          <a:lnTo>
                            <a:pt x="256" y="551"/>
                          </a:lnTo>
                          <a:lnTo>
                            <a:pt x="306" y="621"/>
                          </a:lnTo>
                          <a:lnTo>
                            <a:pt x="353" y="705"/>
                          </a:lnTo>
                          <a:lnTo>
                            <a:pt x="420" y="784"/>
                          </a:lnTo>
                          <a:lnTo>
                            <a:pt x="443" y="820"/>
                          </a:lnTo>
                          <a:lnTo>
                            <a:pt x="402" y="826"/>
                          </a:lnTo>
                          <a:lnTo>
                            <a:pt x="330" y="826"/>
                          </a:lnTo>
                          <a:lnTo>
                            <a:pt x="276" y="829"/>
                          </a:lnTo>
                          <a:lnTo>
                            <a:pt x="232" y="833"/>
                          </a:lnTo>
                          <a:lnTo>
                            <a:pt x="188" y="833"/>
                          </a:lnTo>
                          <a:lnTo>
                            <a:pt x="154" y="813"/>
                          </a:lnTo>
                          <a:lnTo>
                            <a:pt x="134" y="773"/>
                          </a:lnTo>
                          <a:lnTo>
                            <a:pt x="71" y="656"/>
                          </a:lnTo>
                          <a:lnTo>
                            <a:pt x="36" y="548"/>
                          </a:lnTo>
                          <a:lnTo>
                            <a:pt x="0" y="455"/>
                          </a:lnTo>
                          <a:lnTo>
                            <a:pt x="13" y="370"/>
                          </a:lnTo>
                          <a:lnTo>
                            <a:pt x="94" y="275"/>
                          </a:lnTo>
                          <a:lnTo>
                            <a:pt x="154" y="190"/>
                          </a:lnTo>
                          <a:lnTo>
                            <a:pt x="188" y="118"/>
                          </a:lnTo>
                          <a:lnTo>
                            <a:pt x="192" y="30"/>
                          </a:lnTo>
                          <a:lnTo>
                            <a:pt x="198" y="0"/>
                          </a:lnTo>
                          <a:lnTo>
                            <a:pt x="326" y="0"/>
                          </a:lnTo>
                          <a:lnTo>
                            <a:pt x="389" y="0"/>
                          </a:lnTo>
                          <a:lnTo>
                            <a:pt x="383" y="131"/>
                          </a:lnTo>
                          <a:lnTo>
                            <a:pt x="350" y="199"/>
                          </a:lnTo>
                          <a:close/>
                        </a:path>
                      </a:pathLst>
                    </a:custGeom>
                    <a:solidFill>
                      <a:srgbClr val="0000C4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9" name="Freeform 1647"/>
                    <p:cNvSpPr>
                      <a:spLocks/>
                    </p:cNvSpPr>
                    <p:nvPr/>
                  </p:nvSpPr>
                  <p:spPr bwMode="auto">
                    <a:xfrm>
                      <a:off x="778" y="1422"/>
                      <a:ext cx="35" cy="67"/>
                    </a:xfrm>
                    <a:custGeom>
                      <a:avLst/>
                      <a:gdLst>
                        <a:gd name="T0" fmla="*/ 0 w 493"/>
                        <a:gd name="T1" fmla="*/ 0 h 868"/>
                        <a:gd name="T2" fmla="*/ 0 w 493"/>
                        <a:gd name="T3" fmla="*/ 0 h 868"/>
                        <a:gd name="T4" fmla="*/ 0 w 493"/>
                        <a:gd name="T5" fmla="*/ 0 h 868"/>
                        <a:gd name="T6" fmla="*/ 0 w 493"/>
                        <a:gd name="T7" fmla="*/ 0 h 868"/>
                        <a:gd name="T8" fmla="*/ 0 w 493"/>
                        <a:gd name="T9" fmla="*/ 0 h 868"/>
                        <a:gd name="T10" fmla="*/ 0 w 493"/>
                        <a:gd name="T11" fmla="*/ 0 h 868"/>
                        <a:gd name="T12" fmla="*/ 0 w 493"/>
                        <a:gd name="T13" fmla="*/ 0 h 868"/>
                        <a:gd name="T14" fmla="*/ 0 w 493"/>
                        <a:gd name="T15" fmla="*/ 0 h 868"/>
                        <a:gd name="T16" fmla="*/ 0 w 493"/>
                        <a:gd name="T17" fmla="*/ 0 h 868"/>
                        <a:gd name="T18" fmla="*/ 0 w 493"/>
                        <a:gd name="T19" fmla="*/ 0 h 868"/>
                        <a:gd name="T20" fmla="*/ 0 w 493"/>
                        <a:gd name="T21" fmla="*/ 0 h 868"/>
                        <a:gd name="T22" fmla="*/ 0 w 493"/>
                        <a:gd name="T23" fmla="*/ 0 h 868"/>
                        <a:gd name="T24" fmla="*/ 0 w 493"/>
                        <a:gd name="T25" fmla="*/ 0 h 868"/>
                        <a:gd name="T26" fmla="*/ 0 w 493"/>
                        <a:gd name="T27" fmla="*/ 0 h 868"/>
                        <a:gd name="T28" fmla="*/ 0 w 493"/>
                        <a:gd name="T29" fmla="*/ 0 h 868"/>
                        <a:gd name="T30" fmla="*/ 0 w 493"/>
                        <a:gd name="T31" fmla="*/ 0 h 868"/>
                        <a:gd name="T32" fmla="*/ 0 w 493"/>
                        <a:gd name="T33" fmla="*/ 0 h 868"/>
                        <a:gd name="T34" fmla="*/ 0 w 493"/>
                        <a:gd name="T35" fmla="*/ 0 h 868"/>
                        <a:gd name="T36" fmla="*/ 0 w 493"/>
                        <a:gd name="T37" fmla="*/ 0 h 868"/>
                        <a:gd name="T38" fmla="*/ 0 w 493"/>
                        <a:gd name="T39" fmla="*/ 0 h 868"/>
                        <a:gd name="T40" fmla="*/ 0 w 493"/>
                        <a:gd name="T41" fmla="*/ 0 h 868"/>
                        <a:gd name="T42" fmla="*/ 0 w 493"/>
                        <a:gd name="T43" fmla="*/ 0 h 868"/>
                        <a:gd name="T44" fmla="*/ 0 w 493"/>
                        <a:gd name="T45" fmla="*/ 0 h 868"/>
                        <a:gd name="T46" fmla="*/ 0 w 493"/>
                        <a:gd name="T47" fmla="*/ 0 h 868"/>
                        <a:gd name="T48" fmla="*/ 0 w 493"/>
                        <a:gd name="T49" fmla="*/ 0 h 868"/>
                        <a:gd name="T50" fmla="*/ 0 w 493"/>
                        <a:gd name="T51" fmla="*/ 0 h 868"/>
                        <a:gd name="T52" fmla="*/ 0 w 493"/>
                        <a:gd name="T53" fmla="*/ 0 h 868"/>
                        <a:gd name="T54" fmla="*/ 0 w 493"/>
                        <a:gd name="T55" fmla="*/ 0 h 868"/>
                        <a:gd name="T56" fmla="*/ 0 w 493"/>
                        <a:gd name="T57" fmla="*/ 0 h 868"/>
                        <a:gd name="T58" fmla="*/ 0 w 493"/>
                        <a:gd name="T59" fmla="*/ 0 h 868"/>
                        <a:gd name="T60" fmla="*/ 0 w 493"/>
                        <a:gd name="T61" fmla="*/ 0 h 868"/>
                        <a:gd name="T62" fmla="*/ 0 w 493"/>
                        <a:gd name="T63" fmla="*/ 0 h 868"/>
                        <a:gd name="T64" fmla="*/ 0 w 493"/>
                        <a:gd name="T65" fmla="*/ 0 h 868"/>
                        <a:gd name="T66" fmla="*/ 0 w 493"/>
                        <a:gd name="T67" fmla="*/ 0 h 868"/>
                        <a:gd name="T68" fmla="*/ 0 w 493"/>
                        <a:gd name="T69" fmla="*/ 0 h 868"/>
                        <a:gd name="T70" fmla="*/ 0 w 493"/>
                        <a:gd name="T71" fmla="*/ 0 h 868"/>
                        <a:gd name="T72" fmla="*/ 0 w 493"/>
                        <a:gd name="T73" fmla="*/ 0 h 868"/>
                        <a:gd name="T74" fmla="*/ 0 w 493"/>
                        <a:gd name="T75" fmla="*/ 0 h 868"/>
                        <a:gd name="T76" fmla="*/ 0 w 493"/>
                        <a:gd name="T77" fmla="*/ 0 h 868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493"/>
                        <a:gd name="T118" fmla="*/ 0 h 868"/>
                        <a:gd name="T119" fmla="*/ 493 w 493"/>
                        <a:gd name="T120" fmla="*/ 868 h 868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493" h="868">
                          <a:moveTo>
                            <a:pt x="232" y="0"/>
                          </a:moveTo>
                          <a:lnTo>
                            <a:pt x="188" y="115"/>
                          </a:lnTo>
                          <a:lnTo>
                            <a:pt x="165" y="183"/>
                          </a:lnTo>
                          <a:lnTo>
                            <a:pt x="148" y="215"/>
                          </a:lnTo>
                          <a:lnTo>
                            <a:pt x="87" y="288"/>
                          </a:lnTo>
                          <a:lnTo>
                            <a:pt x="33" y="379"/>
                          </a:lnTo>
                          <a:lnTo>
                            <a:pt x="13" y="445"/>
                          </a:lnTo>
                          <a:lnTo>
                            <a:pt x="0" y="503"/>
                          </a:lnTo>
                          <a:lnTo>
                            <a:pt x="13" y="556"/>
                          </a:lnTo>
                          <a:lnTo>
                            <a:pt x="74" y="637"/>
                          </a:lnTo>
                          <a:lnTo>
                            <a:pt x="154" y="751"/>
                          </a:lnTo>
                          <a:lnTo>
                            <a:pt x="201" y="836"/>
                          </a:lnTo>
                          <a:lnTo>
                            <a:pt x="232" y="852"/>
                          </a:lnTo>
                          <a:lnTo>
                            <a:pt x="279" y="865"/>
                          </a:lnTo>
                          <a:lnTo>
                            <a:pt x="330" y="868"/>
                          </a:lnTo>
                          <a:lnTo>
                            <a:pt x="374" y="865"/>
                          </a:lnTo>
                          <a:lnTo>
                            <a:pt x="414" y="862"/>
                          </a:lnTo>
                          <a:lnTo>
                            <a:pt x="434" y="845"/>
                          </a:lnTo>
                          <a:lnTo>
                            <a:pt x="380" y="780"/>
                          </a:lnTo>
                          <a:lnTo>
                            <a:pt x="319" y="689"/>
                          </a:lnTo>
                          <a:lnTo>
                            <a:pt x="286" y="620"/>
                          </a:lnTo>
                          <a:lnTo>
                            <a:pt x="253" y="571"/>
                          </a:lnTo>
                          <a:lnTo>
                            <a:pt x="229" y="513"/>
                          </a:lnTo>
                          <a:lnTo>
                            <a:pt x="201" y="477"/>
                          </a:lnTo>
                          <a:lnTo>
                            <a:pt x="154" y="457"/>
                          </a:lnTo>
                          <a:lnTo>
                            <a:pt x="222" y="480"/>
                          </a:lnTo>
                          <a:lnTo>
                            <a:pt x="245" y="431"/>
                          </a:lnTo>
                          <a:lnTo>
                            <a:pt x="279" y="376"/>
                          </a:lnTo>
                          <a:lnTo>
                            <a:pt x="316" y="311"/>
                          </a:lnTo>
                          <a:lnTo>
                            <a:pt x="360" y="265"/>
                          </a:lnTo>
                          <a:lnTo>
                            <a:pt x="404" y="255"/>
                          </a:lnTo>
                          <a:lnTo>
                            <a:pt x="451" y="232"/>
                          </a:lnTo>
                          <a:lnTo>
                            <a:pt x="477" y="189"/>
                          </a:lnTo>
                          <a:lnTo>
                            <a:pt x="493" y="108"/>
                          </a:lnTo>
                          <a:lnTo>
                            <a:pt x="493" y="36"/>
                          </a:lnTo>
                          <a:lnTo>
                            <a:pt x="493" y="4"/>
                          </a:lnTo>
                          <a:lnTo>
                            <a:pt x="407" y="7"/>
                          </a:lnTo>
                          <a:lnTo>
                            <a:pt x="336" y="7"/>
                          </a:lnTo>
                          <a:lnTo>
                            <a:pt x="232" y="0"/>
                          </a:lnTo>
                          <a:close/>
                        </a:path>
                      </a:pathLst>
                    </a:custGeom>
                    <a:solidFill>
                      <a:srgbClr val="0000E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430" name="Group 16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9" y="1437"/>
                      <a:ext cx="9" cy="10"/>
                      <a:chOff x="809" y="1437"/>
                      <a:chExt cx="9" cy="10"/>
                    </a:xfrm>
                  </p:grpSpPr>
                  <p:sp>
                    <p:nvSpPr>
                      <p:cNvPr id="431" name="Freeform 16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9" y="1437"/>
                        <a:ext cx="7" cy="7"/>
                      </a:xfrm>
                      <a:custGeom>
                        <a:avLst/>
                        <a:gdLst>
                          <a:gd name="T0" fmla="*/ 0 w 93"/>
                          <a:gd name="T1" fmla="*/ 0 h 99"/>
                          <a:gd name="T2" fmla="*/ 0 w 93"/>
                          <a:gd name="T3" fmla="*/ 0 h 99"/>
                          <a:gd name="T4" fmla="*/ 0 w 93"/>
                          <a:gd name="T5" fmla="*/ 0 h 99"/>
                          <a:gd name="T6" fmla="*/ 0 w 93"/>
                          <a:gd name="T7" fmla="*/ 0 h 99"/>
                          <a:gd name="T8" fmla="*/ 0 w 93"/>
                          <a:gd name="T9" fmla="*/ 0 h 9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3"/>
                          <a:gd name="T16" fmla="*/ 0 h 99"/>
                          <a:gd name="T17" fmla="*/ 93 w 93"/>
                          <a:gd name="T18" fmla="*/ 99 h 9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3" h="99">
                            <a:moveTo>
                              <a:pt x="93" y="0"/>
                            </a:moveTo>
                            <a:lnTo>
                              <a:pt x="80" y="36"/>
                            </a:lnTo>
                            <a:lnTo>
                              <a:pt x="60" y="64"/>
                            </a:lnTo>
                            <a:lnTo>
                              <a:pt x="36" y="83"/>
                            </a:lnTo>
                            <a:lnTo>
                              <a:pt x="0" y="99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32" name="Freeform 16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1" y="1439"/>
                        <a:ext cx="7" cy="8"/>
                      </a:xfrm>
                      <a:custGeom>
                        <a:avLst/>
                        <a:gdLst>
                          <a:gd name="T0" fmla="*/ 0 w 102"/>
                          <a:gd name="T1" fmla="*/ 0 h 109"/>
                          <a:gd name="T2" fmla="*/ 0 w 102"/>
                          <a:gd name="T3" fmla="*/ 0 h 109"/>
                          <a:gd name="T4" fmla="*/ 0 w 102"/>
                          <a:gd name="T5" fmla="*/ 0 h 109"/>
                          <a:gd name="T6" fmla="*/ 0 w 102"/>
                          <a:gd name="T7" fmla="*/ 0 h 109"/>
                          <a:gd name="T8" fmla="*/ 0 w 102"/>
                          <a:gd name="T9" fmla="*/ 0 h 10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"/>
                          <a:gd name="T16" fmla="*/ 0 h 109"/>
                          <a:gd name="T17" fmla="*/ 102 w 102"/>
                          <a:gd name="T18" fmla="*/ 109 h 10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" h="109">
                            <a:moveTo>
                              <a:pt x="102" y="0"/>
                            </a:moveTo>
                            <a:lnTo>
                              <a:pt x="89" y="40"/>
                            </a:lnTo>
                            <a:lnTo>
                              <a:pt x="67" y="71"/>
                            </a:lnTo>
                            <a:lnTo>
                              <a:pt x="39" y="93"/>
                            </a:lnTo>
                            <a:lnTo>
                              <a:pt x="0" y="109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sp>
                <p:nvSpPr>
                  <p:cNvPr id="396" name="Freeform 1651"/>
                  <p:cNvSpPr>
                    <a:spLocks/>
                  </p:cNvSpPr>
                  <p:nvPr/>
                </p:nvSpPr>
                <p:spPr bwMode="auto">
                  <a:xfrm>
                    <a:off x="752" y="1349"/>
                    <a:ext cx="25" cy="24"/>
                  </a:xfrm>
                  <a:custGeom>
                    <a:avLst/>
                    <a:gdLst>
                      <a:gd name="T0" fmla="*/ 0 w 346"/>
                      <a:gd name="T1" fmla="*/ 0 h 321"/>
                      <a:gd name="T2" fmla="*/ 0 w 346"/>
                      <a:gd name="T3" fmla="*/ 0 h 321"/>
                      <a:gd name="T4" fmla="*/ 0 w 346"/>
                      <a:gd name="T5" fmla="*/ 0 h 321"/>
                      <a:gd name="T6" fmla="*/ 0 w 346"/>
                      <a:gd name="T7" fmla="*/ 0 h 321"/>
                      <a:gd name="T8" fmla="*/ 0 w 346"/>
                      <a:gd name="T9" fmla="*/ 0 h 321"/>
                      <a:gd name="T10" fmla="*/ 0 w 346"/>
                      <a:gd name="T11" fmla="*/ 0 h 321"/>
                      <a:gd name="T12" fmla="*/ 0 w 346"/>
                      <a:gd name="T13" fmla="*/ 0 h 321"/>
                      <a:gd name="T14" fmla="*/ 0 w 346"/>
                      <a:gd name="T15" fmla="*/ 0 h 321"/>
                      <a:gd name="T16" fmla="*/ 0 w 346"/>
                      <a:gd name="T17" fmla="*/ 0 h 321"/>
                      <a:gd name="T18" fmla="*/ 0 w 346"/>
                      <a:gd name="T19" fmla="*/ 0 h 321"/>
                      <a:gd name="T20" fmla="*/ 0 w 346"/>
                      <a:gd name="T21" fmla="*/ 0 h 321"/>
                      <a:gd name="T22" fmla="*/ 0 w 346"/>
                      <a:gd name="T23" fmla="*/ 0 h 321"/>
                      <a:gd name="T24" fmla="*/ 0 w 346"/>
                      <a:gd name="T25" fmla="*/ 0 h 321"/>
                      <a:gd name="T26" fmla="*/ 0 w 346"/>
                      <a:gd name="T27" fmla="*/ 0 h 321"/>
                      <a:gd name="T28" fmla="*/ 0 w 346"/>
                      <a:gd name="T29" fmla="*/ 0 h 321"/>
                      <a:gd name="T30" fmla="*/ 0 w 346"/>
                      <a:gd name="T31" fmla="*/ 0 h 321"/>
                      <a:gd name="T32" fmla="*/ 0 w 346"/>
                      <a:gd name="T33" fmla="*/ 0 h 321"/>
                      <a:gd name="T34" fmla="*/ 0 w 346"/>
                      <a:gd name="T35" fmla="*/ 0 h 321"/>
                      <a:gd name="T36" fmla="*/ 0 w 346"/>
                      <a:gd name="T37" fmla="*/ 0 h 321"/>
                      <a:gd name="T38" fmla="*/ 0 w 346"/>
                      <a:gd name="T39" fmla="*/ 0 h 321"/>
                      <a:gd name="T40" fmla="*/ 0 w 346"/>
                      <a:gd name="T41" fmla="*/ 0 h 321"/>
                      <a:gd name="T42" fmla="*/ 0 w 346"/>
                      <a:gd name="T43" fmla="*/ 0 h 321"/>
                      <a:gd name="T44" fmla="*/ 0 w 346"/>
                      <a:gd name="T45" fmla="*/ 0 h 321"/>
                      <a:gd name="T46" fmla="*/ 0 w 346"/>
                      <a:gd name="T47" fmla="*/ 0 h 321"/>
                      <a:gd name="T48" fmla="*/ 0 w 346"/>
                      <a:gd name="T49" fmla="*/ 0 h 321"/>
                      <a:gd name="T50" fmla="*/ 0 w 346"/>
                      <a:gd name="T51" fmla="*/ 0 h 321"/>
                      <a:gd name="T52" fmla="*/ 0 w 346"/>
                      <a:gd name="T53" fmla="*/ 0 h 321"/>
                      <a:gd name="T54" fmla="*/ 0 w 346"/>
                      <a:gd name="T55" fmla="*/ 0 h 321"/>
                      <a:gd name="T56" fmla="*/ 0 w 346"/>
                      <a:gd name="T57" fmla="*/ 0 h 321"/>
                      <a:gd name="T58" fmla="*/ 0 w 346"/>
                      <a:gd name="T59" fmla="*/ 0 h 321"/>
                      <a:gd name="T60" fmla="*/ 0 w 346"/>
                      <a:gd name="T61" fmla="*/ 0 h 321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46"/>
                      <a:gd name="T94" fmla="*/ 0 h 321"/>
                      <a:gd name="T95" fmla="*/ 346 w 346"/>
                      <a:gd name="T96" fmla="*/ 321 h 321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46" h="321">
                        <a:moveTo>
                          <a:pt x="276" y="321"/>
                        </a:moveTo>
                        <a:lnTo>
                          <a:pt x="194" y="259"/>
                        </a:lnTo>
                        <a:lnTo>
                          <a:pt x="141" y="249"/>
                        </a:lnTo>
                        <a:lnTo>
                          <a:pt x="84" y="233"/>
                        </a:lnTo>
                        <a:lnTo>
                          <a:pt x="50" y="200"/>
                        </a:lnTo>
                        <a:lnTo>
                          <a:pt x="13" y="151"/>
                        </a:lnTo>
                        <a:lnTo>
                          <a:pt x="0" y="141"/>
                        </a:lnTo>
                        <a:lnTo>
                          <a:pt x="6" y="105"/>
                        </a:lnTo>
                        <a:lnTo>
                          <a:pt x="47" y="128"/>
                        </a:lnTo>
                        <a:lnTo>
                          <a:pt x="20" y="96"/>
                        </a:lnTo>
                        <a:lnTo>
                          <a:pt x="40" y="76"/>
                        </a:lnTo>
                        <a:lnTo>
                          <a:pt x="91" y="105"/>
                        </a:lnTo>
                        <a:lnTo>
                          <a:pt x="131" y="137"/>
                        </a:lnTo>
                        <a:lnTo>
                          <a:pt x="70" y="73"/>
                        </a:lnTo>
                        <a:lnTo>
                          <a:pt x="64" y="43"/>
                        </a:lnTo>
                        <a:lnTo>
                          <a:pt x="77" y="23"/>
                        </a:lnTo>
                        <a:lnTo>
                          <a:pt x="108" y="40"/>
                        </a:lnTo>
                        <a:lnTo>
                          <a:pt x="178" y="88"/>
                        </a:lnTo>
                        <a:lnTo>
                          <a:pt x="202" y="119"/>
                        </a:lnTo>
                        <a:lnTo>
                          <a:pt x="225" y="92"/>
                        </a:lnTo>
                        <a:lnTo>
                          <a:pt x="199" y="40"/>
                        </a:lnTo>
                        <a:lnTo>
                          <a:pt x="188" y="17"/>
                        </a:lnTo>
                        <a:lnTo>
                          <a:pt x="199" y="0"/>
                        </a:lnTo>
                        <a:lnTo>
                          <a:pt x="222" y="8"/>
                        </a:lnTo>
                        <a:lnTo>
                          <a:pt x="272" y="43"/>
                        </a:lnTo>
                        <a:lnTo>
                          <a:pt x="293" y="96"/>
                        </a:lnTo>
                        <a:lnTo>
                          <a:pt x="290" y="134"/>
                        </a:lnTo>
                        <a:lnTo>
                          <a:pt x="285" y="170"/>
                        </a:lnTo>
                        <a:lnTo>
                          <a:pt x="285" y="219"/>
                        </a:lnTo>
                        <a:lnTo>
                          <a:pt x="346" y="259"/>
                        </a:lnTo>
                        <a:lnTo>
                          <a:pt x="276" y="321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7" name="Freeform 1652"/>
                  <p:cNvSpPr>
                    <a:spLocks/>
                  </p:cNvSpPr>
                  <p:nvPr/>
                </p:nvSpPr>
                <p:spPr bwMode="auto">
                  <a:xfrm>
                    <a:off x="766" y="1362"/>
                    <a:ext cx="53" cy="64"/>
                  </a:xfrm>
                  <a:custGeom>
                    <a:avLst/>
                    <a:gdLst>
                      <a:gd name="T0" fmla="*/ 0 w 745"/>
                      <a:gd name="T1" fmla="*/ 0 h 833"/>
                      <a:gd name="T2" fmla="*/ 0 w 745"/>
                      <a:gd name="T3" fmla="*/ 0 h 833"/>
                      <a:gd name="T4" fmla="*/ 0 w 745"/>
                      <a:gd name="T5" fmla="*/ 0 h 833"/>
                      <a:gd name="T6" fmla="*/ 0 w 745"/>
                      <a:gd name="T7" fmla="*/ 0 h 833"/>
                      <a:gd name="T8" fmla="*/ 0 w 745"/>
                      <a:gd name="T9" fmla="*/ 0 h 833"/>
                      <a:gd name="T10" fmla="*/ 0 w 745"/>
                      <a:gd name="T11" fmla="*/ 0 h 833"/>
                      <a:gd name="T12" fmla="*/ 0 w 745"/>
                      <a:gd name="T13" fmla="*/ 0 h 833"/>
                      <a:gd name="T14" fmla="*/ 0 w 745"/>
                      <a:gd name="T15" fmla="*/ 0 h 833"/>
                      <a:gd name="T16" fmla="*/ 0 w 745"/>
                      <a:gd name="T17" fmla="*/ 0 h 833"/>
                      <a:gd name="T18" fmla="*/ 0 w 745"/>
                      <a:gd name="T19" fmla="*/ 0 h 833"/>
                      <a:gd name="T20" fmla="*/ 0 w 745"/>
                      <a:gd name="T21" fmla="*/ 0 h 833"/>
                      <a:gd name="T22" fmla="*/ 0 w 745"/>
                      <a:gd name="T23" fmla="*/ 0 h 833"/>
                      <a:gd name="T24" fmla="*/ 0 w 745"/>
                      <a:gd name="T25" fmla="*/ 0 h 833"/>
                      <a:gd name="T26" fmla="*/ 0 w 745"/>
                      <a:gd name="T27" fmla="*/ 0 h 833"/>
                      <a:gd name="T28" fmla="*/ 0 w 745"/>
                      <a:gd name="T29" fmla="*/ 0 h 833"/>
                      <a:gd name="T30" fmla="*/ 0 w 745"/>
                      <a:gd name="T31" fmla="*/ 0 h 833"/>
                      <a:gd name="T32" fmla="*/ 0 w 745"/>
                      <a:gd name="T33" fmla="*/ 0 h 833"/>
                      <a:gd name="T34" fmla="*/ 0 w 745"/>
                      <a:gd name="T35" fmla="*/ 0 h 833"/>
                      <a:gd name="T36" fmla="*/ 0 w 745"/>
                      <a:gd name="T37" fmla="*/ 0 h 833"/>
                      <a:gd name="T38" fmla="*/ 0 w 745"/>
                      <a:gd name="T39" fmla="*/ 0 h 833"/>
                      <a:gd name="T40" fmla="*/ 0 w 745"/>
                      <a:gd name="T41" fmla="*/ 0 h 833"/>
                      <a:gd name="T42" fmla="*/ 0 w 745"/>
                      <a:gd name="T43" fmla="*/ 0 h 833"/>
                      <a:gd name="T44" fmla="*/ 0 w 745"/>
                      <a:gd name="T45" fmla="*/ 0 h 833"/>
                      <a:gd name="T46" fmla="*/ 0 w 745"/>
                      <a:gd name="T47" fmla="*/ 0 h 833"/>
                      <a:gd name="T48" fmla="*/ 0 w 745"/>
                      <a:gd name="T49" fmla="*/ 0 h 833"/>
                      <a:gd name="T50" fmla="*/ 0 w 745"/>
                      <a:gd name="T51" fmla="*/ 0 h 833"/>
                      <a:gd name="T52" fmla="*/ 0 w 745"/>
                      <a:gd name="T53" fmla="*/ 0 h 833"/>
                      <a:gd name="T54" fmla="*/ 0 w 745"/>
                      <a:gd name="T55" fmla="*/ 0 h 833"/>
                      <a:gd name="T56" fmla="*/ 0 w 745"/>
                      <a:gd name="T57" fmla="*/ 0 h 833"/>
                      <a:gd name="T58" fmla="*/ 0 w 745"/>
                      <a:gd name="T59" fmla="*/ 0 h 833"/>
                      <a:gd name="T60" fmla="*/ 0 w 745"/>
                      <a:gd name="T61" fmla="*/ 0 h 833"/>
                      <a:gd name="T62" fmla="*/ 0 w 745"/>
                      <a:gd name="T63" fmla="*/ 0 h 833"/>
                      <a:gd name="T64" fmla="*/ 0 w 745"/>
                      <a:gd name="T65" fmla="*/ 0 h 833"/>
                      <a:gd name="T66" fmla="*/ 0 w 745"/>
                      <a:gd name="T67" fmla="*/ 0 h 833"/>
                      <a:gd name="T68" fmla="*/ 0 w 745"/>
                      <a:gd name="T69" fmla="*/ 0 h 833"/>
                      <a:gd name="T70" fmla="*/ 0 w 745"/>
                      <a:gd name="T71" fmla="*/ 0 h 833"/>
                      <a:gd name="T72" fmla="*/ 0 w 745"/>
                      <a:gd name="T73" fmla="*/ 0 h 833"/>
                      <a:gd name="T74" fmla="*/ 0 w 745"/>
                      <a:gd name="T75" fmla="*/ 0 h 833"/>
                      <a:gd name="T76" fmla="*/ 0 w 745"/>
                      <a:gd name="T77" fmla="*/ 0 h 833"/>
                      <a:gd name="T78" fmla="*/ 0 w 745"/>
                      <a:gd name="T79" fmla="*/ 0 h 833"/>
                      <a:gd name="T80" fmla="*/ 0 w 745"/>
                      <a:gd name="T81" fmla="*/ 0 h 833"/>
                      <a:gd name="T82" fmla="*/ 0 w 745"/>
                      <a:gd name="T83" fmla="*/ 0 h 833"/>
                      <a:gd name="T84" fmla="*/ 0 w 745"/>
                      <a:gd name="T85" fmla="*/ 0 h 833"/>
                      <a:gd name="T86" fmla="*/ 0 w 745"/>
                      <a:gd name="T87" fmla="*/ 0 h 833"/>
                      <a:gd name="T88" fmla="*/ 0 w 745"/>
                      <a:gd name="T89" fmla="*/ 0 h 833"/>
                      <a:gd name="T90" fmla="*/ 0 w 745"/>
                      <a:gd name="T91" fmla="*/ 0 h 833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745"/>
                      <a:gd name="T139" fmla="*/ 0 h 833"/>
                      <a:gd name="T140" fmla="*/ 745 w 745"/>
                      <a:gd name="T141" fmla="*/ 833 h 833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745" h="833">
                        <a:moveTo>
                          <a:pt x="682" y="273"/>
                        </a:moveTo>
                        <a:lnTo>
                          <a:pt x="646" y="243"/>
                        </a:lnTo>
                        <a:lnTo>
                          <a:pt x="616" y="247"/>
                        </a:lnTo>
                        <a:lnTo>
                          <a:pt x="521" y="268"/>
                        </a:lnTo>
                        <a:lnTo>
                          <a:pt x="481" y="308"/>
                        </a:lnTo>
                        <a:lnTo>
                          <a:pt x="436" y="290"/>
                        </a:lnTo>
                        <a:lnTo>
                          <a:pt x="374" y="264"/>
                        </a:lnTo>
                        <a:lnTo>
                          <a:pt x="346" y="273"/>
                        </a:lnTo>
                        <a:lnTo>
                          <a:pt x="329" y="255"/>
                        </a:lnTo>
                        <a:lnTo>
                          <a:pt x="301" y="255"/>
                        </a:lnTo>
                        <a:lnTo>
                          <a:pt x="243" y="199"/>
                        </a:lnTo>
                        <a:lnTo>
                          <a:pt x="162" y="82"/>
                        </a:lnTo>
                        <a:lnTo>
                          <a:pt x="100" y="0"/>
                        </a:lnTo>
                        <a:lnTo>
                          <a:pt x="0" y="135"/>
                        </a:lnTo>
                        <a:lnTo>
                          <a:pt x="100" y="199"/>
                        </a:lnTo>
                        <a:lnTo>
                          <a:pt x="198" y="290"/>
                        </a:lnTo>
                        <a:lnTo>
                          <a:pt x="261" y="346"/>
                        </a:lnTo>
                        <a:lnTo>
                          <a:pt x="252" y="382"/>
                        </a:lnTo>
                        <a:lnTo>
                          <a:pt x="297" y="416"/>
                        </a:lnTo>
                        <a:lnTo>
                          <a:pt x="342" y="416"/>
                        </a:lnTo>
                        <a:lnTo>
                          <a:pt x="391" y="473"/>
                        </a:lnTo>
                        <a:lnTo>
                          <a:pt x="423" y="508"/>
                        </a:lnTo>
                        <a:lnTo>
                          <a:pt x="409" y="560"/>
                        </a:lnTo>
                        <a:lnTo>
                          <a:pt x="396" y="647"/>
                        </a:lnTo>
                        <a:lnTo>
                          <a:pt x="382" y="691"/>
                        </a:lnTo>
                        <a:lnTo>
                          <a:pt x="378" y="739"/>
                        </a:lnTo>
                        <a:lnTo>
                          <a:pt x="391" y="795"/>
                        </a:lnTo>
                        <a:lnTo>
                          <a:pt x="419" y="821"/>
                        </a:lnTo>
                        <a:lnTo>
                          <a:pt x="468" y="829"/>
                        </a:lnTo>
                        <a:lnTo>
                          <a:pt x="548" y="833"/>
                        </a:lnTo>
                        <a:lnTo>
                          <a:pt x="625" y="829"/>
                        </a:lnTo>
                        <a:lnTo>
                          <a:pt x="673" y="817"/>
                        </a:lnTo>
                        <a:lnTo>
                          <a:pt x="713" y="785"/>
                        </a:lnTo>
                        <a:lnTo>
                          <a:pt x="723" y="703"/>
                        </a:lnTo>
                        <a:lnTo>
                          <a:pt x="718" y="665"/>
                        </a:lnTo>
                        <a:lnTo>
                          <a:pt x="731" y="595"/>
                        </a:lnTo>
                        <a:lnTo>
                          <a:pt x="718" y="578"/>
                        </a:lnTo>
                        <a:lnTo>
                          <a:pt x="718" y="543"/>
                        </a:lnTo>
                        <a:lnTo>
                          <a:pt x="731" y="519"/>
                        </a:lnTo>
                        <a:lnTo>
                          <a:pt x="741" y="491"/>
                        </a:lnTo>
                        <a:lnTo>
                          <a:pt x="745" y="446"/>
                        </a:lnTo>
                        <a:lnTo>
                          <a:pt x="741" y="408"/>
                        </a:lnTo>
                        <a:lnTo>
                          <a:pt x="734" y="365"/>
                        </a:lnTo>
                        <a:lnTo>
                          <a:pt x="723" y="334"/>
                        </a:lnTo>
                        <a:lnTo>
                          <a:pt x="708" y="303"/>
                        </a:lnTo>
                        <a:lnTo>
                          <a:pt x="682" y="273"/>
                        </a:lnTo>
                        <a:close/>
                      </a:path>
                    </a:pathLst>
                  </a:custGeom>
                  <a:solidFill>
                    <a:srgbClr val="4040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398" name="Group 1653"/>
                  <p:cNvGrpSpPr>
                    <a:grpSpLocks/>
                  </p:cNvGrpSpPr>
                  <p:nvPr/>
                </p:nvGrpSpPr>
                <p:grpSpPr bwMode="auto">
                  <a:xfrm>
                    <a:off x="796" y="1383"/>
                    <a:ext cx="21" cy="38"/>
                    <a:chOff x="796" y="1383"/>
                    <a:chExt cx="21" cy="38"/>
                  </a:xfrm>
                </p:grpSpPr>
                <p:grpSp>
                  <p:nvGrpSpPr>
                    <p:cNvPr id="421" name="Group 16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9" y="1388"/>
                      <a:ext cx="18" cy="33"/>
                      <a:chOff x="799" y="1388"/>
                      <a:chExt cx="18" cy="33"/>
                    </a:xfrm>
                  </p:grpSpPr>
                  <p:sp>
                    <p:nvSpPr>
                      <p:cNvPr id="424" name="Freeform 16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5" y="1408"/>
                        <a:ext cx="12" cy="13"/>
                      </a:xfrm>
                      <a:custGeom>
                        <a:avLst/>
                        <a:gdLst>
                          <a:gd name="T0" fmla="*/ 0 w 159"/>
                          <a:gd name="T1" fmla="*/ 0 h 175"/>
                          <a:gd name="T2" fmla="*/ 0 w 159"/>
                          <a:gd name="T3" fmla="*/ 0 h 175"/>
                          <a:gd name="T4" fmla="*/ 0 w 159"/>
                          <a:gd name="T5" fmla="*/ 0 h 175"/>
                          <a:gd name="T6" fmla="*/ 0 w 159"/>
                          <a:gd name="T7" fmla="*/ 0 h 175"/>
                          <a:gd name="T8" fmla="*/ 0 w 159"/>
                          <a:gd name="T9" fmla="*/ 0 h 175"/>
                          <a:gd name="T10" fmla="*/ 0 w 159"/>
                          <a:gd name="T11" fmla="*/ 0 h 175"/>
                          <a:gd name="T12" fmla="*/ 0 w 159"/>
                          <a:gd name="T13" fmla="*/ 0 h 175"/>
                          <a:gd name="T14" fmla="*/ 0 w 159"/>
                          <a:gd name="T15" fmla="*/ 0 h 175"/>
                          <a:gd name="T16" fmla="*/ 0 w 159"/>
                          <a:gd name="T17" fmla="*/ 0 h 175"/>
                          <a:gd name="T18" fmla="*/ 0 w 159"/>
                          <a:gd name="T19" fmla="*/ 0 h 175"/>
                          <a:gd name="T20" fmla="*/ 0 w 159"/>
                          <a:gd name="T21" fmla="*/ 0 h 17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59"/>
                          <a:gd name="T34" fmla="*/ 0 h 175"/>
                          <a:gd name="T35" fmla="*/ 159 w 159"/>
                          <a:gd name="T36" fmla="*/ 175 h 17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59" h="175">
                            <a:moveTo>
                              <a:pt x="155" y="0"/>
                            </a:moveTo>
                            <a:lnTo>
                              <a:pt x="117" y="83"/>
                            </a:lnTo>
                            <a:lnTo>
                              <a:pt x="83" y="132"/>
                            </a:lnTo>
                            <a:lnTo>
                              <a:pt x="37" y="167"/>
                            </a:lnTo>
                            <a:lnTo>
                              <a:pt x="0" y="171"/>
                            </a:lnTo>
                            <a:lnTo>
                              <a:pt x="60" y="175"/>
                            </a:lnTo>
                            <a:lnTo>
                              <a:pt x="124" y="158"/>
                            </a:lnTo>
                            <a:lnTo>
                              <a:pt x="150" y="137"/>
                            </a:lnTo>
                            <a:lnTo>
                              <a:pt x="150" y="115"/>
                            </a:lnTo>
                            <a:lnTo>
                              <a:pt x="159" y="67"/>
                            </a:lnTo>
                            <a:lnTo>
                              <a:pt x="155" y="0"/>
                            </a:lnTo>
                            <a:close/>
                          </a:path>
                        </a:pathLst>
                      </a:custGeom>
                      <a:solidFill>
                        <a:srgbClr val="0000E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25" name="Freeform 16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99" y="1388"/>
                        <a:ext cx="7" cy="14"/>
                      </a:xfrm>
                      <a:custGeom>
                        <a:avLst/>
                        <a:gdLst>
                          <a:gd name="T0" fmla="*/ 0 w 101"/>
                          <a:gd name="T1" fmla="*/ 0 h 181"/>
                          <a:gd name="T2" fmla="*/ 0 w 101"/>
                          <a:gd name="T3" fmla="*/ 0 h 181"/>
                          <a:gd name="T4" fmla="*/ 0 w 101"/>
                          <a:gd name="T5" fmla="*/ 0 h 181"/>
                          <a:gd name="T6" fmla="*/ 0 w 101"/>
                          <a:gd name="T7" fmla="*/ 0 h 181"/>
                          <a:gd name="T8" fmla="*/ 0 w 101"/>
                          <a:gd name="T9" fmla="*/ 0 h 181"/>
                          <a:gd name="T10" fmla="*/ 0 w 101"/>
                          <a:gd name="T11" fmla="*/ 0 h 181"/>
                          <a:gd name="T12" fmla="*/ 0 w 101"/>
                          <a:gd name="T13" fmla="*/ 0 h 181"/>
                          <a:gd name="T14" fmla="*/ 0 w 101"/>
                          <a:gd name="T15" fmla="*/ 0 h 181"/>
                          <a:gd name="T16" fmla="*/ 0 w 101"/>
                          <a:gd name="T17" fmla="*/ 0 h 181"/>
                          <a:gd name="T18" fmla="*/ 0 w 101"/>
                          <a:gd name="T19" fmla="*/ 0 h 181"/>
                          <a:gd name="T20" fmla="*/ 0 w 101"/>
                          <a:gd name="T21" fmla="*/ 0 h 181"/>
                          <a:gd name="T22" fmla="*/ 0 w 101"/>
                          <a:gd name="T23" fmla="*/ 0 h 181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01"/>
                          <a:gd name="T37" fmla="*/ 0 h 181"/>
                          <a:gd name="T38" fmla="*/ 101 w 101"/>
                          <a:gd name="T39" fmla="*/ 181 h 181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01" h="181">
                            <a:moveTo>
                              <a:pt x="63" y="0"/>
                            </a:moveTo>
                            <a:lnTo>
                              <a:pt x="92" y="54"/>
                            </a:lnTo>
                            <a:lnTo>
                              <a:pt x="101" y="128"/>
                            </a:lnTo>
                            <a:lnTo>
                              <a:pt x="87" y="168"/>
                            </a:lnTo>
                            <a:lnTo>
                              <a:pt x="68" y="106"/>
                            </a:lnTo>
                            <a:lnTo>
                              <a:pt x="50" y="147"/>
                            </a:lnTo>
                            <a:lnTo>
                              <a:pt x="32" y="168"/>
                            </a:lnTo>
                            <a:lnTo>
                              <a:pt x="0" y="181"/>
                            </a:lnTo>
                            <a:lnTo>
                              <a:pt x="36" y="137"/>
                            </a:lnTo>
                            <a:lnTo>
                              <a:pt x="63" y="80"/>
                            </a:lnTo>
                            <a:lnTo>
                              <a:pt x="68" y="35"/>
                            </a:lnTo>
                            <a:lnTo>
                              <a:pt x="63" y="0"/>
                            </a:lnTo>
                            <a:close/>
                          </a:path>
                        </a:pathLst>
                      </a:custGeom>
                      <a:solidFill>
                        <a:srgbClr val="0000E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sp>
                  <p:nvSpPr>
                    <p:cNvPr id="422" name="Freeform 1657"/>
                    <p:cNvSpPr>
                      <a:spLocks/>
                    </p:cNvSpPr>
                    <p:nvPr/>
                  </p:nvSpPr>
                  <p:spPr bwMode="auto">
                    <a:xfrm>
                      <a:off x="796" y="1400"/>
                      <a:ext cx="8" cy="8"/>
                    </a:xfrm>
                    <a:custGeom>
                      <a:avLst/>
                      <a:gdLst>
                        <a:gd name="T0" fmla="*/ 0 w 107"/>
                        <a:gd name="T1" fmla="*/ 0 h 105"/>
                        <a:gd name="T2" fmla="*/ 0 w 107"/>
                        <a:gd name="T3" fmla="*/ 0 h 105"/>
                        <a:gd name="T4" fmla="*/ 0 w 107"/>
                        <a:gd name="T5" fmla="*/ 0 h 105"/>
                        <a:gd name="T6" fmla="*/ 0 w 107"/>
                        <a:gd name="T7" fmla="*/ 0 h 105"/>
                        <a:gd name="T8" fmla="*/ 0 w 107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7"/>
                        <a:gd name="T16" fmla="*/ 0 h 105"/>
                        <a:gd name="T17" fmla="*/ 107 w 107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7" h="105">
                          <a:moveTo>
                            <a:pt x="0" y="0"/>
                          </a:moveTo>
                          <a:lnTo>
                            <a:pt x="49" y="39"/>
                          </a:lnTo>
                          <a:lnTo>
                            <a:pt x="98" y="69"/>
                          </a:lnTo>
                          <a:lnTo>
                            <a:pt x="45" y="65"/>
                          </a:lnTo>
                          <a:lnTo>
                            <a:pt x="107" y="105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23" name="Freeform 1658"/>
                    <p:cNvSpPr>
                      <a:spLocks/>
                    </p:cNvSpPr>
                    <p:nvPr/>
                  </p:nvSpPr>
                  <p:spPr bwMode="auto">
                    <a:xfrm>
                      <a:off x="802" y="1383"/>
                      <a:ext cx="11" cy="4"/>
                    </a:xfrm>
                    <a:custGeom>
                      <a:avLst/>
                      <a:gdLst>
                        <a:gd name="T0" fmla="*/ 0 w 161"/>
                        <a:gd name="T1" fmla="*/ 0 h 52"/>
                        <a:gd name="T2" fmla="*/ 0 w 161"/>
                        <a:gd name="T3" fmla="*/ 0 h 52"/>
                        <a:gd name="T4" fmla="*/ 0 w 161"/>
                        <a:gd name="T5" fmla="*/ 0 h 52"/>
                        <a:gd name="T6" fmla="*/ 0 w 161"/>
                        <a:gd name="T7" fmla="*/ 0 h 5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1"/>
                        <a:gd name="T13" fmla="*/ 0 h 52"/>
                        <a:gd name="T14" fmla="*/ 161 w 161"/>
                        <a:gd name="T15" fmla="*/ 52 h 5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1" h="52">
                          <a:moveTo>
                            <a:pt x="10" y="2"/>
                          </a:moveTo>
                          <a:lnTo>
                            <a:pt x="0" y="52"/>
                          </a:lnTo>
                          <a:lnTo>
                            <a:pt x="108" y="26"/>
                          </a:lnTo>
                          <a:lnTo>
                            <a:pt x="161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399" name="Group 1659"/>
                  <p:cNvGrpSpPr>
                    <a:grpSpLocks/>
                  </p:cNvGrpSpPr>
                  <p:nvPr/>
                </p:nvGrpSpPr>
                <p:grpSpPr bwMode="auto">
                  <a:xfrm>
                    <a:off x="787" y="1339"/>
                    <a:ext cx="61" cy="45"/>
                    <a:chOff x="787" y="1339"/>
                    <a:chExt cx="61" cy="45"/>
                  </a:xfrm>
                </p:grpSpPr>
                <p:grpSp>
                  <p:nvGrpSpPr>
                    <p:cNvPr id="400" name="Group 16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7" y="1342"/>
                      <a:ext cx="55" cy="42"/>
                      <a:chOff x="787" y="1342"/>
                      <a:chExt cx="55" cy="42"/>
                    </a:xfrm>
                  </p:grpSpPr>
                  <p:sp>
                    <p:nvSpPr>
                      <p:cNvPr id="410" name="Freeform 16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7" y="1342"/>
                        <a:ext cx="55" cy="42"/>
                      </a:xfrm>
                      <a:custGeom>
                        <a:avLst/>
                        <a:gdLst>
                          <a:gd name="T0" fmla="*/ 0 w 772"/>
                          <a:gd name="T1" fmla="*/ 0 h 535"/>
                          <a:gd name="T2" fmla="*/ 0 w 772"/>
                          <a:gd name="T3" fmla="*/ 0 h 535"/>
                          <a:gd name="T4" fmla="*/ 0 w 772"/>
                          <a:gd name="T5" fmla="*/ 0 h 535"/>
                          <a:gd name="T6" fmla="*/ 0 w 772"/>
                          <a:gd name="T7" fmla="*/ 0 h 535"/>
                          <a:gd name="T8" fmla="*/ 0 w 772"/>
                          <a:gd name="T9" fmla="*/ 0 h 535"/>
                          <a:gd name="T10" fmla="*/ 0 w 772"/>
                          <a:gd name="T11" fmla="*/ 0 h 535"/>
                          <a:gd name="T12" fmla="*/ 0 w 772"/>
                          <a:gd name="T13" fmla="*/ 0 h 535"/>
                          <a:gd name="T14" fmla="*/ 0 w 772"/>
                          <a:gd name="T15" fmla="*/ 0 h 535"/>
                          <a:gd name="T16" fmla="*/ 0 w 772"/>
                          <a:gd name="T17" fmla="*/ 0 h 535"/>
                          <a:gd name="T18" fmla="*/ 0 w 772"/>
                          <a:gd name="T19" fmla="*/ 0 h 535"/>
                          <a:gd name="T20" fmla="*/ 0 w 772"/>
                          <a:gd name="T21" fmla="*/ 0 h 535"/>
                          <a:gd name="T22" fmla="*/ 0 w 772"/>
                          <a:gd name="T23" fmla="*/ 0 h 535"/>
                          <a:gd name="T24" fmla="*/ 0 w 772"/>
                          <a:gd name="T25" fmla="*/ 0 h 535"/>
                          <a:gd name="T26" fmla="*/ 0 w 772"/>
                          <a:gd name="T27" fmla="*/ 0 h 535"/>
                          <a:gd name="T28" fmla="*/ 0 w 772"/>
                          <a:gd name="T29" fmla="*/ 0 h 535"/>
                          <a:gd name="T30" fmla="*/ 0 w 772"/>
                          <a:gd name="T31" fmla="*/ 0 h 535"/>
                          <a:gd name="T32" fmla="*/ 0 w 772"/>
                          <a:gd name="T33" fmla="*/ 0 h 535"/>
                          <a:gd name="T34" fmla="*/ 0 w 772"/>
                          <a:gd name="T35" fmla="*/ 0 h 535"/>
                          <a:gd name="T36" fmla="*/ 0 w 772"/>
                          <a:gd name="T37" fmla="*/ 0 h 535"/>
                          <a:gd name="T38" fmla="*/ 0 w 772"/>
                          <a:gd name="T39" fmla="*/ 0 h 535"/>
                          <a:gd name="T40" fmla="*/ 0 w 772"/>
                          <a:gd name="T41" fmla="*/ 0 h 535"/>
                          <a:gd name="T42" fmla="*/ 0 w 772"/>
                          <a:gd name="T43" fmla="*/ 0 h 535"/>
                          <a:gd name="T44" fmla="*/ 0 w 772"/>
                          <a:gd name="T45" fmla="*/ 0 h 535"/>
                          <a:gd name="T46" fmla="*/ 0 w 772"/>
                          <a:gd name="T47" fmla="*/ 0 h 535"/>
                          <a:gd name="T48" fmla="*/ 0 w 772"/>
                          <a:gd name="T49" fmla="*/ 0 h 535"/>
                          <a:gd name="T50" fmla="*/ 0 w 772"/>
                          <a:gd name="T51" fmla="*/ 0 h 535"/>
                          <a:gd name="T52" fmla="*/ 0 w 772"/>
                          <a:gd name="T53" fmla="*/ 0 h 535"/>
                          <a:gd name="T54" fmla="*/ 0 w 772"/>
                          <a:gd name="T55" fmla="*/ 0 h 535"/>
                          <a:gd name="T56" fmla="*/ 0 w 772"/>
                          <a:gd name="T57" fmla="*/ 0 h 535"/>
                          <a:gd name="T58" fmla="*/ 0 w 772"/>
                          <a:gd name="T59" fmla="*/ 0 h 535"/>
                          <a:gd name="T60" fmla="*/ 0 w 772"/>
                          <a:gd name="T61" fmla="*/ 0 h 535"/>
                          <a:gd name="T62" fmla="*/ 0 w 772"/>
                          <a:gd name="T63" fmla="*/ 0 h 535"/>
                          <a:gd name="T64" fmla="*/ 0 w 772"/>
                          <a:gd name="T65" fmla="*/ 0 h 535"/>
                          <a:gd name="T66" fmla="*/ 0 w 772"/>
                          <a:gd name="T67" fmla="*/ 0 h 535"/>
                          <a:gd name="T68" fmla="*/ 0 w 772"/>
                          <a:gd name="T69" fmla="*/ 0 h 535"/>
                          <a:gd name="T70" fmla="*/ 0 w 772"/>
                          <a:gd name="T71" fmla="*/ 0 h 535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w 772"/>
                          <a:gd name="T109" fmla="*/ 0 h 535"/>
                          <a:gd name="T110" fmla="*/ 772 w 772"/>
                          <a:gd name="T111" fmla="*/ 535 h 535"/>
                        </a:gdLst>
                        <a:ahLst/>
                        <a:cxnLst>
                          <a:cxn ang="T72">
                            <a:pos x="T0" y="T1"/>
                          </a:cxn>
                          <a:cxn ang="T73">
                            <a:pos x="T2" y="T3"/>
                          </a:cxn>
                          <a:cxn ang="T74">
                            <a:pos x="T4" y="T5"/>
                          </a:cxn>
                          <a:cxn ang="T75">
                            <a:pos x="T6" y="T7"/>
                          </a:cxn>
                          <a:cxn ang="T76">
                            <a:pos x="T8" y="T9"/>
                          </a:cxn>
                          <a:cxn ang="T77">
                            <a:pos x="T10" y="T11"/>
                          </a:cxn>
                          <a:cxn ang="T78">
                            <a:pos x="T12" y="T13"/>
                          </a:cxn>
                          <a:cxn ang="T79">
                            <a:pos x="T14" y="T15"/>
                          </a:cxn>
                          <a:cxn ang="T80">
                            <a:pos x="T16" y="T17"/>
                          </a:cxn>
                          <a:cxn ang="T81">
                            <a:pos x="T18" y="T19"/>
                          </a:cxn>
                          <a:cxn ang="T82">
                            <a:pos x="T20" y="T21"/>
                          </a:cxn>
                          <a:cxn ang="T83">
                            <a:pos x="T22" y="T23"/>
                          </a:cxn>
                          <a:cxn ang="T84">
                            <a:pos x="T24" y="T25"/>
                          </a:cxn>
                          <a:cxn ang="T85">
                            <a:pos x="T26" y="T27"/>
                          </a:cxn>
                          <a:cxn ang="T86">
                            <a:pos x="T28" y="T29"/>
                          </a:cxn>
                          <a:cxn ang="T87">
                            <a:pos x="T30" y="T31"/>
                          </a:cxn>
                          <a:cxn ang="T88">
                            <a:pos x="T32" y="T33"/>
                          </a:cxn>
                          <a:cxn ang="T89">
                            <a:pos x="T34" y="T35"/>
                          </a:cxn>
                          <a:cxn ang="T90">
                            <a:pos x="T36" y="T37"/>
                          </a:cxn>
                          <a:cxn ang="T91">
                            <a:pos x="T38" y="T39"/>
                          </a:cxn>
                          <a:cxn ang="T92">
                            <a:pos x="T40" y="T41"/>
                          </a:cxn>
                          <a:cxn ang="T93">
                            <a:pos x="T42" y="T43"/>
                          </a:cxn>
                          <a:cxn ang="T94">
                            <a:pos x="T44" y="T45"/>
                          </a:cxn>
                          <a:cxn ang="T95">
                            <a:pos x="T46" y="T47"/>
                          </a:cxn>
                          <a:cxn ang="T96">
                            <a:pos x="T48" y="T49"/>
                          </a:cxn>
                          <a:cxn ang="T97">
                            <a:pos x="T50" y="T51"/>
                          </a:cxn>
                          <a:cxn ang="T98">
                            <a:pos x="T52" y="T53"/>
                          </a:cxn>
                          <a:cxn ang="T99">
                            <a:pos x="T54" y="T55"/>
                          </a:cxn>
                          <a:cxn ang="T100">
                            <a:pos x="T56" y="T57"/>
                          </a:cxn>
                          <a:cxn ang="T101">
                            <a:pos x="T58" y="T59"/>
                          </a:cxn>
                          <a:cxn ang="T102">
                            <a:pos x="T60" y="T61"/>
                          </a:cxn>
                          <a:cxn ang="T103">
                            <a:pos x="T62" y="T63"/>
                          </a:cxn>
                          <a:cxn ang="T104">
                            <a:pos x="T64" y="T65"/>
                          </a:cxn>
                          <a:cxn ang="T105">
                            <a:pos x="T66" y="T67"/>
                          </a:cxn>
                          <a:cxn ang="T106">
                            <a:pos x="T68" y="T69"/>
                          </a:cxn>
                          <a:cxn ang="T107">
                            <a:pos x="T70" y="T71"/>
                          </a:cxn>
                        </a:cxnLst>
                        <a:rect l="T108" t="T109" r="T110" b="T111"/>
                        <a:pathLst>
                          <a:path w="772" h="535">
                            <a:moveTo>
                              <a:pt x="443" y="12"/>
                            </a:moveTo>
                            <a:lnTo>
                              <a:pt x="385" y="29"/>
                            </a:lnTo>
                            <a:lnTo>
                              <a:pt x="352" y="51"/>
                            </a:lnTo>
                            <a:lnTo>
                              <a:pt x="326" y="65"/>
                            </a:lnTo>
                            <a:lnTo>
                              <a:pt x="309" y="45"/>
                            </a:lnTo>
                            <a:lnTo>
                              <a:pt x="296" y="31"/>
                            </a:lnTo>
                            <a:lnTo>
                              <a:pt x="282" y="24"/>
                            </a:lnTo>
                            <a:lnTo>
                              <a:pt x="260" y="16"/>
                            </a:lnTo>
                            <a:lnTo>
                              <a:pt x="238" y="12"/>
                            </a:lnTo>
                            <a:lnTo>
                              <a:pt x="220" y="9"/>
                            </a:lnTo>
                            <a:lnTo>
                              <a:pt x="201" y="10"/>
                            </a:lnTo>
                            <a:lnTo>
                              <a:pt x="177" y="15"/>
                            </a:lnTo>
                            <a:lnTo>
                              <a:pt x="154" y="25"/>
                            </a:lnTo>
                            <a:lnTo>
                              <a:pt x="139" y="36"/>
                            </a:lnTo>
                            <a:lnTo>
                              <a:pt x="130" y="48"/>
                            </a:lnTo>
                            <a:lnTo>
                              <a:pt x="121" y="64"/>
                            </a:lnTo>
                            <a:lnTo>
                              <a:pt x="115" y="89"/>
                            </a:lnTo>
                            <a:lnTo>
                              <a:pt x="117" y="110"/>
                            </a:lnTo>
                            <a:lnTo>
                              <a:pt x="130" y="133"/>
                            </a:lnTo>
                            <a:lnTo>
                              <a:pt x="153" y="147"/>
                            </a:lnTo>
                            <a:lnTo>
                              <a:pt x="177" y="157"/>
                            </a:lnTo>
                            <a:lnTo>
                              <a:pt x="189" y="161"/>
                            </a:lnTo>
                            <a:lnTo>
                              <a:pt x="161" y="172"/>
                            </a:lnTo>
                            <a:lnTo>
                              <a:pt x="151" y="182"/>
                            </a:lnTo>
                            <a:lnTo>
                              <a:pt x="174" y="199"/>
                            </a:lnTo>
                            <a:lnTo>
                              <a:pt x="185" y="247"/>
                            </a:lnTo>
                            <a:lnTo>
                              <a:pt x="182" y="283"/>
                            </a:lnTo>
                            <a:lnTo>
                              <a:pt x="174" y="310"/>
                            </a:lnTo>
                            <a:lnTo>
                              <a:pt x="147" y="325"/>
                            </a:lnTo>
                            <a:lnTo>
                              <a:pt x="127" y="325"/>
                            </a:lnTo>
                            <a:lnTo>
                              <a:pt x="91" y="319"/>
                            </a:lnTo>
                            <a:lnTo>
                              <a:pt x="77" y="290"/>
                            </a:lnTo>
                            <a:lnTo>
                              <a:pt x="70" y="260"/>
                            </a:lnTo>
                            <a:lnTo>
                              <a:pt x="43" y="264"/>
                            </a:lnTo>
                            <a:lnTo>
                              <a:pt x="30" y="276"/>
                            </a:lnTo>
                            <a:lnTo>
                              <a:pt x="9" y="280"/>
                            </a:lnTo>
                            <a:lnTo>
                              <a:pt x="0" y="293"/>
                            </a:lnTo>
                            <a:lnTo>
                              <a:pt x="0" y="319"/>
                            </a:lnTo>
                            <a:lnTo>
                              <a:pt x="12" y="362"/>
                            </a:lnTo>
                            <a:lnTo>
                              <a:pt x="43" y="412"/>
                            </a:lnTo>
                            <a:lnTo>
                              <a:pt x="97" y="468"/>
                            </a:lnTo>
                            <a:lnTo>
                              <a:pt x="122" y="486"/>
                            </a:lnTo>
                            <a:lnTo>
                              <a:pt x="158" y="509"/>
                            </a:lnTo>
                            <a:lnTo>
                              <a:pt x="218" y="534"/>
                            </a:lnTo>
                            <a:lnTo>
                              <a:pt x="238" y="535"/>
                            </a:lnTo>
                            <a:lnTo>
                              <a:pt x="282" y="532"/>
                            </a:lnTo>
                            <a:lnTo>
                              <a:pt x="326" y="521"/>
                            </a:lnTo>
                            <a:lnTo>
                              <a:pt x="355" y="514"/>
                            </a:lnTo>
                            <a:lnTo>
                              <a:pt x="413" y="462"/>
                            </a:lnTo>
                            <a:lnTo>
                              <a:pt x="434" y="471"/>
                            </a:lnTo>
                            <a:lnTo>
                              <a:pt x="460" y="478"/>
                            </a:lnTo>
                            <a:lnTo>
                              <a:pt x="483" y="476"/>
                            </a:lnTo>
                            <a:lnTo>
                              <a:pt x="507" y="472"/>
                            </a:lnTo>
                            <a:lnTo>
                              <a:pt x="531" y="463"/>
                            </a:lnTo>
                            <a:lnTo>
                              <a:pt x="554" y="452"/>
                            </a:lnTo>
                            <a:lnTo>
                              <a:pt x="621" y="420"/>
                            </a:lnTo>
                            <a:lnTo>
                              <a:pt x="642" y="406"/>
                            </a:lnTo>
                            <a:lnTo>
                              <a:pt x="658" y="394"/>
                            </a:lnTo>
                            <a:lnTo>
                              <a:pt x="692" y="371"/>
                            </a:lnTo>
                            <a:lnTo>
                              <a:pt x="719" y="345"/>
                            </a:lnTo>
                            <a:lnTo>
                              <a:pt x="746" y="316"/>
                            </a:lnTo>
                            <a:lnTo>
                              <a:pt x="759" y="283"/>
                            </a:lnTo>
                            <a:lnTo>
                              <a:pt x="769" y="243"/>
                            </a:lnTo>
                            <a:lnTo>
                              <a:pt x="772" y="209"/>
                            </a:lnTo>
                            <a:lnTo>
                              <a:pt x="768" y="154"/>
                            </a:lnTo>
                            <a:lnTo>
                              <a:pt x="751" y="106"/>
                            </a:lnTo>
                            <a:lnTo>
                              <a:pt x="727" y="70"/>
                            </a:lnTo>
                            <a:lnTo>
                              <a:pt x="690" y="36"/>
                            </a:lnTo>
                            <a:lnTo>
                              <a:pt x="636" y="12"/>
                            </a:lnTo>
                            <a:lnTo>
                              <a:pt x="564" y="0"/>
                            </a:lnTo>
                            <a:lnTo>
                              <a:pt x="499" y="1"/>
                            </a:lnTo>
                            <a:lnTo>
                              <a:pt x="443" y="12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grpSp>
                    <p:nvGrpSpPr>
                      <p:cNvPr id="411" name="Group 16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6" y="1347"/>
                        <a:ext cx="9" cy="8"/>
                        <a:chOff x="806" y="1347"/>
                        <a:chExt cx="9" cy="8"/>
                      </a:xfrm>
                    </p:grpSpPr>
                    <p:sp>
                      <p:nvSpPr>
                        <p:cNvPr id="418" name="Oval 1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6" y="1347"/>
                          <a:ext cx="9" cy="8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  <p:sp>
                      <p:nvSpPr>
                        <p:cNvPr id="419" name="Oval 16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8" y="1348"/>
                          <a:ext cx="5" cy="4"/>
                        </a:xfrm>
                        <a:prstGeom prst="ellipse">
                          <a:avLst/>
                        </a:prstGeom>
                        <a:solidFill>
                          <a:srgbClr val="4040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  <p:sp>
                      <p:nvSpPr>
                        <p:cNvPr id="420" name="Oval 16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" y="1348"/>
                          <a:ext cx="2" cy="2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</p:grpSp>
                  <p:sp>
                    <p:nvSpPr>
                      <p:cNvPr id="412" name="Freeform 16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2" y="1352"/>
                        <a:ext cx="27" cy="31"/>
                      </a:xfrm>
                      <a:custGeom>
                        <a:avLst/>
                        <a:gdLst>
                          <a:gd name="T0" fmla="*/ 0 w 371"/>
                          <a:gd name="T1" fmla="*/ 0 h 401"/>
                          <a:gd name="T2" fmla="*/ 0 w 371"/>
                          <a:gd name="T3" fmla="*/ 0 h 401"/>
                          <a:gd name="T4" fmla="*/ 0 w 371"/>
                          <a:gd name="T5" fmla="*/ 0 h 401"/>
                          <a:gd name="T6" fmla="*/ 0 w 371"/>
                          <a:gd name="T7" fmla="*/ 0 h 401"/>
                          <a:gd name="T8" fmla="*/ 0 w 371"/>
                          <a:gd name="T9" fmla="*/ 0 h 401"/>
                          <a:gd name="T10" fmla="*/ 0 w 371"/>
                          <a:gd name="T11" fmla="*/ 0 h 401"/>
                          <a:gd name="T12" fmla="*/ 0 w 371"/>
                          <a:gd name="T13" fmla="*/ 0 h 401"/>
                          <a:gd name="T14" fmla="*/ 0 w 371"/>
                          <a:gd name="T15" fmla="*/ 0 h 401"/>
                          <a:gd name="T16" fmla="*/ 0 w 371"/>
                          <a:gd name="T17" fmla="*/ 0 h 401"/>
                          <a:gd name="T18" fmla="*/ 0 w 371"/>
                          <a:gd name="T19" fmla="*/ 0 h 401"/>
                          <a:gd name="T20" fmla="*/ 0 w 371"/>
                          <a:gd name="T21" fmla="*/ 0 h 401"/>
                          <a:gd name="T22" fmla="*/ 0 w 371"/>
                          <a:gd name="T23" fmla="*/ 0 h 401"/>
                          <a:gd name="T24" fmla="*/ 0 w 371"/>
                          <a:gd name="T25" fmla="*/ 0 h 401"/>
                          <a:gd name="T26" fmla="*/ 0 w 371"/>
                          <a:gd name="T27" fmla="*/ 0 h 401"/>
                          <a:gd name="T28" fmla="*/ 0 w 371"/>
                          <a:gd name="T29" fmla="*/ 0 h 401"/>
                          <a:gd name="T30" fmla="*/ 0 w 371"/>
                          <a:gd name="T31" fmla="*/ 0 h 401"/>
                          <a:gd name="T32" fmla="*/ 0 w 371"/>
                          <a:gd name="T33" fmla="*/ 0 h 401"/>
                          <a:gd name="T34" fmla="*/ 0 w 371"/>
                          <a:gd name="T35" fmla="*/ 0 h 401"/>
                          <a:gd name="T36" fmla="*/ 0 w 371"/>
                          <a:gd name="T37" fmla="*/ 0 h 401"/>
                          <a:gd name="T38" fmla="*/ 0 w 371"/>
                          <a:gd name="T39" fmla="*/ 0 h 401"/>
                          <a:gd name="T40" fmla="*/ 0 w 371"/>
                          <a:gd name="T41" fmla="*/ 0 h 401"/>
                          <a:gd name="T42" fmla="*/ 0 w 371"/>
                          <a:gd name="T43" fmla="*/ 0 h 401"/>
                          <a:gd name="T44" fmla="*/ 0 w 371"/>
                          <a:gd name="T45" fmla="*/ 0 h 401"/>
                          <a:gd name="T46" fmla="*/ 0 w 371"/>
                          <a:gd name="T47" fmla="*/ 0 h 401"/>
                          <a:gd name="T48" fmla="*/ 0 w 371"/>
                          <a:gd name="T49" fmla="*/ 0 h 401"/>
                          <a:gd name="T50" fmla="*/ 0 w 371"/>
                          <a:gd name="T51" fmla="*/ 0 h 401"/>
                          <a:gd name="T52" fmla="*/ 0 w 371"/>
                          <a:gd name="T53" fmla="*/ 0 h 401"/>
                          <a:gd name="T54" fmla="*/ 0 w 371"/>
                          <a:gd name="T55" fmla="*/ 0 h 401"/>
                          <a:gd name="T56" fmla="*/ 0 w 371"/>
                          <a:gd name="T57" fmla="*/ 0 h 401"/>
                          <a:gd name="T58" fmla="*/ 0 w 371"/>
                          <a:gd name="T59" fmla="*/ 0 h 401"/>
                          <a:gd name="T60" fmla="*/ 0 w 371"/>
                          <a:gd name="T61" fmla="*/ 0 h 401"/>
                          <a:gd name="T62" fmla="*/ 0 w 371"/>
                          <a:gd name="T63" fmla="*/ 0 h 401"/>
                          <a:gd name="T64" fmla="*/ 0 w 371"/>
                          <a:gd name="T65" fmla="*/ 0 h 401"/>
                          <a:gd name="T66" fmla="*/ 0 w 371"/>
                          <a:gd name="T67" fmla="*/ 0 h 401"/>
                          <a:gd name="T68" fmla="*/ 0 w 371"/>
                          <a:gd name="T69" fmla="*/ 0 h 401"/>
                          <a:gd name="T70" fmla="*/ 0 w 371"/>
                          <a:gd name="T71" fmla="*/ 0 h 401"/>
                          <a:gd name="T72" fmla="*/ 0 w 371"/>
                          <a:gd name="T73" fmla="*/ 0 h 401"/>
                          <a:gd name="T74" fmla="*/ 0 w 371"/>
                          <a:gd name="T75" fmla="*/ 0 h 401"/>
                          <a:gd name="T76" fmla="*/ 0 w 371"/>
                          <a:gd name="T77" fmla="*/ 0 h 401"/>
                          <a:gd name="T78" fmla="*/ 0 w 371"/>
                          <a:gd name="T79" fmla="*/ 0 h 401"/>
                          <a:gd name="T80" fmla="*/ 0 w 371"/>
                          <a:gd name="T81" fmla="*/ 0 h 401"/>
                          <a:gd name="T82" fmla="*/ 0 w 371"/>
                          <a:gd name="T83" fmla="*/ 0 h 401"/>
                          <a:gd name="T84" fmla="*/ 0 w 371"/>
                          <a:gd name="T85" fmla="*/ 0 h 401"/>
                          <a:gd name="T86" fmla="*/ 0 w 371"/>
                          <a:gd name="T87" fmla="*/ 0 h 401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371"/>
                          <a:gd name="T133" fmla="*/ 0 h 401"/>
                          <a:gd name="T134" fmla="*/ 371 w 371"/>
                          <a:gd name="T135" fmla="*/ 401 h 401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371" h="401">
                            <a:moveTo>
                              <a:pt x="200" y="0"/>
                            </a:moveTo>
                            <a:lnTo>
                              <a:pt x="157" y="21"/>
                            </a:lnTo>
                            <a:lnTo>
                              <a:pt x="141" y="39"/>
                            </a:lnTo>
                            <a:lnTo>
                              <a:pt x="139" y="86"/>
                            </a:lnTo>
                            <a:lnTo>
                              <a:pt x="109" y="74"/>
                            </a:lnTo>
                            <a:lnTo>
                              <a:pt x="85" y="80"/>
                            </a:lnTo>
                            <a:lnTo>
                              <a:pt x="35" y="106"/>
                            </a:lnTo>
                            <a:lnTo>
                              <a:pt x="54" y="126"/>
                            </a:lnTo>
                            <a:lnTo>
                              <a:pt x="16" y="126"/>
                            </a:lnTo>
                            <a:lnTo>
                              <a:pt x="7" y="143"/>
                            </a:lnTo>
                            <a:lnTo>
                              <a:pt x="0" y="157"/>
                            </a:lnTo>
                            <a:lnTo>
                              <a:pt x="36" y="165"/>
                            </a:lnTo>
                            <a:lnTo>
                              <a:pt x="21" y="180"/>
                            </a:lnTo>
                            <a:lnTo>
                              <a:pt x="59" y="212"/>
                            </a:lnTo>
                            <a:lnTo>
                              <a:pt x="94" y="197"/>
                            </a:lnTo>
                            <a:lnTo>
                              <a:pt x="119" y="194"/>
                            </a:lnTo>
                            <a:lnTo>
                              <a:pt x="154" y="200"/>
                            </a:lnTo>
                            <a:lnTo>
                              <a:pt x="180" y="219"/>
                            </a:lnTo>
                            <a:lnTo>
                              <a:pt x="197" y="242"/>
                            </a:lnTo>
                            <a:lnTo>
                              <a:pt x="204" y="271"/>
                            </a:lnTo>
                            <a:lnTo>
                              <a:pt x="198" y="301"/>
                            </a:lnTo>
                            <a:lnTo>
                              <a:pt x="186" y="327"/>
                            </a:lnTo>
                            <a:lnTo>
                              <a:pt x="159" y="350"/>
                            </a:lnTo>
                            <a:lnTo>
                              <a:pt x="129" y="353"/>
                            </a:lnTo>
                            <a:lnTo>
                              <a:pt x="127" y="369"/>
                            </a:lnTo>
                            <a:lnTo>
                              <a:pt x="133" y="401"/>
                            </a:lnTo>
                            <a:lnTo>
                              <a:pt x="165" y="395"/>
                            </a:lnTo>
                            <a:lnTo>
                              <a:pt x="186" y="389"/>
                            </a:lnTo>
                            <a:lnTo>
                              <a:pt x="203" y="358"/>
                            </a:lnTo>
                            <a:lnTo>
                              <a:pt x="220" y="364"/>
                            </a:lnTo>
                            <a:lnTo>
                              <a:pt x="250" y="352"/>
                            </a:lnTo>
                            <a:lnTo>
                              <a:pt x="264" y="318"/>
                            </a:lnTo>
                            <a:lnTo>
                              <a:pt x="289" y="319"/>
                            </a:lnTo>
                            <a:lnTo>
                              <a:pt x="306" y="296"/>
                            </a:lnTo>
                            <a:lnTo>
                              <a:pt x="312" y="270"/>
                            </a:lnTo>
                            <a:lnTo>
                              <a:pt x="319" y="220"/>
                            </a:lnTo>
                            <a:lnTo>
                              <a:pt x="371" y="166"/>
                            </a:lnTo>
                            <a:lnTo>
                              <a:pt x="365" y="116"/>
                            </a:lnTo>
                            <a:lnTo>
                              <a:pt x="319" y="106"/>
                            </a:lnTo>
                            <a:lnTo>
                              <a:pt x="318" y="62"/>
                            </a:lnTo>
                            <a:lnTo>
                              <a:pt x="280" y="62"/>
                            </a:lnTo>
                            <a:lnTo>
                              <a:pt x="277" y="18"/>
                            </a:lnTo>
                            <a:lnTo>
                              <a:pt x="238" y="18"/>
                            </a:lnTo>
                            <a:lnTo>
                              <a:pt x="200" y="0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grpSp>
                    <p:nvGrpSpPr>
                      <p:cNvPr id="413" name="Group 16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0" y="1346"/>
                        <a:ext cx="17" cy="11"/>
                        <a:chOff x="800" y="1346"/>
                        <a:chExt cx="17" cy="11"/>
                      </a:xfrm>
                    </p:grpSpPr>
                    <p:sp>
                      <p:nvSpPr>
                        <p:cNvPr id="415" name="Freeform 16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00" y="1354"/>
                          <a:ext cx="5" cy="2"/>
                        </a:xfrm>
                        <a:custGeom>
                          <a:avLst/>
                          <a:gdLst>
                            <a:gd name="T0" fmla="*/ 0 w 75"/>
                            <a:gd name="T1" fmla="*/ 0 h 31"/>
                            <a:gd name="T2" fmla="*/ 0 w 75"/>
                            <a:gd name="T3" fmla="*/ 0 h 31"/>
                            <a:gd name="T4" fmla="*/ 0 w 75"/>
                            <a:gd name="T5" fmla="*/ 0 h 31"/>
                            <a:gd name="T6" fmla="*/ 0 w 75"/>
                            <a:gd name="T7" fmla="*/ 0 h 31"/>
                            <a:gd name="T8" fmla="*/ 0 w 75"/>
                            <a:gd name="T9" fmla="*/ 0 h 31"/>
                            <a:gd name="T10" fmla="*/ 0 w 75"/>
                            <a:gd name="T11" fmla="*/ 0 h 31"/>
                            <a:gd name="T12" fmla="*/ 0 w 75"/>
                            <a:gd name="T13" fmla="*/ 0 h 31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75"/>
                            <a:gd name="T22" fmla="*/ 0 h 31"/>
                            <a:gd name="T23" fmla="*/ 75 w 75"/>
                            <a:gd name="T24" fmla="*/ 31 h 31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75" h="31">
                              <a:moveTo>
                                <a:pt x="75" y="0"/>
                              </a:moveTo>
                              <a:lnTo>
                                <a:pt x="72" y="16"/>
                              </a:lnTo>
                              <a:lnTo>
                                <a:pt x="61" y="28"/>
                              </a:lnTo>
                              <a:lnTo>
                                <a:pt x="48" y="31"/>
                              </a:lnTo>
                              <a:lnTo>
                                <a:pt x="35" y="28"/>
                              </a:lnTo>
                              <a:lnTo>
                                <a:pt x="19" y="23"/>
                              </a:lnTo>
                              <a:lnTo>
                                <a:pt x="0" y="11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416" name="Freeform 16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08" y="1354"/>
                          <a:ext cx="5" cy="3"/>
                        </a:xfrm>
                        <a:custGeom>
                          <a:avLst/>
                          <a:gdLst>
                            <a:gd name="T0" fmla="*/ 0 w 67"/>
                            <a:gd name="T1" fmla="*/ 0 h 41"/>
                            <a:gd name="T2" fmla="*/ 0 w 67"/>
                            <a:gd name="T3" fmla="*/ 0 h 41"/>
                            <a:gd name="T4" fmla="*/ 0 w 67"/>
                            <a:gd name="T5" fmla="*/ 0 h 41"/>
                            <a:gd name="T6" fmla="*/ 0 60000 65536"/>
                            <a:gd name="T7" fmla="*/ 0 60000 65536"/>
                            <a:gd name="T8" fmla="*/ 0 60000 65536"/>
                            <a:gd name="T9" fmla="*/ 0 w 67"/>
                            <a:gd name="T10" fmla="*/ 0 h 41"/>
                            <a:gd name="T11" fmla="*/ 67 w 67"/>
                            <a:gd name="T12" fmla="*/ 41 h 4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7" h="41">
                              <a:moveTo>
                                <a:pt x="67" y="41"/>
                              </a:moveTo>
                              <a:lnTo>
                                <a:pt x="0" y="0"/>
                              </a:lnTo>
                              <a:lnTo>
                                <a:pt x="30" y="41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417" name="Freeform 16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14" y="1346"/>
                          <a:ext cx="3" cy="6"/>
                        </a:xfrm>
                        <a:custGeom>
                          <a:avLst/>
                          <a:gdLst>
                            <a:gd name="T0" fmla="*/ 0 w 40"/>
                            <a:gd name="T1" fmla="*/ 0 h 78"/>
                            <a:gd name="T2" fmla="*/ 0 w 40"/>
                            <a:gd name="T3" fmla="*/ 0 h 78"/>
                            <a:gd name="T4" fmla="*/ 0 w 40"/>
                            <a:gd name="T5" fmla="*/ 0 h 78"/>
                            <a:gd name="T6" fmla="*/ 0 w 40"/>
                            <a:gd name="T7" fmla="*/ 0 h 78"/>
                            <a:gd name="T8" fmla="*/ 0 w 40"/>
                            <a:gd name="T9" fmla="*/ 0 h 7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0"/>
                            <a:gd name="T16" fmla="*/ 0 h 78"/>
                            <a:gd name="T17" fmla="*/ 40 w 40"/>
                            <a:gd name="T18" fmla="*/ 78 h 7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0" h="78">
                              <a:moveTo>
                                <a:pt x="37" y="78"/>
                              </a:moveTo>
                              <a:lnTo>
                                <a:pt x="40" y="49"/>
                              </a:lnTo>
                              <a:lnTo>
                                <a:pt x="28" y="15"/>
                              </a:lnTo>
                              <a:lnTo>
                                <a:pt x="11" y="3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  <p:sp>
                    <p:nvSpPr>
                      <p:cNvPr id="414" name="Freeform 16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8" y="1371"/>
                        <a:ext cx="5" cy="4"/>
                      </a:xfrm>
                      <a:custGeom>
                        <a:avLst/>
                        <a:gdLst>
                          <a:gd name="T0" fmla="*/ 0 w 73"/>
                          <a:gd name="T1" fmla="*/ 0 h 61"/>
                          <a:gd name="T2" fmla="*/ 0 w 73"/>
                          <a:gd name="T3" fmla="*/ 0 h 61"/>
                          <a:gd name="T4" fmla="*/ 0 w 73"/>
                          <a:gd name="T5" fmla="*/ 0 h 61"/>
                          <a:gd name="T6" fmla="*/ 0 w 73"/>
                          <a:gd name="T7" fmla="*/ 0 h 61"/>
                          <a:gd name="T8" fmla="*/ 0 w 73"/>
                          <a:gd name="T9" fmla="*/ 0 h 61"/>
                          <a:gd name="T10" fmla="*/ 0 w 73"/>
                          <a:gd name="T11" fmla="*/ 0 h 61"/>
                          <a:gd name="T12" fmla="*/ 0 w 73"/>
                          <a:gd name="T13" fmla="*/ 0 h 61"/>
                          <a:gd name="T14" fmla="*/ 0 w 73"/>
                          <a:gd name="T15" fmla="*/ 0 h 61"/>
                          <a:gd name="T16" fmla="*/ 0 w 73"/>
                          <a:gd name="T17" fmla="*/ 0 h 61"/>
                          <a:gd name="T18" fmla="*/ 0 w 73"/>
                          <a:gd name="T19" fmla="*/ 0 h 61"/>
                          <a:gd name="T20" fmla="*/ 0 w 73"/>
                          <a:gd name="T21" fmla="*/ 0 h 61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73"/>
                          <a:gd name="T34" fmla="*/ 0 h 61"/>
                          <a:gd name="T35" fmla="*/ 73 w 73"/>
                          <a:gd name="T36" fmla="*/ 61 h 61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73" h="61">
                            <a:moveTo>
                              <a:pt x="24" y="0"/>
                            </a:moveTo>
                            <a:lnTo>
                              <a:pt x="53" y="0"/>
                            </a:lnTo>
                            <a:lnTo>
                              <a:pt x="73" y="23"/>
                            </a:lnTo>
                            <a:lnTo>
                              <a:pt x="71" y="49"/>
                            </a:lnTo>
                            <a:lnTo>
                              <a:pt x="55" y="61"/>
                            </a:lnTo>
                            <a:lnTo>
                              <a:pt x="37" y="61"/>
                            </a:lnTo>
                            <a:lnTo>
                              <a:pt x="15" y="61"/>
                            </a:lnTo>
                            <a:lnTo>
                              <a:pt x="3" y="54"/>
                            </a:lnTo>
                            <a:lnTo>
                              <a:pt x="0" y="38"/>
                            </a:lnTo>
                            <a:lnTo>
                              <a:pt x="9" y="28"/>
                            </a:lnTo>
                            <a:lnTo>
                              <a:pt x="24" y="32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401" name="Group 16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9" y="1339"/>
                      <a:ext cx="39" cy="37"/>
                      <a:chOff x="809" y="1339"/>
                      <a:chExt cx="39" cy="37"/>
                    </a:xfrm>
                  </p:grpSpPr>
                  <p:grpSp>
                    <p:nvGrpSpPr>
                      <p:cNvPr id="402" name="Group 16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18" y="1340"/>
                        <a:ext cx="30" cy="36"/>
                        <a:chOff x="818" y="1340"/>
                        <a:chExt cx="30" cy="36"/>
                      </a:xfrm>
                    </p:grpSpPr>
                    <p:sp>
                      <p:nvSpPr>
                        <p:cNvPr id="406" name="Arc 16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18" y="1340"/>
                          <a:ext cx="30" cy="36"/>
                        </a:xfrm>
                        <a:custGeom>
                          <a:avLst/>
                          <a:gdLst>
                            <a:gd name="T0" fmla="*/ 0 w 30730"/>
                            <a:gd name="T1" fmla="*/ 0 h 41905"/>
                            <a:gd name="T2" fmla="*/ 0 w 30730"/>
                            <a:gd name="T3" fmla="*/ 0 h 41905"/>
                            <a:gd name="T4" fmla="*/ 0 w 30730"/>
                            <a:gd name="T5" fmla="*/ 0 h 41905"/>
                            <a:gd name="T6" fmla="*/ 0 60000 65536"/>
                            <a:gd name="T7" fmla="*/ 0 60000 65536"/>
                            <a:gd name="T8" fmla="*/ 0 60000 65536"/>
                            <a:gd name="T9" fmla="*/ 0 w 30730"/>
                            <a:gd name="T10" fmla="*/ 0 h 41905"/>
                            <a:gd name="T11" fmla="*/ 30730 w 30730"/>
                            <a:gd name="T12" fmla="*/ 41905 h 4190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0730" h="41905" fill="none" extrusionOk="0">
                              <a:moveTo>
                                <a:pt x="0" y="2024"/>
                              </a:moveTo>
                              <a:cubicBezTo>
                                <a:pt x="2859" y="690"/>
                                <a:pt x="5975" y="-1"/>
                                <a:pt x="9130" y="0"/>
                              </a:cubicBezTo>
                              <a:cubicBezTo>
                                <a:pt x="21059" y="0"/>
                                <a:pt x="30730" y="9670"/>
                                <a:pt x="30730" y="21600"/>
                              </a:cubicBezTo>
                              <a:cubicBezTo>
                                <a:pt x="30730" y="30689"/>
                                <a:pt x="25040" y="38805"/>
                                <a:pt x="16496" y="41905"/>
                              </a:cubicBezTo>
                            </a:path>
                            <a:path w="30730" h="41905" stroke="0" extrusionOk="0">
                              <a:moveTo>
                                <a:pt x="0" y="2024"/>
                              </a:moveTo>
                              <a:cubicBezTo>
                                <a:pt x="2859" y="690"/>
                                <a:pt x="5975" y="-1"/>
                                <a:pt x="9130" y="0"/>
                              </a:cubicBezTo>
                              <a:cubicBezTo>
                                <a:pt x="21059" y="0"/>
                                <a:pt x="30730" y="9670"/>
                                <a:pt x="30730" y="21600"/>
                              </a:cubicBezTo>
                              <a:cubicBezTo>
                                <a:pt x="30730" y="30689"/>
                                <a:pt x="25040" y="38805"/>
                                <a:pt x="16496" y="41905"/>
                              </a:cubicBezTo>
                              <a:lnTo>
                                <a:pt x="9130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407" name="Arc 16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18" y="1340"/>
                          <a:ext cx="30" cy="36"/>
                        </a:xfrm>
                        <a:custGeom>
                          <a:avLst/>
                          <a:gdLst>
                            <a:gd name="T0" fmla="*/ 0 w 30730"/>
                            <a:gd name="T1" fmla="*/ 0 h 41905"/>
                            <a:gd name="T2" fmla="*/ 0 w 30730"/>
                            <a:gd name="T3" fmla="*/ 0 h 41905"/>
                            <a:gd name="T4" fmla="*/ 0 w 30730"/>
                            <a:gd name="T5" fmla="*/ 0 h 41905"/>
                            <a:gd name="T6" fmla="*/ 0 60000 65536"/>
                            <a:gd name="T7" fmla="*/ 0 60000 65536"/>
                            <a:gd name="T8" fmla="*/ 0 60000 65536"/>
                            <a:gd name="T9" fmla="*/ 0 w 30730"/>
                            <a:gd name="T10" fmla="*/ 0 h 41905"/>
                            <a:gd name="T11" fmla="*/ 30730 w 30730"/>
                            <a:gd name="T12" fmla="*/ 41905 h 4190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0730" h="41905" fill="none" extrusionOk="0">
                              <a:moveTo>
                                <a:pt x="0" y="2024"/>
                              </a:moveTo>
                              <a:cubicBezTo>
                                <a:pt x="2859" y="690"/>
                                <a:pt x="5975" y="-1"/>
                                <a:pt x="9130" y="0"/>
                              </a:cubicBezTo>
                              <a:cubicBezTo>
                                <a:pt x="21059" y="0"/>
                                <a:pt x="30730" y="9670"/>
                                <a:pt x="30730" y="21600"/>
                              </a:cubicBezTo>
                              <a:cubicBezTo>
                                <a:pt x="30730" y="30689"/>
                                <a:pt x="25040" y="38805"/>
                                <a:pt x="16496" y="41905"/>
                              </a:cubicBezTo>
                            </a:path>
                            <a:path w="30730" h="41905" stroke="0" extrusionOk="0">
                              <a:moveTo>
                                <a:pt x="0" y="2024"/>
                              </a:moveTo>
                              <a:cubicBezTo>
                                <a:pt x="2859" y="690"/>
                                <a:pt x="5975" y="-1"/>
                                <a:pt x="9130" y="0"/>
                              </a:cubicBezTo>
                              <a:cubicBezTo>
                                <a:pt x="21059" y="0"/>
                                <a:pt x="30730" y="9670"/>
                                <a:pt x="30730" y="21600"/>
                              </a:cubicBezTo>
                              <a:cubicBezTo>
                                <a:pt x="30730" y="30689"/>
                                <a:pt x="25040" y="38805"/>
                                <a:pt x="16496" y="41905"/>
                              </a:cubicBezTo>
                              <a:lnTo>
                                <a:pt x="913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408" name="Line 16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818" y="1342"/>
                          <a:ext cx="9" cy="17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409" name="Line 16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27" y="1359"/>
                          <a:ext cx="7" cy="17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  <p:sp>
                    <p:nvSpPr>
                      <p:cNvPr id="403" name="Freeform 16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9" y="1339"/>
                        <a:ext cx="16" cy="17"/>
                      </a:xfrm>
                      <a:custGeom>
                        <a:avLst/>
                        <a:gdLst>
                          <a:gd name="T0" fmla="*/ 0 w 226"/>
                          <a:gd name="T1" fmla="*/ 0 h 218"/>
                          <a:gd name="T2" fmla="*/ 0 w 226"/>
                          <a:gd name="T3" fmla="*/ 0 h 218"/>
                          <a:gd name="T4" fmla="*/ 0 w 226"/>
                          <a:gd name="T5" fmla="*/ 0 h 218"/>
                          <a:gd name="T6" fmla="*/ 0 w 226"/>
                          <a:gd name="T7" fmla="*/ 0 h 218"/>
                          <a:gd name="T8" fmla="*/ 0 w 226"/>
                          <a:gd name="T9" fmla="*/ 0 h 218"/>
                          <a:gd name="T10" fmla="*/ 0 w 226"/>
                          <a:gd name="T11" fmla="*/ 0 h 218"/>
                          <a:gd name="T12" fmla="*/ 0 w 226"/>
                          <a:gd name="T13" fmla="*/ 0 h 218"/>
                          <a:gd name="T14" fmla="*/ 0 w 226"/>
                          <a:gd name="T15" fmla="*/ 0 h 218"/>
                          <a:gd name="T16" fmla="*/ 0 w 226"/>
                          <a:gd name="T17" fmla="*/ 0 h 218"/>
                          <a:gd name="T18" fmla="*/ 0 w 226"/>
                          <a:gd name="T19" fmla="*/ 0 h 218"/>
                          <a:gd name="T20" fmla="*/ 0 w 226"/>
                          <a:gd name="T21" fmla="*/ 0 h 218"/>
                          <a:gd name="T22" fmla="*/ 0 w 226"/>
                          <a:gd name="T23" fmla="*/ 0 h 218"/>
                          <a:gd name="T24" fmla="*/ 0 w 226"/>
                          <a:gd name="T25" fmla="*/ 0 h 218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226"/>
                          <a:gd name="T40" fmla="*/ 0 h 218"/>
                          <a:gd name="T41" fmla="*/ 226 w 226"/>
                          <a:gd name="T42" fmla="*/ 218 h 218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226" h="218">
                            <a:moveTo>
                              <a:pt x="126" y="34"/>
                            </a:moveTo>
                            <a:lnTo>
                              <a:pt x="0" y="0"/>
                            </a:lnTo>
                            <a:lnTo>
                              <a:pt x="25" y="36"/>
                            </a:lnTo>
                            <a:lnTo>
                              <a:pt x="49" y="70"/>
                            </a:lnTo>
                            <a:lnTo>
                              <a:pt x="61" y="84"/>
                            </a:lnTo>
                            <a:lnTo>
                              <a:pt x="85" y="113"/>
                            </a:lnTo>
                            <a:lnTo>
                              <a:pt x="122" y="142"/>
                            </a:lnTo>
                            <a:lnTo>
                              <a:pt x="157" y="170"/>
                            </a:lnTo>
                            <a:lnTo>
                              <a:pt x="193" y="196"/>
                            </a:lnTo>
                            <a:lnTo>
                              <a:pt x="226" y="218"/>
                            </a:lnTo>
                            <a:lnTo>
                              <a:pt x="194" y="157"/>
                            </a:lnTo>
                            <a:lnTo>
                              <a:pt x="158" y="96"/>
                            </a:lnTo>
                            <a:lnTo>
                              <a:pt x="126" y="34"/>
                            </a:lnTo>
                            <a:close/>
                          </a:path>
                        </a:pathLst>
                      </a:custGeom>
                      <a:solidFill>
                        <a:srgbClr val="C0C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04" name="Freeform 16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21" y="1345"/>
                        <a:ext cx="23" cy="5"/>
                      </a:xfrm>
                      <a:custGeom>
                        <a:avLst/>
                        <a:gdLst>
                          <a:gd name="T0" fmla="*/ 0 w 324"/>
                          <a:gd name="T1" fmla="*/ 0 h 68"/>
                          <a:gd name="T2" fmla="*/ 0 w 324"/>
                          <a:gd name="T3" fmla="*/ 0 h 68"/>
                          <a:gd name="T4" fmla="*/ 0 w 324"/>
                          <a:gd name="T5" fmla="*/ 0 h 68"/>
                          <a:gd name="T6" fmla="*/ 0 w 324"/>
                          <a:gd name="T7" fmla="*/ 0 h 68"/>
                          <a:gd name="T8" fmla="*/ 0 w 324"/>
                          <a:gd name="T9" fmla="*/ 0 h 68"/>
                          <a:gd name="T10" fmla="*/ 0 w 324"/>
                          <a:gd name="T11" fmla="*/ 0 h 68"/>
                          <a:gd name="T12" fmla="*/ 0 w 324"/>
                          <a:gd name="T13" fmla="*/ 0 h 68"/>
                          <a:gd name="T14" fmla="*/ 0 w 324"/>
                          <a:gd name="T15" fmla="*/ 0 h 6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24"/>
                          <a:gd name="T25" fmla="*/ 0 h 68"/>
                          <a:gd name="T26" fmla="*/ 324 w 324"/>
                          <a:gd name="T27" fmla="*/ 68 h 68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24" h="68">
                            <a:moveTo>
                              <a:pt x="0" y="20"/>
                            </a:moveTo>
                            <a:lnTo>
                              <a:pt x="25" y="11"/>
                            </a:lnTo>
                            <a:lnTo>
                              <a:pt x="72" y="3"/>
                            </a:lnTo>
                            <a:lnTo>
                              <a:pt x="132" y="0"/>
                            </a:lnTo>
                            <a:lnTo>
                              <a:pt x="176" y="5"/>
                            </a:lnTo>
                            <a:lnTo>
                              <a:pt x="226" y="18"/>
                            </a:lnTo>
                            <a:lnTo>
                              <a:pt x="277" y="37"/>
                            </a:lnTo>
                            <a:lnTo>
                              <a:pt x="324" y="68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05" name="Freeform 16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2" y="1352"/>
                        <a:ext cx="12" cy="17"/>
                      </a:xfrm>
                      <a:custGeom>
                        <a:avLst/>
                        <a:gdLst>
                          <a:gd name="T0" fmla="*/ 0 w 173"/>
                          <a:gd name="T1" fmla="*/ 0 h 217"/>
                          <a:gd name="T2" fmla="*/ 0 w 173"/>
                          <a:gd name="T3" fmla="*/ 0 h 217"/>
                          <a:gd name="T4" fmla="*/ 0 w 173"/>
                          <a:gd name="T5" fmla="*/ 0 h 217"/>
                          <a:gd name="T6" fmla="*/ 0 w 173"/>
                          <a:gd name="T7" fmla="*/ 0 h 217"/>
                          <a:gd name="T8" fmla="*/ 0 w 173"/>
                          <a:gd name="T9" fmla="*/ 0 h 217"/>
                          <a:gd name="T10" fmla="*/ 0 w 173"/>
                          <a:gd name="T11" fmla="*/ 0 h 217"/>
                          <a:gd name="T12" fmla="*/ 0 w 173"/>
                          <a:gd name="T13" fmla="*/ 0 h 217"/>
                          <a:gd name="T14" fmla="*/ 0 w 173"/>
                          <a:gd name="T15" fmla="*/ 0 h 217"/>
                          <a:gd name="T16" fmla="*/ 0 w 173"/>
                          <a:gd name="T17" fmla="*/ 0 h 217"/>
                          <a:gd name="T18" fmla="*/ 0 w 173"/>
                          <a:gd name="T19" fmla="*/ 0 h 217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173"/>
                          <a:gd name="T31" fmla="*/ 0 h 217"/>
                          <a:gd name="T32" fmla="*/ 173 w 173"/>
                          <a:gd name="T33" fmla="*/ 217 h 217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173" h="217">
                            <a:moveTo>
                              <a:pt x="173" y="0"/>
                            </a:moveTo>
                            <a:lnTo>
                              <a:pt x="169" y="27"/>
                            </a:lnTo>
                            <a:lnTo>
                              <a:pt x="158" y="63"/>
                            </a:lnTo>
                            <a:lnTo>
                              <a:pt x="142" y="101"/>
                            </a:lnTo>
                            <a:lnTo>
                              <a:pt x="120" y="134"/>
                            </a:lnTo>
                            <a:lnTo>
                              <a:pt x="107" y="149"/>
                            </a:lnTo>
                            <a:lnTo>
                              <a:pt x="91" y="165"/>
                            </a:lnTo>
                            <a:lnTo>
                              <a:pt x="61" y="189"/>
                            </a:lnTo>
                            <a:lnTo>
                              <a:pt x="31" y="205"/>
                            </a:lnTo>
                            <a:lnTo>
                              <a:pt x="0" y="217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  <p:grpSp>
              <p:nvGrpSpPr>
                <p:cNvPr id="354" name="Group 1681"/>
                <p:cNvGrpSpPr>
                  <a:grpSpLocks/>
                </p:cNvGrpSpPr>
                <p:nvPr/>
              </p:nvGrpSpPr>
              <p:grpSpPr bwMode="auto">
                <a:xfrm>
                  <a:off x="700" y="1297"/>
                  <a:ext cx="83" cy="64"/>
                  <a:chOff x="700" y="1297"/>
                  <a:chExt cx="83" cy="64"/>
                </a:xfrm>
              </p:grpSpPr>
              <p:sp>
                <p:nvSpPr>
                  <p:cNvPr id="391" name="Freeform 1682"/>
                  <p:cNvSpPr>
                    <a:spLocks/>
                  </p:cNvSpPr>
                  <p:nvPr/>
                </p:nvSpPr>
                <p:spPr bwMode="auto">
                  <a:xfrm>
                    <a:off x="700" y="1297"/>
                    <a:ext cx="37" cy="64"/>
                  </a:xfrm>
                  <a:custGeom>
                    <a:avLst/>
                    <a:gdLst>
                      <a:gd name="T0" fmla="*/ 0 w 512"/>
                      <a:gd name="T1" fmla="*/ 0 h 835"/>
                      <a:gd name="T2" fmla="*/ 0 w 512"/>
                      <a:gd name="T3" fmla="*/ 0 h 835"/>
                      <a:gd name="T4" fmla="*/ 0 w 512"/>
                      <a:gd name="T5" fmla="*/ 0 h 835"/>
                      <a:gd name="T6" fmla="*/ 0 w 512"/>
                      <a:gd name="T7" fmla="*/ 0 h 835"/>
                      <a:gd name="T8" fmla="*/ 0 w 512"/>
                      <a:gd name="T9" fmla="*/ 0 h 8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2"/>
                      <a:gd name="T16" fmla="*/ 0 h 835"/>
                      <a:gd name="T17" fmla="*/ 512 w 512"/>
                      <a:gd name="T18" fmla="*/ 835 h 8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2" h="835">
                        <a:moveTo>
                          <a:pt x="0" y="104"/>
                        </a:moveTo>
                        <a:lnTo>
                          <a:pt x="512" y="0"/>
                        </a:lnTo>
                        <a:lnTo>
                          <a:pt x="512" y="806"/>
                        </a:lnTo>
                        <a:lnTo>
                          <a:pt x="0" y="835"/>
                        </a:lnTo>
                        <a:lnTo>
                          <a:pt x="0" y="104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2" name="Freeform 1683"/>
                  <p:cNvSpPr>
                    <a:spLocks/>
                  </p:cNvSpPr>
                  <p:nvPr/>
                </p:nvSpPr>
                <p:spPr bwMode="auto">
                  <a:xfrm>
                    <a:off x="737" y="1297"/>
                    <a:ext cx="34" cy="64"/>
                  </a:xfrm>
                  <a:custGeom>
                    <a:avLst/>
                    <a:gdLst>
                      <a:gd name="T0" fmla="*/ 0 w 484"/>
                      <a:gd name="T1" fmla="*/ 0 h 832"/>
                      <a:gd name="T2" fmla="*/ 0 w 484"/>
                      <a:gd name="T3" fmla="*/ 0 h 832"/>
                      <a:gd name="T4" fmla="*/ 0 w 484"/>
                      <a:gd name="T5" fmla="*/ 0 h 832"/>
                      <a:gd name="T6" fmla="*/ 0 w 484"/>
                      <a:gd name="T7" fmla="*/ 0 h 832"/>
                      <a:gd name="T8" fmla="*/ 0 w 484"/>
                      <a:gd name="T9" fmla="*/ 0 h 8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4"/>
                      <a:gd name="T16" fmla="*/ 0 h 832"/>
                      <a:gd name="T17" fmla="*/ 484 w 484"/>
                      <a:gd name="T18" fmla="*/ 832 h 8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4" h="832">
                        <a:moveTo>
                          <a:pt x="0" y="0"/>
                        </a:moveTo>
                        <a:lnTo>
                          <a:pt x="484" y="51"/>
                        </a:lnTo>
                        <a:lnTo>
                          <a:pt x="484" y="832"/>
                        </a:lnTo>
                        <a:lnTo>
                          <a:pt x="0" y="8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3" name="Freeform 1684"/>
                  <p:cNvSpPr>
                    <a:spLocks/>
                  </p:cNvSpPr>
                  <p:nvPr/>
                </p:nvSpPr>
                <p:spPr bwMode="auto">
                  <a:xfrm>
                    <a:off x="737" y="1297"/>
                    <a:ext cx="46" cy="30"/>
                  </a:xfrm>
                  <a:custGeom>
                    <a:avLst/>
                    <a:gdLst>
                      <a:gd name="T0" fmla="*/ 0 w 646"/>
                      <a:gd name="T1" fmla="*/ 0 h 392"/>
                      <a:gd name="T2" fmla="*/ 0 w 646"/>
                      <a:gd name="T3" fmla="*/ 0 h 392"/>
                      <a:gd name="T4" fmla="*/ 0 w 646"/>
                      <a:gd name="T5" fmla="*/ 0 h 392"/>
                      <a:gd name="T6" fmla="*/ 0 w 646"/>
                      <a:gd name="T7" fmla="*/ 0 h 392"/>
                      <a:gd name="T8" fmla="*/ 0 w 646"/>
                      <a:gd name="T9" fmla="*/ 0 h 3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6"/>
                      <a:gd name="T16" fmla="*/ 0 h 392"/>
                      <a:gd name="T17" fmla="*/ 646 w 646"/>
                      <a:gd name="T18" fmla="*/ 392 h 3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6" h="392">
                        <a:moveTo>
                          <a:pt x="0" y="0"/>
                        </a:moveTo>
                        <a:lnTo>
                          <a:pt x="484" y="49"/>
                        </a:lnTo>
                        <a:lnTo>
                          <a:pt x="646" y="392"/>
                        </a:lnTo>
                        <a:lnTo>
                          <a:pt x="81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4" name="Freeform 1685"/>
                  <p:cNvSpPr>
                    <a:spLocks/>
                  </p:cNvSpPr>
                  <p:nvPr/>
                </p:nvSpPr>
                <p:spPr bwMode="auto">
                  <a:xfrm>
                    <a:off x="737" y="1327"/>
                    <a:ext cx="46" cy="34"/>
                  </a:xfrm>
                  <a:custGeom>
                    <a:avLst/>
                    <a:gdLst>
                      <a:gd name="T0" fmla="*/ 0 w 646"/>
                      <a:gd name="T1" fmla="*/ 0 h 443"/>
                      <a:gd name="T2" fmla="*/ 0 w 646"/>
                      <a:gd name="T3" fmla="*/ 0 h 443"/>
                      <a:gd name="T4" fmla="*/ 0 w 646"/>
                      <a:gd name="T5" fmla="*/ 0 h 443"/>
                      <a:gd name="T6" fmla="*/ 0 w 646"/>
                      <a:gd name="T7" fmla="*/ 0 h 443"/>
                      <a:gd name="T8" fmla="*/ 0 w 646"/>
                      <a:gd name="T9" fmla="*/ 0 h 4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6"/>
                      <a:gd name="T16" fmla="*/ 0 h 443"/>
                      <a:gd name="T17" fmla="*/ 646 w 646"/>
                      <a:gd name="T18" fmla="*/ 443 h 4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6" h="443">
                        <a:moveTo>
                          <a:pt x="0" y="417"/>
                        </a:moveTo>
                        <a:lnTo>
                          <a:pt x="107" y="0"/>
                        </a:lnTo>
                        <a:lnTo>
                          <a:pt x="646" y="51"/>
                        </a:lnTo>
                        <a:lnTo>
                          <a:pt x="456" y="443"/>
                        </a:lnTo>
                        <a:lnTo>
                          <a:pt x="0" y="417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355" name="Group 1686"/>
                <p:cNvGrpSpPr>
                  <a:grpSpLocks/>
                </p:cNvGrpSpPr>
                <p:nvPr/>
              </p:nvGrpSpPr>
              <p:grpSpPr bwMode="auto">
                <a:xfrm>
                  <a:off x="569" y="1334"/>
                  <a:ext cx="119" cy="151"/>
                  <a:chOff x="569" y="1334"/>
                  <a:chExt cx="119" cy="151"/>
                </a:xfrm>
              </p:grpSpPr>
              <p:sp>
                <p:nvSpPr>
                  <p:cNvPr id="356" name="Freeform 1687"/>
                  <p:cNvSpPr>
                    <a:spLocks/>
                  </p:cNvSpPr>
                  <p:nvPr/>
                </p:nvSpPr>
                <p:spPr bwMode="auto">
                  <a:xfrm>
                    <a:off x="616" y="1397"/>
                    <a:ext cx="24" cy="46"/>
                  </a:xfrm>
                  <a:custGeom>
                    <a:avLst/>
                    <a:gdLst>
                      <a:gd name="T0" fmla="*/ 0 w 337"/>
                      <a:gd name="T1" fmla="*/ 0 h 595"/>
                      <a:gd name="T2" fmla="*/ 0 w 337"/>
                      <a:gd name="T3" fmla="*/ 0 h 595"/>
                      <a:gd name="T4" fmla="*/ 0 w 337"/>
                      <a:gd name="T5" fmla="*/ 0 h 595"/>
                      <a:gd name="T6" fmla="*/ 0 w 337"/>
                      <a:gd name="T7" fmla="*/ 0 h 595"/>
                      <a:gd name="T8" fmla="*/ 0 w 337"/>
                      <a:gd name="T9" fmla="*/ 0 h 595"/>
                      <a:gd name="T10" fmla="*/ 0 w 337"/>
                      <a:gd name="T11" fmla="*/ 0 h 595"/>
                      <a:gd name="T12" fmla="*/ 0 w 337"/>
                      <a:gd name="T13" fmla="*/ 0 h 595"/>
                      <a:gd name="T14" fmla="*/ 0 w 337"/>
                      <a:gd name="T15" fmla="*/ 0 h 595"/>
                      <a:gd name="T16" fmla="*/ 0 w 337"/>
                      <a:gd name="T17" fmla="*/ 0 h 595"/>
                      <a:gd name="T18" fmla="*/ 0 w 337"/>
                      <a:gd name="T19" fmla="*/ 0 h 595"/>
                      <a:gd name="T20" fmla="*/ 0 w 337"/>
                      <a:gd name="T21" fmla="*/ 0 h 5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7"/>
                      <a:gd name="T34" fmla="*/ 0 h 595"/>
                      <a:gd name="T35" fmla="*/ 337 w 337"/>
                      <a:gd name="T36" fmla="*/ 595 h 5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7" h="595">
                        <a:moveTo>
                          <a:pt x="337" y="27"/>
                        </a:moveTo>
                        <a:lnTo>
                          <a:pt x="305" y="279"/>
                        </a:lnTo>
                        <a:lnTo>
                          <a:pt x="303" y="405"/>
                        </a:lnTo>
                        <a:lnTo>
                          <a:pt x="287" y="479"/>
                        </a:lnTo>
                        <a:lnTo>
                          <a:pt x="268" y="595"/>
                        </a:lnTo>
                        <a:lnTo>
                          <a:pt x="189" y="574"/>
                        </a:lnTo>
                        <a:lnTo>
                          <a:pt x="134" y="546"/>
                        </a:lnTo>
                        <a:lnTo>
                          <a:pt x="70" y="489"/>
                        </a:lnTo>
                        <a:lnTo>
                          <a:pt x="0" y="409"/>
                        </a:lnTo>
                        <a:lnTo>
                          <a:pt x="251" y="0"/>
                        </a:lnTo>
                        <a:lnTo>
                          <a:pt x="337" y="27"/>
                        </a:lnTo>
                        <a:close/>
                      </a:path>
                    </a:pathLst>
                  </a:custGeom>
                  <a:solidFill>
                    <a:srgbClr val="0000E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357" name="Group 1688"/>
                  <p:cNvGrpSpPr>
                    <a:grpSpLocks/>
                  </p:cNvGrpSpPr>
                  <p:nvPr/>
                </p:nvGrpSpPr>
                <p:grpSpPr bwMode="auto">
                  <a:xfrm>
                    <a:off x="569" y="1334"/>
                    <a:ext cx="119" cy="151"/>
                    <a:chOff x="569" y="1334"/>
                    <a:chExt cx="119" cy="151"/>
                  </a:xfrm>
                </p:grpSpPr>
                <p:grpSp>
                  <p:nvGrpSpPr>
                    <p:cNvPr id="358" name="Group 16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5" y="1364"/>
                      <a:ext cx="21" cy="22"/>
                      <a:chOff x="665" y="1364"/>
                      <a:chExt cx="21" cy="22"/>
                    </a:xfrm>
                  </p:grpSpPr>
                  <p:sp>
                    <p:nvSpPr>
                      <p:cNvPr id="388" name="Freeform 16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5" y="1364"/>
                        <a:ext cx="21" cy="22"/>
                      </a:xfrm>
                      <a:custGeom>
                        <a:avLst/>
                        <a:gdLst>
                          <a:gd name="T0" fmla="*/ 0 w 294"/>
                          <a:gd name="T1" fmla="*/ 0 h 292"/>
                          <a:gd name="T2" fmla="*/ 0 w 294"/>
                          <a:gd name="T3" fmla="*/ 0 h 292"/>
                          <a:gd name="T4" fmla="*/ 0 w 294"/>
                          <a:gd name="T5" fmla="*/ 0 h 292"/>
                          <a:gd name="T6" fmla="*/ 0 w 294"/>
                          <a:gd name="T7" fmla="*/ 0 h 292"/>
                          <a:gd name="T8" fmla="*/ 0 w 294"/>
                          <a:gd name="T9" fmla="*/ 0 h 292"/>
                          <a:gd name="T10" fmla="*/ 0 w 294"/>
                          <a:gd name="T11" fmla="*/ 0 h 292"/>
                          <a:gd name="T12" fmla="*/ 0 w 294"/>
                          <a:gd name="T13" fmla="*/ 0 h 292"/>
                          <a:gd name="T14" fmla="*/ 0 w 294"/>
                          <a:gd name="T15" fmla="*/ 0 h 292"/>
                          <a:gd name="T16" fmla="*/ 0 w 294"/>
                          <a:gd name="T17" fmla="*/ 0 h 292"/>
                          <a:gd name="T18" fmla="*/ 0 w 294"/>
                          <a:gd name="T19" fmla="*/ 0 h 292"/>
                          <a:gd name="T20" fmla="*/ 0 w 294"/>
                          <a:gd name="T21" fmla="*/ 0 h 292"/>
                          <a:gd name="T22" fmla="*/ 0 w 294"/>
                          <a:gd name="T23" fmla="*/ 0 h 292"/>
                          <a:gd name="T24" fmla="*/ 0 w 294"/>
                          <a:gd name="T25" fmla="*/ 0 h 292"/>
                          <a:gd name="T26" fmla="*/ 0 w 294"/>
                          <a:gd name="T27" fmla="*/ 0 h 292"/>
                          <a:gd name="T28" fmla="*/ 0 w 294"/>
                          <a:gd name="T29" fmla="*/ 0 h 292"/>
                          <a:gd name="T30" fmla="*/ 0 w 294"/>
                          <a:gd name="T31" fmla="*/ 0 h 292"/>
                          <a:gd name="T32" fmla="*/ 0 w 294"/>
                          <a:gd name="T33" fmla="*/ 0 h 292"/>
                          <a:gd name="T34" fmla="*/ 0 w 294"/>
                          <a:gd name="T35" fmla="*/ 0 h 292"/>
                          <a:gd name="T36" fmla="*/ 0 w 294"/>
                          <a:gd name="T37" fmla="*/ 0 h 292"/>
                          <a:gd name="T38" fmla="*/ 0 w 294"/>
                          <a:gd name="T39" fmla="*/ 0 h 292"/>
                          <a:gd name="T40" fmla="*/ 0 w 294"/>
                          <a:gd name="T41" fmla="*/ 0 h 292"/>
                          <a:gd name="T42" fmla="*/ 0 w 294"/>
                          <a:gd name="T43" fmla="*/ 0 h 292"/>
                          <a:gd name="T44" fmla="*/ 0 w 294"/>
                          <a:gd name="T45" fmla="*/ 0 h 292"/>
                          <a:gd name="T46" fmla="*/ 0 w 294"/>
                          <a:gd name="T47" fmla="*/ 0 h 292"/>
                          <a:gd name="T48" fmla="*/ 0 w 294"/>
                          <a:gd name="T49" fmla="*/ 0 h 292"/>
                          <a:gd name="T50" fmla="*/ 0 w 294"/>
                          <a:gd name="T51" fmla="*/ 0 h 292"/>
                          <a:gd name="T52" fmla="*/ 0 w 294"/>
                          <a:gd name="T53" fmla="*/ 0 h 292"/>
                          <a:gd name="T54" fmla="*/ 0 w 294"/>
                          <a:gd name="T55" fmla="*/ 0 h 292"/>
                          <a:gd name="T56" fmla="*/ 0 w 294"/>
                          <a:gd name="T57" fmla="*/ 0 h 292"/>
                          <a:gd name="T58" fmla="*/ 0 w 294"/>
                          <a:gd name="T59" fmla="*/ 0 h 292"/>
                          <a:gd name="T60" fmla="*/ 0 w 294"/>
                          <a:gd name="T61" fmla="*/ 0 h 292"/>
                          <a:gd name="T62" fmla="*/ 0 w 294"/>
                          <a:gd name="T63" fmla="*/ 0 h 292"/>
                          <a:gd name="T64" fmla="*/ 0 w 294"/>
                          <a:gd name="T65" fmla="*/ 0 h 292"/>
                          <a:gd name="T66" fmla="*/ 0 w 294"/>
                          <a:gd name="T67" fmla="*/ 0 h 292"/>
                          <a:gd name="T68" fmla="*/ 0 w 294"/>
                          <a:gd name="T69" fmla="*/ 0 h 292"/>
                          <a:gd name="T70" fmla="*/ 0 w 294"/>
                          <a:gd name="T71" fmla="*/ 0 h 292"/>
                          <a:gd name="T72" fmla="*/ 0 w 294"/>
                          <a:gd name="T73" fmla="*/ 0 h 292"/>
                          <a:gd name="T74" fmla="*/ 0 w 294"/>
                          <a:gd name="T75" fmla="*/ 0 h 292"/>
                          <a:gd name="T76" fmla="*/ 0 w 294"/>
                          <a:gd name="T77" fmla="*/ 0 h 292"/>
                          <a:gd name="T78" fmla="*/ 0 w 294"/>
                          <a:gd name="T79" fmla="*/ 0 h 292"/>
                          <a:gd name="T80" fmla="*/ 0 w 294"/>
                          <a:gd name="T81" fmla="*/ 0 h 292"/>
                          <a:gd name="T82" fmla="*/ 0 w 294"/>
                          <a:gd name="T83" fmla="*/ 0 h 292"/>
                          <a:gd name="T84" fmla="*/ 0 w 294"/>
                          <a:gd name="T85" fmla="*/ 0 h 292"/>
                          <a:gd name="T86" fmla="*/ 0 w 294"/>
                          <a:gd name="T87" fmla="*/ 0 h 292"/>
                          <a:gd name="T88" fmla="*/ 0 w 294"/>
                          <a:gd name="T89" fmla="*/ 0 h 292"/>
                          <a:gd name="T90" fmla="*/ 0 w 294"/>
                          <a:gd name="T91" fmla="*/ 0 h 292"/>
                          <a:gd name="T92" fmla="*/ 0 w 294"/>
                          <a:gd name="T93" fmla="*/ 0 h 292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294"/>
                          <a:gd name="T142" fmla="*/ 0 h 292"/>
                          <a:gd name="T143" fmla="*/ 294 w 294"/>
                          <a:gd name="T144" fmla="*/ 292 h 292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294" h="292">
                            <a:moveTo>
                              <a:pt x="20" y="189"/>
                            </a:moveTo>
                            <a:lnTo>
                              <a:pt x="97" y="169"/>
                            </a:lnTo>
                            <a:lnTo>
                              <a:pt x="105" y="159"/>
                            </a:lnTo>
                            <a:lnTo>
                              <a:pt x="103" y="128"/>
                            </a:lnTo>
                            <a:lnTo>
                              <a:pt x="91" y="87"/>
                            </a:lnTo>
                            <a:lnTo>
                              <a:pt x="87" y="51"/>
                            </a:lnTo>
                            <a:lnTo>
                              <a:pt x="89" y="39"/>
                            </a:lnTo>
                            <a:lnTo>
                              <a:pt x="105" y="29"/>
                            </a:lnTo>
                            <a:lnTo>
                              <a:pt x="193" y="10"/>
                            </a:lnTo>
                            <a:lnTo>
                              <a:pt x="249" y="0"/>
                            </a:lnTo>
                            <a:lnTo>
                              <a:pt x="255" y="1"/>
                            </a:lnTo>
                            <a:lnTo>
                              <a:pt x="263" y="15"/>
                            </a:lnTo>
                            <a:lnTo>
                              <a:pt x="264" y="28"/>
                            </a:lnTo>
                            <a:lnTo>
                              <a:pt x="248" y="37"/>
                            </a:lnTo>
                            <a:lnTo>
                              <a:pt x="230" y="44"/>
                            </a:lnTo>
                            <a:lnTo>
                              <a:pt x="260" y="39"/>
                            </a:lnTo>
                            <a:lnTo>
                              <a:pt x="283" y="41"/>
                            </a:lnTo>
                            <a:lnTo>
                              <a:pt x="294" y="46"/>
                            </a:lnTo>
                            <a:lnTo>
                              <a:pt x="294" y="58"/>
                            </a:lnTo>
                            <a:lnTo>
                              <a:pt x="293" y="66"/>
                            </a:lnTo>
                            <a:lnTo>
                              <a:pt x="283" y="73"/>
                            </a:lnTo>
                            <a:lnTo>
                              <a:pt x="261" y="81"/>
                            </a:lnTo>
                            <a:lnTo>
                              <a:pt x="242" y="84"/>
                            </a:lnTo>
                            <a:lnTo>
                              <a:pt x="276" y="90"/>
                            </a:lnTo>
                            <a:lnTo>
                              <a:pt x="292" y="96"/>
                            </a:lnTo>
                            <a:lnTo>
                              <a:pt x="294" y="109"/>
                            </a:lnTo>
                            <a:lnTo>
                              <a:pt x="293" y="121"/>
                            </a:lnTo>
                            <a:lnTo>
                              <a:pt x="286" y="126"/>
                            </a:lnTo>
                            <a:lnTo>
                              <a:pt x="257" y="131"/>
                            </a:lnTo>
                            <a:lnTo>
                              <a:pt x="234" y="131"/>
                            </a:lnTo>
                            <a:lnTo>
                              <a:pt x="199" y="135"/>
                            </a:lnTo>
                            <a:lnTo>
                              <a:pt x="183" y="146"/>
                            </a:lnTo>
                            <a:lnTo>
                              <a:pt x="180" y="156"/>
                            </a:lnTo>
                            <a:lnTo>
                              <a:pt x="180" y="186"/>
                            </a:lnTo>
                            <a:lnTo>
                              <a:pt x="201" y="229"/>
                            </a:lnTo>
                            <a:lnTo>
                              <a:pt x="214" y="269"/>
                            </a:lnTo>
                            <a:lnTo>
                              <a:pt x="214" y="289"/>
                            </a:lnTo>
                            <a:lnTo>
                              <a:pt x="183" y="292"/>
                            </a:lnTo>
                            <a:lnTo>
                              <a:pt x="162" y="284"/>
                            </a:lnTo>
                            <a:lnTo>
                              <a:pt x="147" y="271"/>
                            </a:lnTo>
                            <a:lnTo>
                              <a:pt x="136" y="244"/>
                            </a:lnTo>
                            <a:lnTo>
                              <a:pt x="136" y="238"/>
                            </a:lnTo>
                            <a:lnTo>
                              <a:pt x="113" y="241"/>
                            </a:lnTo>
                            <a:lnTo>
                              <a:pt x="61" y="256"/>
                            </a:lnTo>
                            <a:lnTo>
                              <a:pt x="0" y="271"/>
                            </a:lnTo>
                            <a:lnTo>
                              <a:pt x="0" y="194"/>
                            </a:lnTo>
                            <a:lnTo>
                              <a:pt x="20" y="189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89" name="Freeform 16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7" y="1367"/>
                        <a:ext cx="4" cy="1"/>
                      </a:xfrm>
                      <a:custGeom>
                        <a:avLst/>
                        <a:gdLst>
                          <a:gd name="T0" fmla="*/ 0 w 68"/>
                          <a:gd name="T1" fmla="*/ 0 h 10"/>
                          <a:gd name="T2" fmla="*/ 0 w 68"/>
                          <a:gd name="T3" fmla="*/ 0 h 10"/>
                          <a:gd name="T4" fmla="*/ 0 w 68"/>
                          <a:gd name="T5" fmla="*/ 0 h 10"/>
                          <a:gd name="T6" fmla="*/ 0 60000 65536"/>
                          <a:gd name="T7" fmla="*/ 0 60000 65536"/>
                          <a:gd name="T8" fmla="*/ 0 60000 65536"/>
                          <a:gd name="T9" fmla="*/ 0 w 68"/>
                          <a:gd name="T10" fmla="*/ 0 h 10"/>
                          <a:gd name="T11" fmla="*/ 68 w 68"/>
                          <a:gd name="T12" fmla="*/ 10 h 1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8" h="10">
                            <a:moveTo>
                              <a:pt x="68" y="0"/>
                            </a:moveTo>
                            <a:lnTo>
                              <a:pt x="25" y="5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90" name="Freeform 16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7" y="1370"/>
                        <a:ext cx="6" cy="1"/>
                      </a:xfrm>
                      <a:custGeom>
                        <a:avLst/>
                        <a:gdLst>
                          <a:gd name="T0" fmla="*/ 0 w 73"/>
                          <a:gd name="T1" fmla="*/ 0 h 10"/>
                          <a:gd name="T2" fmla="*/ 0 w 73"/>
                          <a:gd name="T3" fmla="*/ 0 h 10"/>
                          <a:gd name="T4" fmla="*/ 0 w 73"/>
                          <a:gd name="T5" fmla="*/ 0 h 10"/>
                          <a:gd name="T6" fmla="*/ 0 w 73"/>
                          <a:gd name="T7" fmla="*/ 0 h 1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3"/>
                          <a:gd name="T13" fmla="*/ 0 h 10"/>
                          <a:gd name="T14" fmla="*/ 73 w 73"/>
                          <a:gd name="T15" fmla="*/ 10 h 1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3" h="10">
                            <a:moveTo>
                              <a:pt x="73" y="0"/>
                            </a:moveTo>
                            <a:lnTo>
                              <a:pt x="50" y="0"/>
                            </a:lnTo>
                            <a:lnTo>
                              <a:pt x="30" y="6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359" name="Group 16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9" y="1420"/>
                      <a:ext cx="57" cy="65"/>
                      <a:chOff x="569" y="1420"/>
                      <a:chExt cx="57" cy="65"/>
                    </a:xfrm>
                  </p:grpSpPr>
                  <p:grpSp>
                    <p:nvGrpSpPr>
                      <p:cNvPr id="382" name="Group 1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5" y="1421"/>
                        <a:ext cx="51" cy="62"/>
                        <a:chOff x="575" y="1421"/>
                        <a:chExt cx="51" cy="62"/>
                      </a:xfrm>
                    </p:grpSpPr>
                    <p:sp>
                      <p:nvSpPr>
                        <p:cNvPr id="386" name="Freeform 16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5" y="1421"/>
                          <a:ext cx="51" cy="55"/>
                        </a:xfrm>
                        <a:custGeom>
                          <a:avLst/>
                          <a:gdLst>
                            <a:gd name="T0" fmla="*/ 0 w 709"/>
                            <a:gd name="T1" fmla="*/ 0 h 713"/>
                            <a:gd name="T2" fmla="*/ 0 w 709"/>
                            <a:gd name="T3" fmla="*/ 0 h 713"/>
                            <a:gd name="T4" fmla="*/ 0 w 709"/>
                            <a:gd name="T5" fmla="*/ 0 h 713"/>
                            <a:gd name="T6" fmla="*/ 0 w 709"/>
                            <a:gd name="T7" fmla="*/ 0 h 713"/>
                            <a:gd name="T8" fmla="*/ 0 w 709"/>
                            <a:gd name="T9" fmla="*/ 0 h 713"/>
                            <a:gd name="T10" fmla="*/ 0 w 709"/>
                            <a:gd name="T11" fmla="*/ 0 h 713"/>
                            <a:gd name="T12" fmla="*/ 0 w 709"/>
                            <a:gd name="T13" fmla="*/ 0 h 713"/>
                            <a:gd name="T14" fmla="*/ 0 w 709"/>
                            <a:gd name="T15" fmla="*/ 0 h 713"/>
                            <a:gd name="T16" fmla="*/ 0 w 709"/>
                            <a:gd name="T17" fmla="*/ 0 h 713"/>
                            <a:gd name="T18" fmla="*/ 0 w 709"/>
                            <a:gd name="T19" fmla="*/ 0 h 713"/>
                            <a:gd name="T20" fmla="*/ 0 w 709"/>
                            <a:gd name="T21" fmla="*/ 0 h 713"/>
                            <a:gd name="T22" fmla="*/ 0 w 709"/>
                            <a:gd name="T23" fmla="*/ 0 h 713"/>
                            <a:gd name="T24" fmla="*/ 0 w 709"/>
                            <a:gd name="T25" fmla="*/ 0 h 713"/>
                            <a:gd name="T26" fmla="*/ 0 w 709"/>
                            <a:gd name="T27" fmla="*/ 0 h 713"/>
                            <a:gd name="T28" fmla="*/ 0 w 709"/>
                            <a:gd name="T29" fmla="*/ 0 h 713"/>
                            <a:gd name="T30" fmla="*/ 0 w 709"/>
                            <a:gd name="T31" fmla="*/ 0 h 713"/>
                            <a:gd name="T32" fmla="*/ 0 w 709"/>
                            <a:gd name="T33" fmla="*/ 0 h 713"/>
                            <a:gd name="T34" fmla="*/ 0 w 709"/>
                            <a:gd name="T35" fmla="*/ 0 h 713"/>
                            <a:gd name="T36" fmla="*/ 0 w 709"/>
                            <a:gd name="T37" fmla="*/ 0 h 713"/>
                            <a:gd name="T38" fmla="*/ 0 w 709"/>
                            <a:gd name="T39" fmla="*/ 0 h 713"/>
                            <a:gd name="T40" fmla="*/ 0 w 709"/>
                            <a:gd name="T41" fmla="*/ 0 h 713"/>
                            <a:gd name="T42" fmla="*/ 0 w 709"/>
                            <a:gd name="T43" fmla="*/ 0 h 713"/>
                            <a:gd name="T44" fmla="*/ 0 w 709"/>
                            <a:gd name="T45" fmla="*/ 0 h 713"/>
                            <a:gd name="T46" fmla="*/ 0 w 709"/>
                            <a:gd name="T47" fmla="*/ 0 h 713"/>
                            <a:gd name="T48" fmla="*/ 0 w 709"/>
                            <a:gd name="T49" fmla="*/ 0 h 713"/>
                            <a:gd name="T50" fmla="*/ 0 w 709"/>
                            <a:gd name="T51" fmla="*/ 0 h 713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w 709"/>
                            <a:gd name="T79" fmla="*/ 0 h 713"/>
                            <a:gd name="T80" fmla="*/ 709 w 709"/>
                            <a:gd name="T81" fmla="*/ 713 h 713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T78" t="T79" r="T80" b="T81"/>
                          <a:pathLst>
                            <a:path w="709" h="713">
                              <a:moveTo>
                                <a:pt x="423" y="56"/>
                              </a:moveTo>
                              <a:lnTo>
                                <a:pt x="379" y="112"/>
                              </a:lnTo>
                              <a:lnTo>
                                <a:pt x="355" y="178"/>
                              </a:lnTo>
                              <a:lnTo>
                                <a:pt x="349" y="225"/>
                              </a:lnTo>
                              <a:lnTo>
                                <a:pt x="239" y="334"/>
                              </a:lnTo>
                              <a:lnTo>
                                <a:pt x="129" y="451"/>
                              </a:lnTo>
                              <a:lnTo>
                                <a:pt x="64" y="555"/>
                              </a:lnTo>
                              <a:lnTo>
                                <a:pt x="4" y="614"/>
                              </a:lnTo>
                              <a:lnTo>
                                <a:pt x="0" y="653"/>
                              </a:lnTo>
                              <a:lnTo>
                                <a:pt x="26" y="699"/>
                              </a:lnTo>
                              <a:lnTo>
                                <a:pt x="101" y="706"/>
                              </a:lnTo>
                              <a:lnTo>
                                <a:pt x="147" y="713"/>
                              </a:lnTo>
                              <a:lnTo>
                                <a:pt x="220" y="695"/>
                              </a:lnTo>
                              <a:lnTo>
                                <a:pt x="294" y="610"/>
                              </a:lnTo>
                              <a:lnTo>
                                <a:pt x="400" y="508"/>
                              </a:lnTo>
                              <a:lnTo>
                                <a:pt x="460" y="489"/>
                              </a:lnTo>
                              <a:lnTo>
                                <a:pt x="494" y="390"/>
                              </a:lnTo>
                              <a:lnTo>
                                <a:pt x="555" y="311"/>
                              </a:lnTo>
                              <a:lnTo>
                                <a:pt x="633" y="242"/>
                              </a:lnTo>
                              <a:lnTo>
                                <a:pt x="663" y="192"/>
                              </a:lnTo>
                              <a:lnTo>
                                <a:pt x="709" y="113"/>
                              </a:lnTo>
                              <a:lnTo>
                                <a:pt x="657" y="71"/>
                              </a:lnTo>
                              <a:lnTo>
                                <a:pt x="588" y="51"/>
                              </a:lnTo>
                              <a:lnTo>
                                <a:pt x="529" y="28"/>
                              </a:lnTo>
                              <a:lnTo>
                                <a:pt x="489" y="0"/>
                              </a:lnTo>
                              <a:lnTo>
                                <a:pt x="423" y="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87" name="Freeform 16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5" y="1468"/>
                          <a:ext cx="42" cy="15"/>
                        </a:xfrm>
                        <a:custGeom>
                          <a:avLst/>
                          <a:gdLst>
                            <a:gd name="T0" fmla="*/ 0 w 588"/>
                            <a:gd name="T1" fmla="*/ 0 h 198"/>
                            <a:gd name="T2" fmla="*/ 0 w 588"/>
                            <a:gd name="T3" fmla="*/ 0 h 198"/>
                            <a:gd name="T4" fmla="*/ 0 w 588"/>
                            <a:gd name="T5" fmla="*/ 0 h 198"/>
                            <a:gd name="T6" fmla="*/ 0 w 588"/>
                            <a:gd name="T7" fmla="*/ 0 h 198"/>
                            <a:gd name="T8" fmla="*/ 0 w 588"/>
                            <a:gd name="T9" fmla="*/ 0 h 198"/>
                            <a:gd name="T10" fmla="*/ 0 w 588"/>
                            <a:gd name="T11" fmla="*/ 0 h 198"/>
                            <a:gd name="T12" fmla="*/ 0 w 588"/>
                            <a:gd name="T13" fmla="*/ 0 h 198"/>
                            <a:gd name="T14" fmla="*/ 0 w 588"/>
                            <a:gd name="T15" fmla="*/ 0 h 198"/>
                            <a:gd name="T16" fmla="*/ 0 w 588"/>
                            <a:gd name="T17" fmla="*/ 0 h 198"/>
                            <a:gd name="T18" fmla="*/ 0 w 588"/>
                            <a:gd name="T19" fmla="*/ 0 h 198"/>
                            <a:gd name="T20" fmla="*/ 0 w 588"/>
                            <a:gd name="T21" fmla="*/ 0 h 198"/>
                            <a:gd name="T22" fmla="*/ 0 w 588"/>
                            <a:gd name="T23" fmla="*/ 0 h 198"/>
                            <a:gd name="T24" fmla="*/ 0 w 588"/>
                            <a:gd name="T25" fmla="*/ 0 h 198"/>
                            <a:gd name="T26" fmla="*/ 0 w 588"/>
                            <a:gd name="T27" fmla="*/ 0 h 198"/>
                            <a:gd name="T28" fmla="*/ 0 w 588"/>
                            <a:gd name="T29" fmla="*/ 0 h 198"/>
                            <a:gd name="T30" fmla="*/ 0 w 588"/>
                            <a:gd name="T31" fmla="*/ 0 h 198"/>
                            <a:gd name="T32" fmla="*/ 0 w 588"/>
                            <a:gd name="T33" fmla="*/ 0 h 198"/>
                            <a:gd name="T34" fmla="*/ 0 w 588"/>
                            <a:gd name="T35" fmla="*/ 0 h 198"/>
                            <a:gd name="T36" fmla="*/ 0 w 588"/>
                            <a:gd name="T37" fmla="*/ 0 h 198"/>
                            <a:gd name="T38" fmla="*/ 0 w 588"/>
                            <a:gd name="T39" fmla="*/ 0 h 198"/>
                            <a:gd name="T40" fmla="*/ 0 w 588"/>
                            <a:gd name="T41" fmla="*/ 0 h 198"/>
                            <a:gd name="T42" fmla="*/ 0 w 588"/>
                            <a:gd name="T43" fmla="*/ 0 h 198"/>
                            <a:gd name="T44" fmla="*/ 0 w 588"/>
                            <a:gd name="T45" fmla="*/ 0 h 198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588"/>
                            <a:gd name="T70" fmla="*/ 0 h 198"/>
                            <a:gd name="T71" fmla="*/ 588 w 588"/>
                            <a:gd name="T72" fmla="*/ 198 h 198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588" h="198">
                              <a:moveTo>
                                <a:pt x="64" y="0"/>
                              </a:moveTo>
                              <a:lnTo>
                                <a:pt x="27" y="40"/>
                              </a:lnTo>
                              <a:lnTo>
                                <a:pt x="13" y="83"/>
                              </a:lnTo>
                              <a:lnTo>
                                <a:pt x="0" y="136"/>
                              </a:lnTo>
                              <a:lnTo>
                                <a:pt x="93" y="163"/>
                              </a:lnTo>
                              <a:lnTo>
                                <a:pt x="149" y="154"/>
                              </a:lnTo>
                              <a:lnTo>
                                <a:pt x="172" y="129"/>
                              </a:lnTo>
                              <a:lnTo>
                                <a:pt x="224" y="159"/>
                              </a:lnTo>
                              <a:lnTo>
                                <a:pt x="340" y="181"/>
                              </a:lnTo>
                              <a:lnTo>
                                <a:pt x="449" y="194"/>
                              </a:lnTo>
                              <a:lnTo>
                                <a:pt x="505" y="198"/>
                              </a:lnTo>
                              <a:lnTo>
                                <a:pt x="561" y="181"/>
                              </a:lnTo>
                              <a:lnTo>
                                <a:pt x="584" y="159"/>
                              </a:lnTo>
                              <a:lnTo>
                                <a:pt x="588" y="120"/>
                              </a:lnTo>
                              <a:lnTo>
                                <a:pt x="580" y="80"/>
                              </a:lnTo>
                              <a:lnTo>
                                <a:pt x="561" y="62"/>
                              </a:lnTo>
                              <a:lnTo>
                                <a:pt x="515" y="40"/>
                              </a:lnTo>
                              <a:lnTo>
                                <a:pt x="443" y="35"/>
                              </a:lnTo>
                              <a:lnTo>
                                <a:pt x="359" y="35"/>
                              </a:lnTo>
                              <a:lnTo>
                                <a:pt x="298" y="44"/>
                              </a:lnTo>
                              <a:lnTo>
                                <a:pt x="251" y="44"/>
                              </a:lnTo>
                              <a:lnTo>
                                <a:pt x="182" y="35"/>
                              </a:lnTo>
                              <a:lnTo>
                                <a:pt x="6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  <p:grpSp>
                    <p:nvGrpSpPr>
                      <p:cNvPr id="383" name="Group 16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9" y="1420"/>
                        <a:ext cx="56" cy="65"/>
                        <a:chOff x="569" y="1420"/>
                        <a:chExt cx="56" cy="65"/>
                      </a:xfrm>
                    </p:grpSpPr>
                    <p:sp>
                      <p:nvSpPr>
                        <p:cNvPr id="384" name="Freeform 16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3" y="1420"/>
                          <a:ext cx="52" cy="53"/>
                        </a:xfrm>
                        <a:custGeom>
                          <a:avLst/>
                          <a:gdLst>
                            <a:gd name="T0" fmla="*/ 0 w 739"/>
                            <a:gd name="T1" fmla="*/ 0 h 696"/>
                            <a:gd name="T2" fmla="*/ 0 w 739"/>
                            <a:gd name="T3" fmla="*/ 0 h 696"/>
                            <a:gd name="T4" fmla="*/ 0 w 739"/>
                            <a:gd name="T5" fmla="*/ 0 h 696"/>
                            <a:gd name="T6" fmla="*/ 0 w 739"/>
                            <a:gd name="T7" fmla="*/ 0 h 696"/>
                            <a:gd name="T8" fmla="*/ 0 w 739"/>
                            <a:gd name="T9" fmla="*/ 0 h 696"/>
                            <a:gd name="T10" fmla="*/ 0 w 739"/>
                            <a:gd name="T11" fmla="*/ 0 h 696"/>
                            <a:gd name="T12" fmla="*/ 0 w 739"/>
                            <a:gd name="T13" fmla="*/ 0 h 696"/>
                            <a:gd name="T14" fmla="*/ 0 w 739"/>
                            <a:gd name="T15" fmla="*/ 0 h 696"/>
                            <a:gd name="T16" fmla="*/ 0 w 739"/>
                            <a:gd name="T17" fmla="*/ 0 h 696"/>
                            <a:gd name="T18" fmla="*/ 0 w 739"/>
                            <a:gd name="T19" fmla="*/ 0 h 696"/>
                            <a:gd name="T20" fmla="*/ 0 w 739"/>
                            <a:gd name="T21" fmla="*/ 0 h 696"/>
                            <a:gd name="T22" fmla="*/ 0 w 739"/>
                            <a:gd name="T23" fmla="*/ 0 h 696"/>
                            <a:gd name="T24" fmla="*/ 0 w 739"/>
                            <a:gd name="T25" fmla="*/ 0 h 696"/>
                            <a:gd name="T26" fmla="*/ 0 w 739"/>
                            <a:gd name="T27" fmla="*/ 0 h 696"/>
                            <a:gd name="T28" fmla="*/ 0 w 739"/>
                            <a:gd name="T29" fmla="*/ 0 h 696"/>
                            <a:gd name="T30" fmla="*/ 0 w 739"/>
                            <a:gd name="T31" fmla="*/ 0 h 696"/>
                            <a:gd name="T32" fmla="*/ 0 w 739"/>
                            <a:gd name="T33" fmla="*/ 0 h 696"/>
                            <a:gd name="T34" fmla="*/ 0 w 739"/>
                            <a:gd name="T35" fmla="*/ 0 h 696"/>
                            <a:gd name="T36" fmla="*/ 0 w 739"/>
                            <a:gd name="T37" fmla="*/ 0 h 696"/>
                            <a:gd name="T38" fmla="*/ 0 w 739"/>
                            <a:gd name="T39" fmla="*/ 0 h 696"/>
                            <a:gd name="T40" fmla="*/ 0 w 739"/>
                            <a:gd name="T41" fmla="*/ 0 h 696"/>
                            <a:gd name="T42" fmla="*/ 0 w 739"/>
                            <a:gd name="T43" fmla="*/ 0 h 696"/>
                            <a:gd name="T44" fmla="*/ 0 w 739"/>
                            <a:gd name="T45" fmla="*/ 0 h 69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739"/>
                            <a:gd name="T70" fmla="*/ 0 h 696"/>
                            <a:gd name="T71" fmla="*/ 739 w 739"/>
                            <a:gd name="T72" fmla="*/ 696 h 696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739" h="696">
                              <a:moveTo>
                                <a:pt x="425" y="56"/>
                              </a:moveTo>
                              <a:lnTo>
                                <a:pt x="380" y="113"/>
                              </a:lnTo>
                              <a:lnTo>
                                <a:pt x="355" y="179"/>
                              </a:lnTo>
                              <a:lnTo>
                                <a:pt x="350" y="225"/>
                              </a:lnTo>
                              <a:lnTo>
                                <a:pt x="241" y="334"/>
                              </a:lnTo>
                              <a:lnTo>
                                <a:pt x="129" y="453"/>
                              </a:lnTo>
                              <a:lnTo>
                                <a:pt x="65" y="556"/>
                              </a:lnTo>
                              <a:lnTo>
                                <a:pt x="5" y="617"/>
                              </a:lnTo>
                              <a:lnTo>
                                <a:pt x="0" y="653"/>
                              </a:lnTo>
                              <a:lnTo>
                                <a:pt x="105" y="687"/>
                              </a:lnTo>
                              <a:lnTo>
                                <a:pt x="220" y="696"/>
                              </a:lnTo>
                              <a:lnTo>
                                <a:pt x="295" y="612"/>
                              </a:lnTo>
                              <a:lnTo>
                                <a:pt x="400" y="509"/>
                              </a:lnTo>
                              <a:lnTo>
                                <a:pt x="460" y="489"/>
                              </a:lnTo>
                              <a:lnTo>
                                <a:pt x="495" y="390"/>
                              </a:lnTo>
                              <a:lnTo>
                                <a:pt x="555" y="311"/>
                              </a:lnTo>
                              <a:lnTo>
                                <a:pt x="663" y="236"/>
                              </a:lnTo>
                              <a:lnTo>
                                <a:pt x="739" y="147"/>
                              </a:lnTo>
                              <a:lnTo>
                                <a:pt x="645" y="113"/>
                              </a:lnTo>
                              <a:lnTo>
                                <a:pt x="570" y="80"/>
                              </a:lnTo>
                              <a:lnTo>
                                <a:pt x="530" y="28"/>
                              </a:lnTo>
                              <a:lnTo>
                                <a:pt x="490" y="0"/>
                              </a:lnTo>
                              <a:lnTo>
                                <a:pt x="425" y="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85" name="Freeform 16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69" y="1469"/>
                          <a:ext cx="45" cy="16"/>
                        </a:xfrm>
                        <a:custGeom>
                          <a:avLst/>
                          <a:gdLst>
                            <a:gd name="T0" fmla="*/ 0 w 631"/>
                            <a:gd name="T1" fmla="*/ 0 h 211"/>
                            <a:gd name="T2" fmla="*/ 0 w 631"/>
                            <a:gd name="T3" fmla="*/ 0 h 211"/>
                            <a:gd name="T4" fmla="*/ 0 w 631"/>
                            <a:gd name="T5" fmla="*/ 0 h 211"/>
                            <a:gd name="T6" fmla="*/ 0 w 631"/>
                            <a:gd name="T7" fmla="*/ 0 h 211"/>
                            <a:gd name="T8" fmla="*/ 0 w 631"/>
                            <a:gd name="T9" fmla="*/ 0 h 211"/>
                            <a:gd name="T10" fmla="*/ 0 w 631"/>
                            <a:gd name="T11" fmla="*/ 0 h 211"/>
                            <a:gd name="T12" fmla="*/ 0 w 631"/>
                            <a:gd name="T13" fmla="*/ 0 h 211"/>
                            <a:gd name="T14" fmla="*/ 0 w 631"/>
                            <a:gd name="T15" fmla="*/ 0 h 211"/>
                            <a:gd name="T16" fmla="*/ 0 w 631"/>
                            <a:gd name="T17" fmla="*/ 0 h 211"/>
                            <a:gd name="T18" fmla="*/ 0 w 631"/>
                            <a:gd name="T19" fmla="*/ 0 h 211"/>
                            <a:gd name="T20" fmla="*/ 0 w 631"/>
                            <a:gd name="T21" fmla="*/ 0 h 211"/>
                            <a:gd name="T22" fmla="*/ 0 w 631"/>
                            <a:gd name="T23" fmla="*/ 0 h 211"/>
                            <a:gd name="T24" fmla="*/ 0 w 631"/>
                            <a:gd name="T25" fmla="*/ 0 h 211"/>
                            <a:gd name="T26" fmla="*/ 0 w 631"/>
                            <a:gd name="T27" fmla="*/ 0 h 211"/>
                            <a:gd name="T28" fmla="*/ 0 w 631"/>
                            <a:gd name="T29" fmla="*/ 0 h 211"/>
                            <a:gd name="T30" fmla="*/ 0 w 631"/>
                            <a:gd name="T31" fmla="*/ 0 h 211"/>
                            <a:gd name="T32" fmla="*/ 0 w 631"/>
                            <a:gd name="T33" fmla="*/ 0 h 211"/>
                            <a:gd name="T34" fmla="*/ 0 w 631"/>
                            <a:gd name="T35" fmla="*/ 0 h 211"/>
                            <a:gd name="T36" fmla="*/ 0 w 631"/>
                            <a:gd name="T37" fmla="*/ 0 h 211"/>
                            <a:gd name="T38" fmla="*/ 0 w 631"/>
                            <a:gd name="T39" fmla="*/ 0 h 211"/>
                            <a:gd name="T40" fmla="*/ 0 w 631"/>
                            <a:gd name="T41" fmla="*/ 0 h 211"/>
                            <a:gd name="T42" fmla="*/ 0 w 631"/>
                            <a:gd name="T43" fmla="*/ 0 h 211"/>
                            <a:gd name="T44" fmla="*/ 0 w 631"/>
                            <a:gd name="T45" fmla="*/ 0 h 211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631"/>
                            <a:gd name="T70" fmla="*/ 0 h 211"/>
                            <a:gd name="T71" fmla="*/ 631 w 631"/>
                            <a:gd name="T72" fmla="*/ 211 h 211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631" h="211">
                              <a:moveTo>
                                <a:pt x="70" y="0"/>
                              </a:moveTo>
                              <a:lnTo>
                                <a:pt x="29" y="41"/>
                              </a:lnTo>
                              <a:lnTo>
                                <a:pt x="15" y="89"/>
                              </a:lnTo>
                              <a:lnTo>
                                <a:pt x="0" y="146"/>
                              </a:lnTo>
                              <a:lnTo>
                                <a:pt x="100" y="174"/>
                              </a:lnTo>
                              <a:lnTo>
                                <a:pt x="160" y="165"/>
                              </a:lnTo>
                              <a:lnTo>
                                <a:pt x="184" y="136"/>
                              </a:lnTo>
                              <a:lnTo>
                                <a:pt x="241" y="169"/>
                              </a:lnTo>
                              <a:lnTo>
                                <a:pt x="364" y="193"/>
                              </a:lnTo>
                              <a:lnTo>
                                <a:pt x="480" y="206"/>
                              </a:lnTo>
                              <a:lnTo>
                                <a:pt x="540" y="211"/>
                              </a:lnTo>
                              <a:lnTo>
                                <a:pt x="601" y="193"/>
                              </a:lnTo>
                              <a:lnTo>
                                <a:pt x="625" y="169"/>
                              </a:lnTo>
                              <a:lnTo>
                                <a:pt x="631" y="126"/>
                              </a:lnTo>
                              <a:lnTo>
                                <a:pt x="620" y="84"/>
                              </a:lnTo>
                              <a:lnTo>
                                <a:pt x="601" y="65"/>
                              </a:lnTo>
                              <a:lnTo>
                                <a:pt x="550" y="41"/>
                              </a:lnTo>
                              <a:lnTo>
                                <a:pt x="475" y="37"/>
                              </a:lnTo>
                              <a:lnTo>
                                <a:pt x="384" y="37"/>
                              </a:lnTo>
                              <a:lnTo>
                                <a:pt x="320" y="47"/>
                              </a:lnTo>
                              <a:lnTo>
                                <a:pt x="270" y="47"/>
                              </a:lnTo>
                              <a:lnTo>
                                <a:pt x="195" y="37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</p:grpSp>
                <p:sp>
                  <p:nvSpPr>
                    <p:cNvPr id="360" name="Freeform 1700"/>
                    <p:cNvSpPr>
                      <a:spLocks/>
                    </p:cNvSpPr>
                    <p:nvPr/>
                  </p:nvSpPr>
                  <p:spPr bwMode="auto">
                    <a:xfrm>
                      <a:off x="598" y="1376"/>
                      <a:ext cx="73" cy="67"/>
                    </a:xfrm>
                    <a:custGeom>
                      <a:avLst/>
                      <a:gdLst>
                        <a:gd name="T0" fmla="*/ 0 w 1017"/>
                        <a:gd name="T1" fmla="*/ 0 h 865"/>
                        <a:gd name="T2" fmla="*/ 0 w 1017"/>
                        <a:gd name="T3" fmla="*/ 0 h 865"/>
                        <a:gd name="T4" fmla="*/ 0 w 1017"/>
                        <a:gd name="T5" fmla="*/ 0 h 865"/>
                        <a:gd name="T6" fmla="*/ 0 w 1017"/>
                        <a:gd name="T7" fmla="*/ 0 h 865"/>
                        <a:gd name="T8" fmla="*/ 0 w 1017"/>
                        <a:gd name="T9" fmla="*/ 0 h 865"/>
                        <a:gd name="T10" fmla="*/ 0 w 1017"/>
                        <a:gd name="T11" fmla="*/ 0 h 865"/>
                        <a:gd name="T12" fmla="*/ 0 w 1017"/>
                        <a:gd name="T13" fmla="*/ 0 h 865"/>
                        <a:gd name="T14" fmla="*/ 0 w 1017"/>
                        <a:gd name="T15" fmla="*/ 0 h 865"/>
                        <a:gd name="T16" fmla="*/ 0 w 1017"/>
                        <a:gd name="T17" fmla="*/ 0 h 865"/>
                        <a:gd name="T18" fmla="*/ 0 w 1017"/>
                        <a:gd name="T19" fmla="*/ 0 h 865"/>
                        <a:gd name="T20" fmla="*/ 0 w 1017"/>
                        <a:gd name="T21" fmla="*/ 0 h 865"/>
                        <a:gd name="T22" fmla="*/ 0 w 1017"/>
                        <a:gd name="T23" fmla="*/ 0 h 865"/>
                        <a:gd name="T24" fmla="*/ 0 w 1017"/>
                        <a:gd name="T25" fmla="*/ 0 h 865"/>
                        <a:gd name="T26" fmla="*/ 0 w 1017"/>
                        <a:gd name="T27" fmla="*/ 0 h 865"/>
                        <a:gd name="T28" fmla="*/ 0 w 1017"/>
                        <a:gd name="T29" fmla="*/ 0 h 865"/>
                        <a:gd name="T30" fmla="*/ 0 w 1017"/>
                        <a:gd name="T31" fmla="*/ 0 h 865"/>
                        <a:gd name="T32" fmla="*/ 0 w 1017"/>
                        <a:gd name="T33" fmla="*/ 0 h 865"/>
                        <a:gd name="T34" fmla="*/ 0 w 1017"/>
                        <a:gd name="T35" fmla="*/ 0 h 865"/>
                        <a:gd name="T36" fmla="*/ 0 w 1017"/>
                        <a:gd name="T37" fmla="*/ 0 h 865"/>
                        <a:gd name="T38" fmla="*/ 0 w 1017"/>
                        <a:gd name="T39" fmla="*/ 0 h 865"/>
                        <a:gd name="T40" fmla="*/ 0 w 1017"/>
                        <a:gd name="T41" fmla="*/ 0 h 865"/>
                        <a:gd name="T42" fmla="*/ 0 w 1017"/>
                        <a:gd name="T43" fmla="*/ 0 h 865"/>
                        <a:gd name="T44" fmla="*/ 0 w 1017"/>
                        <a:gd name="T45" fmla="*/ 0 h 865"/>
                        <a:gd name="T46" fmla="*/ 0 w 1017"/>
                        <a:gd name="T47" fmla="*/ 0 h 865"/>
                        <a:gd name="T48" fmla="*/ 0 w 1017"/>
                        <a:gd name="T49" fmla="*/ 0 h 865"/>
                        <a:gd name="T50" fmla="*/ 0 w 1017"/>
                        <a:gd name="T51" fmla="*/ 0 h 865"/>
                        <a:gd name="T52" fmla="*/ 0 w 1017"/>
                        <a:gd name="T53" fmla="*/ 0 h 865"/>
                        <a:gd name="T54" fmla="*/ 0 w 1017"/>
                        <a:gd name="T55" fmla="*/ 0 h 865"/>
                        <a:gd name="T56" fmla="*/ 0 w 1017"/>
                        <a:gd name="T57" fmla="*/ 0 h 865"/>
                        <a:gd name="T58" fmla="*/ 0 w 1017"/>
                        <a:gd name="T59" fmla="*/ 0 h 865"/>
                        <a:gd name="T60" fmla="*/ 0 w 1017"/>
                        <a:gd name="T61" fmla="*/ 0 h 865"/>
                        <a:gd name="T62" fmla="*/ 0 w 1017"/>
                        <a:gd name="T63" fmla="*/ 0 h 865"/>
                        <a:gd name="T64" fmla="*/ 0 w 1017"/>
                        <a:gd name="T65" fmla="*/ 0 h 865"/>
                        <a:gd name="T66" fmla="*/ 0 w 1017"/>
                        <a:gd name="T67" fmla="*/ 0 h 865"/>
                        <a:gd name="T68" fmla="*/ 0 w 1017"/>
                        <a:gd name="T69" fmla="*/ 0 h 865"/>
                        <a:gd name="T70" fmla="*/ 0 w 1017"/>
                        <a:gd name="T71" fmla="*/ 0 h 865"/>
                        <a:gd name="T72" fmla="*/ 0 w 1017"/>
                        <a:gd name="T73" fmla="*/ 0 h 865"/>
                        <a:gd name="T74" fmla="*/ 0 w 1017"/>
                        <a:gd name="T75" fmla="*/ 0 h 865"/>
                        <a:gd name="T76" fmla="*/ 0 w 1017"/>
                        <a:gd name="T77" fmla="*/ 0 h 865"/>
                        <a:gd name="T78" fmla="*/ 0 w 1017"/>
                        <a:gd name="T79" fmla="*/ 0 h 865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1017"/>
                        <a:gd name="T121" fmla="*/ 0 h 865"/>
                        <a:gd name="T122" fmla="*/ 1017 w 1017"/>
                        <a:gd name="T123" fmla="*/ 865 h 865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1017" h="865">
                          <a:moveTo>
                            <a:pt x="257" y="277"/>
                          </a:moveTo>
                          <a:lnTo>
                            <a:pt x="240" y="327"/>
                          </a:lnTo>
                          <a:lnTo>
                            <a:pt x="216" y="363"/>
                          </a:lnTo>
                          <a:lnTo>
                            <a:pt x="182" y="409"/>
                          </a:lnTo>
                          <a:lnTo>
                            <a:pt x="122" y="452"/>
                          </a:lnTo>
                          <a:lnTo>
                            <a:pt x="83" y="476"/>
                          </a:lnTo>
                          <a:lnTo>
                            <a:pt x="0" y="516"/>
                          </a:lnTo>
                          <a:lnTo>
                            <a:pt x="29" y="572"/>
                          </a:lnTo>
                          <a:lnTo>
                            <a:pt x="98" y="614"/>
                          </a:lnTo>
                          <a:lnTo>
                            <a:pt x="158" y="635"/>
                          </a:lnTo>
                          <a:lnTo>
                            <a:pt x="195" y="685"/>
                          </a:lnTo>
                          <a:lnTo>
                            <a:pt x="233" y="763"/>
                          </a:lnTo>
                          <a:lnTo>
                            <a:pt x="255" y="812"/>
                          </a:lnTo>
                          <a:lnTo>
                            <a:pt x="304" y="840"/>
                          </a:lnTo>
                          <a:lnTo>
                            <a:pt x="360" y="865"/>
                          </a:lnTo>
                          <a:lnTo>
                            <a:pt x="371" y="827"/>
                          </a:lnTo>
                          <a:lnTo>
                            <a:pt x="404" y="708"/>
                          </a:lnTo>
                          <a:lnTo>
                            <a:pt x="464" y="616"/>
                          </a:lnTo>
                          <a:lnTo>
                            <a:pt x="502" y="525"/>
                          </a:lnTo>
                          <a:lnTo>
                            <a:pt x="532" y="441"/>
                          </a:lnTo>
                          <a:lnTo>
                            <a:pt x="546" y="349"/>
                          </a:lnTo>
                          <a:lnTo>
                            <a:pt x="557" y="240"/>
                          </a:lnTo>
                          <a:lnTo>
                            <a:pt x="632" y="216"/>
                          </a:lnTo>
                          <a:lnTo>
                            <a:pt x="847" y="188"/>
                          </a:lnTo>
                          <a:lnTo>
                            <a:pt x="1006" y="150"/>
                          </a:lnTo>
                          <a:lnTo>
                            <a:pt x="1006" y="107"/>
                          </a:lnTo>
                          <a:lnTo>
                            <a:pt x="1006" y="33"/>
                          </a:lnTo>
                          <a:lnTo>
                            <a:pt x="1017" y="0"/>
                          </a:lnTo>
                          <a:lnTo>
                            <a:pt x="952" y="9"/>
                          </a:lnTo>
                          <a:lnTo>
                            <a:pt x="887" y="33"/>
                          </a:lnTo>
                          <a:lnTo>
                            <a:pt x="826" y="42"/>
                          </a:lnTo>
                          <a:lnTo>
                            <a:pt x="767" y="51"/>
                          </a:lnTo>
                          <a:lnTo>
                            <a:pt x="701" y="57"/>
                          </a:lnTo>
                          <a:lnTo>
                            <a:pt x="587" y="85"/>
                          </a:lnTo>
                          <a:lnTo>
                            <a:pt x="506" y="79"/>
                          </a:lnTo>
                          <a:lnTo>
                            <a:pt x="421" y="94"/>
                          </a:lnTo>
                          <a:lnTo>
                            <a:pt x="316" y="118"/>
                          </a:lnTo>
                          <a:lnTo>
                            <a:pt x="257" y="159"/>
                          </a:lnTo>
                          <a:lnTo>
                            <a:pt x="242" y="212"/>
                          </a:lnTo>
                          <a:lnTo>
                            <a:pt x="257" y="277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61" name="Freeform 1701"/>
                    <p:cNvSpPr>
                      <a:spLocks/>
                    </p:cNvSpPr>
                    <p:nvPr/>
                  </p:nvSpPr>
                  <p:spPr bwMode="auto">
                    <a:xfrm>
                      <a:off x="634" y="1390"/>
                      <a:ext cx="14" cy="39"/>
                    </a:xfrm>
                    <a:custGeom>
                      <a:avLst/>
                      <a:gdLst>
                        <a:gd name="T0" fmla="*/ 0 w 190"/>
                        <a:gd name="T1" fmla="*/ 0 h 507"/>
                        <a:gd name="T2" fmla="*/ 0 w 190"/>
                        <a:gd name="T3" fmla="*/ 0 h 507"/>
                        <a:gd name="T4" fmla="*/ 0 w 190"/>
                        <a:gd name="T5" fmla="*/ 0 h 507"/>
                        <a:gd name="T6" fmla="*/ 0 w 190"/>
                        <a:gd name="T7" fmla="*/ 0 h 507"/>
                        <a:gd name="T8" fmla="*/ 0 w 190"/>
                        <a:gd name="T9" fmla="*/ 0 h 507"/>
                        <a:gd name="T10" fmla="*/ 0 w 190"/>
                        <a:gd name="T11" fmla="*/ 0 h 507"/>
                        <a:gd name="T12" fmla="*/ 0 w 190"/>
                        <a:gd name="T13" fmla="*/ 0 h 507"/>
                        <a:gd name="T14" fmla="*/ 0 w 190"/>
                        <a:gd name="T15" fmla="*/ 0 h 507"/>
                        <a:gd name="T16" fmla="*/ 0 w 190"/>
                        <a:gd name="T17" fmla="*/ 0 h 507"/>
                        <a:gd name="T18" fmla="*/ 0 w 190"/>
                        <a:gd name="T19" fmla="*/ 0 h 507"/>
                        <a:gd name="T20" fmla="*/ 0 w 190"/>
                        <a:gd name="T21" fmla="*/ 0 h 507"/>
                        <a:gd name="T22" fmla="*/ 0 w 190"/>
                        <a:gd name="T23" fmla="*/ 0 h 507"/>
                        <a:gd name="T24" fmla="*/ 0 w 190"/>
                        <a:gd name="T25" fmla="*/ 0 h 507"/>
                        <a:gd name="T26" fmla="*/ 0 w 190"/>
                        <a:gd name="T27" fmla="*/ 0 h 507"/>
                        <a:gd name="T28" fmla="*/ 0 w 190"/>
                        <a:gd name="T29" fmla="*/ 0 h 507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90"/>
                        <a:gd name="T46" fmla="*/ 0 h 507"/>
                        <a:gd name="T47" fmla="*/ 190 w 190"/>
                        <a:gd name="T48" fmla="*/ 507 h 507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90" h="507">
                          <a:moveTo>
                            <a:pt x="35" y="66"/>
                          </a:moveTo>
                          <a:lnTo>
                            <a:pt x="15" y="169"/>
                          </a:lnTo>
                          <a:lnTo>
                            <a:pt x="0" y="259"/>
                          </a:lnTo>
                          <a:lnTo>
                            <a:pt x="5" y="320"/>
                          </a:lnTo>
                          <a:lnTo>
                            <a:pt x="35" y="409"/>
                          </a:lnTo>
                          <a:lnTo>
                            <a:pt x="90" y="465"/>
                          </a:lnTo>
                          <a:lnTo>
                            <a:pt x="151" y="507"/>
                          </a:lnTo>
                          <a:lnTo>
                            <a:pt x="190" y="404"/>
                          </a:lnTo>
                          <a:lnTo>
                            <a:pt x="190" y="330"/>
                          </a:lnTo>
                          <a:lnTo>
                            <a:pt x="164" y="235"/>
                          </a:lnTo>
                          <a:lnTo>
                            <a:pt x="114" y="113"/>
                          </a:lnTo>
                          <a:lnTo>
                            <a:pt x="90" y="56"/>
                          </a:lnTo>
                          <a:lnTo>
                            <a:pt x="65" y="0"/>
                          </a:lnTo>
                          <a:lnTo>
                            <a:pt x="0" y="18"/>
                          </a:lnTo>
                          <a:lnTo>
                            <a:pt x="35" y="6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362" name="Group 17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4" y="1367"/>
                      <a:ext cx="74" cy="34"/>
                      <a:chOff x="614" y="1367"/>
                      <a:chExt cx="74" cy="34"/>
                    </a:xfrm>
                  </p:grpSpPr>
                  <p:grpSp>
                    <p:nvGrpSpPr>
                      <p:cNvPr id="377" name="Group 17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" y="1367"/>
                        <a:ext cx="22" cy="24"/>
                        <a:chOff x="666" y="1367"/>
                        <a:chExt cx="22" cy="24"/>
                      </a:xfrm>
                    </p:grpSpPr>
                    <p:sp>
                      <p:nvSpPr>
                        <p:cNvPr id="379" name="Freeform 17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6" y="1367"/>
                          <a:ext cx="22" cy="24"/>
                        </a:xfrm>
                        <a:custGeom>
                          <a:avLst/>
                          <a:gdLst>
                            <a:gd name="T0" fmla="*/ 0 w 316"/>
                            <a:gd name="T1" fmla="*/ 0 h 311"/>
                            <a:gd name="T2" fmla="*/ 0 w 316"/>
                            <a:gd name="T3" fmla="*/ 0 h 311"/>
                            <a:gd name="T4" fmla="*/ 0 w 316"/>
                            <a:gd name="T5" fmla="*/ 0 h 311"/>
                            <a:gd name="T6" fmla="*/ 0 w 316"/>
                            <a:gd name="T7" fmla="*/ 0 h 311"/>
                            <a:gd name="T8" fmla="*/ 0 w 316"/>
                            <a:gd name="T9" fmla="*/ 0 h 311"/>
                            <a:gd name="T10" fmla="*/ 0 w 316"/>
                            <a:gd name="T11" fmla="*/ 0 h 311"/>
                            <a:gd name="T12" fmla="*/ 0 w 316"/>
                            <a:gd name="T13" fmla="*/ 0 h 311"/>
                            <a:gd name="T14" fmla="*/ 0 w 316"/>
                            <a:gd name="T15" fmla="*/ 0 h 311"/>
                            <a:gd name="T16" fmla="*/ 0 w 316"/>
                            <a:gd name="T17" fmla="*/ 0 h 311"/>
                            <a:gd name="T18" fmla="*/ 0 w 316"/>
                            <a:gd name="T19" fmla="*/ 0 h 311"/>
                            <a:gd name="T20" fmla="*/ 0 w 316"/>
                            <a:gd name="T21" fmla="*/ 0 h 311"/>
                            <a:gd name="T22" fmla="*/ 0 w 316"/>
                            <a:gd name="T23" fmla="*/ 0 h 311"/>
                            <a:gd name="T24" fmla="*/ 0 w 316"/>
                            <a:gd name="T25" fmla="*/ 0 h 311"/>
                            <a:gd name="T26" fmla="*/ 0 w 316"/>
                            <a:gd name="T27" fmla="*/ 0 h 311"/>
                            <a:gd name="T28" fmla="*/ 0 w 316"/>
                            <a:gd name="T29" fmla="*/ 0 h 311"/>
                            <a:gd name="T30" fmla="*/ 0 w 316"/>
                            <a:gd name="T31" fmla="*/ 0 h 311"/>
                            <a:gd name="T32" fmla="*/ 0 w 316"/>
                            <a:gd name="T33" fmla="*/ 0 h 311"/>
                            <a:gd name="T34" fmla="*/ 0 w 316"/>
                            <a:gd name="T35" fmla="*/ 0 h 311"/>
                            <a:gd name="T36" fmla="*/ 0 w 316"/>
                            <a:gd name="T37" fmla="*/ 0 h 311"/>
                            <a:gd name="T38" fmla="*/ 0 w 316"/>
                            <a:gd name="T39" fmla="*/ 0 h 311"/>
                            <a:gd name="T40" fmla="*/ 0 w 316"/>
                            <a:gd name="T41" fmla="*/ 0 h 311"/>
                            <a:gd name="T42" fmla="*/ 0 w 316"/>
                            <a:gd name="T43" fmla="*/ 0 h 311"/>
                            <a:gd name="T44" fmla="*/ 0 w 316"/>
                            <a:gd name="T45" fmla="*/ 0 h 311"/>
                            <a:gd name="T46" fmla="*/ 0 w 316"/>
                            <a:gd name="T47" fmla="*/ 0 h 311"/>
                            <a:gd name="T48" fmla="*/ 0 w 316"/>
                            <a:gd name="T49" fmla="*/ 0 h 311"/>
                            <a:gd name="T50" fmla="*/ 0 w 316"/>
                            <a:gd name="T51" fmla="*/ 0 h 311"/>
                            <a:gd name="T52" fmla="*/ 0 w 316"/>
                            <a:gd name="T53" fmla="*/ 0 h 311"/>
                            <a:gd name="T54" fmla="*/ 0 w 316"/>
                            <a:gd name="T55" fmla="*/ 0 h 311"/>
                            <a:gd name="T56" fmla="*/ 0 w 316"/>
                            <a:gd name="T57" fmla="*/ 0 h 311"/>
                            <a:gd name="T58" fmla="*/ 0 w 316"/>
                            <a:gd name="T59" fmla="*/ 0 h 311"/>
                            <a:gd name="T60" fmla="*/ 0 w 316"/>
                            <a:gd name="T61" fmla="*/ 0 h 311"/>
                            <a:gd name="T62" fmla="*/ 0 w 316"/>
                            <a:gd name="T63" fmla="*/ 0 h 311"/>
                            <a:gd name="T64" fmla="*/ 0 w 316"/>
                            <a:gd name="T65" fmla="*/ 0 h 311"/>
                            <a:gd name="T66" fmla="*/ 0 w 316"/>
                            <a:gd name="T67" fmla="*/ 0 h 311"/>
                            <a:gd name="T68" fmla="*/ 0 w 316"/>
                            <a:gd name="T69" fmla="*/ 0 h 311"/>
                            <a:gd name="T70" fmla="*/ 0 w 316"/>
                            <a:gd name="T71" fmla="*/ 0 h 311"/>
                            <a:gd name="T72" fmla="*/ 0 w 316"/>
                            <a:gd name="T73" fmla="*/ 0 h 311"/>
                            <a:gd name="T74" fmla="*/ 0 w 316"/>
                            <a:gd name="T75" fmla="*/ 0 h 311"/>
                            <a:gd name="T76" fmla="*/ 0 w 316"/>
                            <a:gd name="T77" fmla="*/ 0 h 311"/>
                            <a:gd name="T78" fmla="*/ 0 w 316"/>
                            <a:gd name="T79" fmla="*/ 0 h 311"/>
                            <a:gd name="T80" fmla="*/ 0 w 316"/>
                            <a:gd name="T81" fmla="*/ 0 h 311"/>
                            <a:gd name="T82" fmla="*/ 0 w 316"/>
                            <a:gd name="T83" fmla="*/ 0 h 311"/>
                            <a:gd name="T84" fmla="*/ 0 w 316"/>
                            <a:gd name="T85" fmla="*/ 0 h 311"/>
                            <a:gd name="T86" fmla="*/ 0 w 316"/>
                            <a:gd name="T87" fmla="*/ 0 h 311"/>
                            <a:gd name="T88" fmla="*/ 0 w 316"/>
                            <a:gd name="T89" fmla="*/ 0 h 311"/>
                            <a:gd name="T90" fmla="*/ 0 w 316"/>
                            <a:gd name="T91" fmla="*/ 0 h 311"/>
                            <a:gd name="T92" fmla="*/ 0 w 316"/>
                            <a:gd name="T93" fmla="*/ 0 h 311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w 316"/>
                            <a:gd name="T142" fmla="*/ 0 h 311"/>
                            <a:gd name="T143" fmla="*/ 316 w 316"/>
                            <a:gd name="T144" fmla="*/ 311 h 311"/>
                          </a:gdLst>
                          <a:ahLst/>
                          <a:cxnLst>
                            <a:cxn ang="T94">
                              <a:pos x="T0" y="T1"/>
                            </a:cxn>
                            <a:cxn ang="T95">
                              <a:pos x="T2" y="T3"/>
                            </a:cxn>
                            <a:cxn ang="T96">
                              <a:pos x="T4" y="T5"/>
                            </a:cxn>
                            <a:cxn ang="T97">
                              <a:pos x="T6" y="T7"/>
                            </a:cxn>
                            <a:cxn ang="T98">
                              <a:pos x="T8" y="T9"/>
                            </a:cxn>
                            <a:cxn ang="T99">
                              <a:pos x="T10" y="T11"/>
                            </a:cxn>
                            <a:cxn ang="T100">
                              <a:pos x="T12" y="T13"/>
                            </a:cxn>
                            <a:cxn ang="T101">
                              <a:pos x="T14" y="T15"/>
                            </a:cxn>
                            <a:cxn ang="T102">
                              <a:pos x="T16" y="T17"/>
                            </a:cxn>
                            <a:cxn ang="T103">
                              <a:pos x="T18" y="T19"/>
                            </a:cxn>
                            <a:cxn ang="T104">
                              <a:pos x="T20" y="T21"/>
                            </a:cxn>
                            <a:cxn ang="T105">
                              <a:pos x="T22" y="T23"/>
                            </a:cxn>
                            <a:cxn ang="T106">
                              <a:pos x="T24" y="T25"/>
                            </a:cxn>
                            <a:cxn ang="T107">
                              <a:pos x="T26" y="T27"/>
                            </a:cxn>
                            <a:cxn ang="T108">
                              <a:pos x="T28" y="T29"/>
                            </a:cxn>
                            <a:cxn ang="T109">
                              <a:pos x="T30" y="T31"/>
                            </a:cxn>
                            <a:cxn ang="T110">
                              <a:pos x="T32" y="T33"/>
                            </a:cxn>
                            <a:cxn ang="T111">
                              <a:pos x="T34" y="T35"/>
                            </a:cxn>
                            <a:cxn ang="T112">
                              <a:pos x="T36" y="T37"/>
                            </a:cxn>
                            <a:cxn ang="T113">
                              <a:pos x="T38" y="T39"/>
                            </a:cxn>
                            <a:cxn ang="T114">
                              <a:pos x="T40" y="T41"/>
                            </a:cxn>
                            <a:cxn ang="T115">
                              <a:pos x="T42" y="T43"/>
                            </a:cxn>
                            <a:cxn ang="T116">
                              <a:pos x="T44" y="T45"/>
                            </a:cxn>
                            <a:cxn ang="T117">
                              <a:pos x="T46" y="T47"/>
                            </a:cxn>
                            <a:cxn ang="T118">
                              <a:pos x="T48" y="T49"/>
                            </a:cxn>
                            <a:cxn ang="T119">
                              <a:pos x="T50" y="T51"/>
                            </a:cxn>
                            <a:cxn ang="T120">
                              <a:pos x="T52" y="T53"/>
                            </a:cxn>
                            <a:cxn ang="T121">
                              <a:pos x="T54" y="T55"/>
                            </a:cxn>
                            <a:cxn ang="T122">
                              <a:pos x="T56" y="T57"/>
                            </a:cxn>
                            <a:cxn ang="T123">
                              <a:pos x="T58" y="T59"/>
                            </a:cxn>
                            <a:cxn ang="T124">
                              <a:pos x="T60" y="T61"/>
                            </a:cxn>
                            <a:cxn ang="T125">
                              <a:pos x="T62" y="T63"/>
                            </a:cxn>
                            <a:cxn ang="T126">
                              <a:pos x="T64" y="T65"/>
                            </a:cxn>
                            <a:cxn ang="T127">
                              <a:pos x="T66" y="T67"/>
                            </a:cxn>
                            <a:cxn ang="T128">
                              <a:pos x="T68" y="T69"/>
                            </a:cxn>
                            <a:cxn ang="T129">
                              <a:pos x="T70" y="T71"/>
                            </a:cxn>
                            <a:cxn ang="T130">
                              <a:pos x="T72" y="T73"/>
                            </a:cxn>
                            <a:cxn ang="T131">
                              <a:pos x="T74" y="T75"/>
                            </a:cxn>
                            <a:cxn ang="T132">
                              <a:pos x="T76" y="T77"/>
                            </a:cxn>
                            <a:cxn ang="T133">
                              <a:pos x="T78" y="T79"/>
                            </a:cxn>
                            <a:cxn ang="T134">
                              <a:pos x="T80" y="T81"/>
                            </a:cxn>
                            <a:cxn ang="T135">
                              <a:pos x="T82" y="T83"/>
                            </a:cxn>
                            <a:cxn ang="T136">
                              <a:pos x="T84" y="T85"/>
                            </a:cxn>
                            <a:cxn ang="T137">
                              <a:pos x="T86" y="T87"/>
                            </a:cxn>
                            <a:cxn ang="T138">
                              <a:pos x="T88" y="T89"/>
                            </a:cxn>
                            <a:cxn ang="T139">
                              <a:pos x="T90" y="T91"/>
                            </a:cxn>
                            <a:cxn ang="T140">
                              <a:pos x="T92" y="T93"/>
                            </a:cxn>
                          </a:cxnLst>
                          <a:rect l="T141" t="T142" r="T143" b="T144"/>
                          <a:pathLst>
                            <a:path w="316" h="311">
                              <a:moveTo>
                                <a:pt x="23" y="202"/>
                              </a:moveTo>
                              <a:lnTo>
                                <a:pt x="105" y="180"/>
                              </a:lnTo>
                              <a:lnTo>
                                <a:pt x="113" y="170"/>
                              </a:lnTo>
                              <a:lnTo>
                                <a:pt x="112" y="137"/>
                              </a:lnTo>
                              <a:lnTo>
                                <a:pt x="100" y="91"/>
                              </a:lnTo>
                              <a:lnTo>
                                <a:pt x="93" y="55"/>
                              </a:lnTo>
                              <a:lnTo>
                                <a:pt x="96" y="43"/>
                              </a:lnTo>
                              <a:lnTo>
                                <a:pt x="113" y="32"/>
                              </a:lnTo>
                              <a:lnTo>
                                <a:pt x="207" y="11"/>
                              </a:lnTo>
                              <a:lnTo>
                                <a:pt x="268" y="0"/>
                              </a:lnTo>
                              <a:lnTo>
                                <a:pt x="272" y="2"/>
                              </a:lnTo>
                              <a:lnTo>
                                <a:pt x="282" y="16"/>
                              </a:lnTo>
                              <a:lnTo>
                                <a:pt x="284" y="30"/>
                              </a:lnTo>
                              <a:lnTo>
                                <a:pt x="266" y="40"/>
                              </a:lnTo>
                              <a:lnTo>
                                <a:pt x="245" y="46"/>
                              </a:lnTo>
                              <a:lnTo>
                                <a:pt x="279" y="43"/>
                              </a:lnTo>
                              <a:lnTo>
                                <a:pt x="303" y="45"/>
                              </a:lnTo>
                              <a:lnTo>
                                <a:pt x="316" y="49"/>
                              </a:lnTo>
                              <a:lnTo>
                                <a:pt x="316" y="61"/>
                              </a:lnTo>
                              <a:lnTo>
                                <a:pt x="314" y="71"/>
                              </a:lnTo>
                              <a:lnTo>
                                <a:pt x="303" y="77"/>
                              </a:lnTo>
                              <a:lnTo>
                                <a:pt x="281" y="85"/>
                              </a:lnTo>
                              <a:lnTo>
                                <a:pt x="259" y="88"/>
                              </a:lnTo>
                              <a:lnTo>
                                <a:pt x="298" y="95"/>
                              </a:lnTo>
                              <a:lnTo>
                                <a:pt x="312" y="101"/>
                              </a:lnTo>
                              <a:lnTo>
                                <a:pt x="316" y="115"/>
                              </a:lnTo>
                              <a:lnTo>
                                <a:pt x="314" y="128"/>
                              </a:lnTo>
                              <a:lnTo>
                                <a:pt x="307" y="134"/>
                              </a:lnTo>
                              <a:lnTo>
                                <a:pt x="277" y="140"/>
                              </a:lnTo>
                              <a:lnTo>
                                <a:pt x="251" y="140"/>
                              </a:lnTo>
                              <a:lnTo>
                                <a:pt x="214" y="145"/>
                              </a:lnTo>
                              <a:lnTo>
                                <a:pt x="197" y="156"/>
                              </a:lnTo>
                              <a:lnTo>
                                <a:pt x="194" y="167"/>
                              </a:lnTo>
                              <a:lnTo>
                                <a:pt x="194" y="198"/>
                              </a:lnTo>
                              <a:lnTo>
                                <a:pt x="216" y="245"/>
                              </a:lnTo>
                              <a:lnTo>
                                <a:pt x="230" y="288"/>
                              </a:lnTo>
                              <a:lnTo>
                                <a:pt x="230" y="308"/>
                              </a:lnTo>
                              <a:lnTo>
                                <a:pt x="197" y="311"/>
                              </a:lnTo>
                              <a:lnTo>
                                <a:pt x="175" y="303"/>
                              </a:lnTo>
                              <a:lnTo>
                                <a:pt x="158" y="289"/>
                              </a:lnTo>
                              <a:lnTo>
                                <a:pt x="146" y="261"/>
                              </a:lnTo>
                              <a:lnTo>
                                <a:pt x="146" y="253"/>
                              </a:lnTo>
                              <a:lnTo>
                                <a:pt x="122" y="256"/>
                              </a:lnTo>
                              <a:lnTo>
                                <a:pt x="66" y="273"/>
                              </a:lnTo>
                              <a:lnTo>
                                <a:pt x="0" y="289"/>
                              </a:lnTo>
                              <a:lnTo>
                                <a:pt x="0" y="208"/>
                              </a:lnTo>
                              <a:lnTo>
                                <a:pt x="23" y="2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80" name="Freeform 17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8" y="1371"/>
                          <a:ext cx="5" cy="1"/>
                        </a:xfrm>
                        <a:custGeom>
                          <a:avLst/>
                          <a:gdLst>
                            <a:gd name="T0" fmla="*/ 0 w 73"/>
                            <a:gd name="T1" fmla="*/ 0 h 12"/>
                            <a:gd name="T2" fmla="*/ 0 w 73"/>
                            <a:gd name="T3" fmla="*/ 0 h 12"/>
                            <a:gd name="T4" fmla="*/ 0 w 73"/>
                            <a:gd name="T5" fmla="*/ 0 h 12"/>
                            <a:gd name="T6" fmla="*/ 0 60000 65536"/>
                            <a:gd name="T7" fmla="*/ 0 60000 65536"/>
                            <a:gd name="T8" fmla="*/ 0 60000 65536"/>
                            <a:gd name="T9" fmla="*/ 0 w 73"/>
                            <a:gd name="T10" fmla="*/ 0 h 12"/>
                            <a:gd name="T11" fmla="*/ 73 w 73"/>
                            <a:gd name="T12" fmla="*/ 12 h 1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73" h="12">
                              <a:moveTo>
                                <a:pt x="73" y="0"/>
                              </a:moveTo>
                              <a:lnTo>
                                <a:pt x="27" y="7"/>
                              </a:lnTo>
                              <a:lnTo>
                                <a:pt x="0" y="12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81" name="Freeform 17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9" y="1374"/>
                          <a:ext cx="5" cy="1"/>
                        </a:xfrm>
                        <a:custGeom>
                          <a:avLst/>
                          <a:gdLst>
                            <a:gd name="T0" fmla="*/ 0 w 78"/>
                            <a:gd name="T1" fmla="*/ 0 h 12"/>
                            <a:gd name="T2" fmla="*/ 0 w 78"/>
                            <a:gd name="T3" fmla="*/ 0 h 12"/>
                            <a:gd name="T4" fmla="*/ 0 w 78"/>
                            <a:gd name="T5" fmla="*/ 0 h 12"/>
                            <a:gd name="T6" fmla="*/ 0 w 78"/>
                            <a:gd name="T7" fmla="*/ 0 h 1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8"/>
                            <a:gd name="T13" fmla="*/ 0 h 12"/>
                            <a:gd name="T14" fmla="*/ 78 w 78"/>
                            <a:gd name="T15" fmla="*/ 12 h 1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8" h="12">
                              <a:moveTo>
                                <a:pt x="78" y="0"/>
                              </a:moveTo>
                              <a:lnTo>
                                <a:pt x="54" y="0"/>
                              </a:lnTo>
                              <a:lnTo>
                                <a:pt x="33" y="7"/>
                              </a:lnTo>
                              <a:lnTo>
                                <a:pt x="0" y="12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  <p:sp>
                    <p:nvSpPr>
                      <p:cNvPr id="378" name="Freeform 17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4" y="1381"/>
                        <a:ext cx="56" cy="20"/>
                      </a:xfrm>
                      <a:custGeom>
                        <a:avLst/>
                        <a:gdLst>
                          <a:gd name="T0" fmla="*/ 0 w 779"/>
                          <a:gd name="T1" fmla="*/ 0 h 267"/>
                          <a:gd name="T2" fmla="*/ 0 w 779"/>
                          <a:gd name="T3" fmla="*/ 0 h 267"/>
                          <a:gd name="T4" fmla="*/ 0 w 779"/>
                          <a:gd name="T5" fmla="*/ 0 h 267"/>
                          <a:gd name="T6" fmla="*/ 0 w 779"/>
                          <a:gd name="T7" fmla="*/ 0 h 267"/>
                          <a:gd name="T8" fmla="*/ 0 w 779"/>
                          <a:gd name="T9" fmla="*/ 0 h 267"/>
                          <a:gd name="T10" fmla="*/ 0 w 779"/>
                          <a:gd name="T11" fmla="*/ 0 h 267"/>
                          <a:gd name="T12" fmla="*/ 0 w 779"/>
                          <a:gd name="T13" fmla="*/ 0 h 267"/>
                          <a:gd name="T14" fmla="*/ 0 w 779"/>
                          <a:gd name="T15" fmla="*/ 0 h 267"/>
                          <a:gd name="T16" fmla="*/ 0 w 779"/>
                          <a:gd name="T17" fmla="*/ 0 h 267"/>
                          <a:gd name="T18" fmla="*/ 0 w 779"/>
                          <a:gd name="T19" fmla="*/ 0 h 267"/>
                          <a:gd name="T20" fmla="*/ 0 w 779"/>
                          <a:gd name="T21" fmla="*/ 0 h 267"/>
                          <a:gd name="T22" fmla="*/ 0 w 779"/>
                          <a:gd name="T23" fmla="*/ 0 h 267"/>
                          <a:gd name="T24" fmla="*/ 0 w 779"/>
                          <a:gd name="T25" fmla="*/ 0 h 267"/>
                          <a:gd name="T26" fmla="*/ 0 w 779"/>
                          <a:gd name="T27" fmla="*/ 0 h 267"/>
                          <a:gd name="T28" fmla="*/ 0 w 779"/>
                          <a:gd name="T29" fmla="*/ 0 h 267"/>
                          <a:gd name="T30" fmla="*/ 0 w 779"/>
                          <a:gd name="T31" fmla="*/ 0 h 267"/>
                          <a:gd name="T32" fmla="*/ 0 w 779"/>
                          <a:gd name="T33" fmla="*/ 0 h 267"/>
                          <a:gd name="T34" fmla="*/ 0 w 779"/>
                          <a:gd name="T35" fmla="*/ 0 h 267"/>
                          <a:gd name="T36" fmla="*/ 0 w 779"/>
                          <a:gd name="T37" fmla="*/ 0 h 267"/>
                          <a:gd name="T38" fmla="*/ 0 w 779"/>
                          <a:gd name="T39" fmla="*/ 0 h 267"/>
                          <a:gd name="T40" fmla="*/ 0 w 779"/>
                          <a:gd name="T41" fmla="*/ 0 h 267"/>
                          <a:gd name="T42" fmla="*/ 0 w 779"/>
                          <a:gd name="T43" fmla="*/ 0 h 267"/>
                          <a:gd name="T44" fmla="*/ 0 w 779"/>
                          <a:gd name="T45" fmla="*/ 0 h 267"/>
                          <a:gd name="T46" fmla="*/ 0 w 779"/>
                          <a:gd name="T47" fmla="*/ 0 h 267"/>
                          <a:gd name="T48" fmla="*/ 0 w 779"/>
                          <a:gd name="T49" fmla="*/ 0 h 267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779"/>
                          <a:gd name="T76" fmla="*/ 0 h 267"/>
                          <a:gd name="T77" fmla="*/ 779 w 779"/>
                          <a:gd name="T78" fmla="*/ 267 h 267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779" h="267">
                            <a:moveTo>
                              <a:pt x="770" y="0"/>
                            </a:moveTo>
                            <a:lnTo>
                              <a:pt x="650" y="18"/>
                            </a:lnTo>
                            <a:lnTo>
                              <a:pt x="560" y="37"/>
                            </a:lnTo>
                            <a:lnTo>
                              <a:pt x="489" y="56"/>
                            </a:lnTo>
                            <a:lnTo>
                              <a:pt x="430" y="56"/>
                            </a:lnTo>
                            <a:lnTo>
                              <a:pt x="330" y="65"/>
                            </a:lnTo>
                            <a:lnTo>
                              <a:pt x="259" y="70"/>
                            </a:lnTo>
                            <a:lnTo>
                              <a:pt x="200" y="70"/>
                            </a:lnTo>
                            <a:lnTo>
                              <a:pt x="119" y="70"/>
                            </a:lnTo>
                            <a:lnTo>
                              <a:pt x="49" y="85"/>
                            </a:lnTo>
                            <a:lnTo>
                              <a:pt x="17" y="102"/>
                            </a:lnTo>
                            <a:lnTo>
                              <a:pt x="0" y="141"/>
                            </a:lnTo>
                            <a:lnTo>
                              <a:pt x="0" y="187"/>
                            </a:lnTo>
                            <a:lnTo>
                              <a:pt x="26" y="239"/>
                            </a:lnTo>
                            <a:lnTo>
                              <a:pt x="40" y="254"/>
                            </a:lnTo>
                            <a:lnTo>
                              <a:pt x="114" y="267"/>
                            </a:lnTo>
                            <a:lnTo>
                              <a:pt x="194" y="267"/>
                            </a:lnTo>
                            <a:lnTo>
                              <a:pt x="323" y="248"/>
                            </a:lnTo>
                            <a:lnTo>
                              <a:pt x="455" y="197"/>
                            </a:lnTo>
                            <a:lnTo>
                              <a:pt x="590" y="169"/>
                            </a:lnTo>
                            <a:lnTo>
                              <a:pt x="684" y="155"/>
                            </a:lnTo>
                            <a:lnTo>
                              <a:pt x="779" y="135"/>
                            </a:lnTo>
                            <a:lnTo>
                              <a:pt x="759" y="85"/>
                            </a:lnTo>
                            <a:lnTo>
                              <a:pt x="755" y="46"/>
                            </a:lnTo>
                            <a:lnTo>
                              <a:pt x="770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363" name="Group 17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0" y="1413"/>
                      <a:ext cx="24" cy="13"/>
                      <a:chOff x="600" y="1413"/>
                      <a:chExt cx="24" cy="13"/>
                    </a:xfrm>
                  </p:grpSpPr>
                  <p:sp>
                    <p:nvSpPr>
                      <p:cNvPr id="375" name="Freeform 17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0" y="1413"/>
                        <a:ext cx="10" cy="8"/>
                      </a:xfrm>
                      <a:custGeom>
                        <a:avLst/>
                        <a:gdLst>
                          <a:gd name="T0" fmla="*/ 0 w 143"/>
                          <a:gd name="T1" fmla="*/ 0 h 101"/>
                          <a:gd name="T2" fmla="*/ 0 w 143"/>
                          <a:gd name="T3" fmla="*/ 0 h 101"/>
                          <a:gd name="T4" fmla="*/ 0 w 143"/>
                          <a:gd name="T5" fmla="*/ 0 h 101"/>
                          <a:gd name="T6" fmla="*/ 0 60000 65536"/>
                          <a:gd name="T7" fmla="*/ 0 60000 65536"/>
                          <a:gd name="T8" fmla="*/ 0 60000 65536"/>
                          <a:gd name="T9" fmla="*/ 0 w 143"/>
                          <a:gd name="T10" fmla="*/ 0 h 101"/>
                          <a:gd name="T11" fmla="*/ 143 w 143"/>
                          <a:gd name="T12" fmla="*/ 101 h 10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43" h="101">
                            <a:moveTo>
                              <a:pt x="0" y="94"/>
                            </a:moveTo>
                            <a:lnTo>
                              <a:pt x="143" y="0"/>
                            </a:lnTo>
                            <a:lnTo>
                              <a:pt x="26" y="101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76" name="Freeform 17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8" y="1419"/>
                        <a:ext cx="6" cy="7"/>
                      </a:xfrm>
                      <a:custGeom>
                        <a:avLst/>
                        <a:gdLst>
                          <a:gd name="T0" fmla="*/ 0 w 85"/>
                          <a:gd name="T1" fmla="*/ 0 h 100"/>
                          <a:gd name="T2" fmla="*/ 0 w 85"/>
                          <a:gd name="T3" fmla="*/ 0 h 100"/>
                          <a:gd name="T4" fmla="*/ 0 w 85"/>
                          <a:gd name="T5" fmla="*/ 0 h 100"/>
                          <a:gd name="T6" fmla="*/ 0 w 85"/>
                          <a:gd name="T7" fmla="*/ 0 h 1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5"/>
                          <a:gd name="T13" fmla="*/ 0 h 100"/>
                          <a:gd name="T14" fmla="*/ 85 w 85"/>
                          <a:gd name="T15" fmla="*/ 100 h 1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5" h="100">
                            <a:moveTo>
                              <a:pt x="0" y="0"/>
                            </a:moveTo>
                            <a:lnTo>
                              <a:pt x="41" y="23"/>
                            </a:lnTo>
                            <a:lnTo>
                              <a:pt x="67" y="55"/>
                            </a:lnTo>
                            <a:lnTo>
                              <a:pt x="85" y="10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364" name="Group 17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3" y="1334"/>
                      <a:ext cx="51" cy="52"/>
                      <a:chOff x="603" y="1334"/>
                      <a:chExt cx="51" cy="52"/>
                    </a:xfrm>
                  </p:grpSpPr>
                  <p:sp>
                    <p:nvSpPr>
                      <p:cNvPr id="365" name="Freeform 17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1" y="1337"/>
                        <a:ext cx="43" cy="49"/>
                      </a:xfrm>
                      <a:custGeom>
                        <a:avLst/>
                        <a:gdLst>
                          <a:gd name="T0" fmla="*/ 0 w 610"/>
                          <a:gd name="T1" fmla="*/ 0 h 630"/>
                          <a:gd name="T2" fmla="*/ 0 w 610"/>
                          <a:gd name="T3" fmla="*/ 0 h 630"/>
                          <a:gd name="T4" fmla="*/ 0 w 610"/>
                          <a:gd name="T5" fmla="*/ 0 h 630"/>
                          <a:gd name="T6" fmla="*/ 0 w 610"/>
                          <a:gd name="T7" fmla="*/ 0 h 630"/>
                          <a:gd name="T8" fmla="*/ 0 w 610"/>
                          <a:gd name="T9" fmla="*/ 0 h 630"/>
                          <a:gd name="T10" fmla="*/ 0 w 610"/>
                          <a:gd name="T11" fmla="*/ 0 h 630"/>
                          <a:gd name="T12" fmla="*/ 0 w 610"/>
                          <a:gd name="T13" fmla="*/ 0 h 630"/>
                          <a:gd name="T14" fmla="*/ 0 w 610"/>
                          <a:gd name="T15" fmla="*/ 0 h 630"/>
                          <a:gd name="T16" fmla="*/ 0 w 610"/>
                          <a:gd name="T17" fmla="*/ 0 h 630"/>
                          <a:gd name="T18" fmla="*/ 0 w 610"/>
                          <a:gd name="T19" fmla="*/ 0 h 630"/>
                          <a:gd name="T20" fmla="*/ 0 w 610"/>
                          <a:gd name="T21" fmla="*/ 0 h 630"/>
                          <a:gd name="T22" fmla="*/ 0 w 610"/>
                          <a:gd name="T23" fmla="*/ 0 h 630"/>
                          <a:gd name="T24" fmla="*/ 0 w 610"/>
                          <a:gd name="T25" fmla="*/ 0 h 630"/>
                          <a:gd name="T26" fmla="*/ 0 w 610"/>
                          <a:gd name="T27" fmla="*/ 0 h 630"/>
                          <a:gd name="T28" fmla="*/ 0 w 610"/>
                          <a:gd name="T29" fmla="*/ 0 h 630"/>
                          <a:gd name="T30" fmla="*/ 0 w 610"/>
                          <a:gd name="T31" fmla="*/ 0 h 630"/>
                          <a:gd name="T32" fmla="*/ 0 w 610"/>
                          <a:gd name="T33" fmla="*/ 0 h 630"/>
                          <a:gd name="T34" fmla="*/ 0 w 610"/>
                          <a:gd name="T35" fmla="*/ 0 h 630"/>
                          <a:gd name="T36" fmla="*/ 0 w 610"/>
                          <a:gd name="T37" fmla="*/ 0 h 630"/>
                          <a:gd name="T38" fmla="*/ 0 w 610"/>
                          <a:gd name="T39" fmla="*/ 0 h 630"/>
                          <a:gd name="T40" fmla="*/ 0 w 610"/>
                          <a:gd name="T41" fmla="*/ 0 h 630"/>
                          <a:gd name="T42" fmla="*/ 0 w 610"/>
                          <a:gd name="T43" fmla="*/ 0 h 630"/>
                          <a:gd name="T44" fmla="*/ 0 w 610"/>
                          <a:gd name="T45" fmla="*/ 0 h 630"/>
                          <a:gd name="T46" fmla="*/ 0 w 610"/>
                          <a:gd name="T47" fmla="*/ 0 h 630"/>
                          <a:gd name="T48" fmla="*/ 0 w 610"/>
                          <a:gd name="T49" fmla="*/ 0 h 630"/>
                          <a:gd name="T50" fmla="*/ 0 w 610"/>
                          <a:gd name="T51" fmla="*/ 0 h 630"/>
                          <a:gd name="T52" fmla="*/ 0 w 610"/>
                          <a:gd name="T53" fmla="*/ 0 h 630"/>
                          <a:gd name="T54" fmla="*/ 0 w 610"/>
                          <a:gd name="T55" fmla="*/ 0 h 630"/>
                          <a:gd name="T56" fmla="*/ 0 w 610"/>
                          <a:gd name="T57" fmla="*/ 0 h 630"/>
                          <a:gd name="T58" fmla="*/ 0 w 610"/>
                          <a:gd name="T59" fmla="*/ 0 h 630"/>
                          <a:gd name="T60" fmla="*/ 0 w 610"/>
                          <a:gd name="T61" fmla="*/ 0 h 630"/>
                          <a:gd name="T62" fmla="*/ 0 w 610"/>
                          <a:gd name="T63" fmla="*/ 0 h 630"/>
                          <a:gd name="T64" fmla="*/ 0 w 610"/>
                          <a:gd name="T65" fmla="*/ 0 h 630"/>
                          <a:gd name="T66" fmla="*/ 0 w 610"/>
                          <a:gd name="T67" fmla="*/ 0 h 630"/>
                          <a:gd name="T68" fmla="*/ 0 w 610"/>
                          <a:gd name="T69" fmla="*/ 0 h 630"/>
                          <a:gd name="T70" fmla="*/ 0 w 610"/>
                          <a:gd name="T71" fmla="*/ 0 h 630"/>
                          <a:gd name="T72" fmla="*/ 0 w 610"/>
                          <a:gd name="T73" fmla="*/ 0 h 630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610"/>
                          <a:gd name="T112" fmla="*/ 0 h 630"/>
                          <a:gd name="T113" fmla="*/ 610 w 610"/>
                          <a:gd name="T114" fmla="*/ 630 h 630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610" h="630">
                            <a:moveTo>
                              <a:pt x="372" y="23"/>
                            </a:moveTo>
                            <a:lnTo>
                              <a:pt x="410" y="85"/>
                            </a:lnTo>
                            <a:lnTo>
                              <a:pt x="419" y="120"/>
                            </a:lnTo>
                            <a:lnTo>
                              <a:pt x="447" y="156"/>
                            </a:lnTo>
                            <a:lnTo>
                              <a:pt x="457" y="189"/>
                            </a:lnTo>
                            <a:lnTo>
                              <a:pt x="469" y="186"/>
                            </a:lnTo>
                            <a:lnTo>
                              <a:pt x="484" y="179"/>
                            </a:lnTo>
                            <a:lnTo>
                              <a:pt x="507" y="173"/>
                            </a:lnTo>
                            <a:lnTo>
                              <a:pt x="534" y="170"/>
                            </a:lnTo>
                            <a:lnTo>
                              <a:pt x="551" y="171"/>
                            </a:lnTo>
                            <a:lnTo>
                              <a:pt x="563" y="174"/>
                            </a:lnTo>
                            <a:lnTo>
                              <a:pt x="577" y="183"/>
                            </a:lnTo>
                            <a:lnTo>
                              <a:pt x="592" y="201"/>
                            </a:lnTo>
                            <a:lnTo>
                              <a:pt x="605" y="221"/>
                            </a:lnTo>
                            <a:lnTo>
                              <a:pt x="609" y="240"/>
                            </a:lnTo>
                            <a:lnTo>
                              <a:pt x="610" y="259"/>
                            </a:lnTo>
                            <a:lnTo>
                              <a:pt x="607" y="278"/>
                            </a:lnTo>
                            <a:lnTo>
                              <a:pt x="595" y="297"/>
                            </a:lnTo>
                            <a:lnTo>
                              <a:pt x="575" y="307"/>
                            </a:lnTo>
                            <a:lnTo>
                              <a:pt x="560" y="309"/>
                            </a:lnTo>
                            <a:lnTo>
                              <a:pt x="541" y="310"/>
                            </a:lnTo>
                            <a:lnTo>
                              <a:pt x="519" y="308"/>
                            </a:lnTo>
                            <a:lnTo>
                              <a:pt x="504" y="301"/>
                            </a:lnTo>
                            <a:lnTo>
                              <a:pt x="490" y="294"/>
                            </a:lnTo>
                            <a:lnTo>
                              <a:pt x="507" y="336"/>
                            </a:lnTo>
                            <a:lnTo>
                              <a:pt x="510" y="368"/>
                            </a:lnTo>
                            <a:lnTo>
                              <a:pt x="480" y="359"/>
                            </a:lnTo>
                            <a:lnTo>
                              <a:pt x="455" y="357"/>
                            </a:lnTo>
                            <a:lnTo>
                              <a:pt x="437" y="357"/>
                            </a:lnTo>
                            <a:lnTo>
                              <a:pt x="419" y="363"/>
                            </a:lnTo>
                            <a:lnTo>
                              <a:pt x="403" y="369"/>
                            </a:lnTo>
                            <a:lnTo>
                              <a:pt x="387" y="378"/>
                            </a:lnTo>
                            <a:lnTo>
                              <a:pt x="371" y="393"/>
                            </a:lnTo>
                            <a:lnTo>
                              <a:pt x="352" y="411"/>
                            </a:lnTo>
                            <a:lnTo>
                              <a:pt x="346" y="431"/>
                            </a:lnTo>
                            <a:lnTo>
                              <a:pt x="346" y="453"/>
                            </a:lnTo>
                            <a:lnTo>
                              <a:pt x="352" y="465"/>
                            </a:lnTo>
                            <a:lnTo>
                              <a:pt x="366" y="475"/>
                            </a:lnTo>
                            <a:lnTo>
                              <a:pt x="383" y="478"/>
                            </a:lnTo>
                            <a:lnTo>
                              <a:pt x="396" y="480"/>
                            </a:lnTo>
                            <a:lnTo>
                              <a:pt x="416" y="479"/>
                            </a:lnTo>
                            <a:lnTo>
                              <a:pt x="428" y="473"/>
                            </a:lnTo>
                            <a:lnTo>
                              <a:pt x="447" y="467"/>
                            </a:lnTo>
                            <a:lnTo>
                              <a:pt x="457" y="462"/>
                            </a:lnTo>
                            <a:lnTo>
                              <a:pt x="474" y="447"/>
                            </a:lnTo>
                            <a:lnTo>
                              <a:pt x="490" y="438"/>
                            </a:lnTo>
                            <a:lnTo>
                              <a:pt x="507" y="438"/>
                            </a:lnTo>
                            <a:lnTo>
                              <a:pt x="521" y="450"/>
                            </a:lnTo>
                            <a:lnTo>
                              <a:pt x="524" y="458"/>
                            </a:lnTo>
                            <a:lnTo>
                              <a:pt x="507" y="470"/>
                            </a:lnTo>
                            <a:lnTo>
                              <a:pt x="524" y="492"/>
                            </a:lnTo>
                            <a:lnTo>
                              <a:pt x="531" y="515"/>
                            </a:lnTo>
                            <a:lnTo>
                              <a:pt x="521" y="534"/>
                            </a:lnTo>
                            <a:lnTo>
                              <a:pt x="467" y="557"/>
                            </a:lnTo>
                            <a:lnTo>
                              <a:pt x="424" y="560"/>
                            </a:lnTo>
                            <a:lnTo>
                              <a:pt x="356" y="577"/>
                            </a:lnTo>
                            <a:lnTo>
                              <a:pt x="319" y="577"/>
                            </a:lnTo>
                            <a:lnTo>
                              <a:pt x="305" y="577"/>
                            </a:lnTo>
                            <a:lnTo>
                              <a:pt x="290" y="604"/>
                            </a:lnTo>
                            <a:lnTo>
                              <a:pt x="276" y="626"/>
                            </a:lnTo>
                            <a:lnTo>
                              <a:pt x="164" y="630"/>
                            </a:lnTo>
                            <a:lnTo>
                              <a:pt x="137" y="603"/>
                            </a:lnTo>
                            <a:lnTo>
                              <a:pt x="107" y="574"/>
                            </a:lnTo>
                            <a:lnTo>
                              <a:pt x="64" y="537"/>
                            </a:lnTo>
                            <a:lnTo>
                              <a:pt x="27" y="482"/>
                            </a:lnTo>
                            <a:lnTo>
                              <a:pt x="11" y="405"/>
                            </a:lnTo>
                            <a:lnTo>
                              <a:pt x="0" y="294"/>
                            </a:lnTo>
                            <a:lnTo>
                              <a:pt x="14" y="216"/>
                            </a:lnTo>
                            <a:lnTo>
                              <a:pt x="41" y="143"/>
                            </a:lnTo>
                            <a:lnTo>
                              <a:pt x="96" y="71"/>
                            </a:lnTo>
                            <a:lnTo>
                              <a:pt x="164" y="32"/>
                            </a:lnTo>
                            <a:lnTo>
                              <a:pt x="234" y="6"/>
                            </a:lnTo>
                            <a:lnTo>
                              <a:pt x="302" y="0"/>
                            </a:lnTo>
                            <a:lnTo>
                              <a:pt x="339" y="3"/>
                            </a:lnTo>
                            <a:lnTo>
                              <a:pt x="372" y="2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66" name="Freeform 17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3" y="1334"/>
                        <a:ext cx="36" cy="45"/>
                      </a:xfrm>
                      <a:custGeom>
                        <a:avLst/>
                        <a:gdLst>
                          <a:gd name="T0" fmla="*/ 0 w 500"/>
                          <a:gd name="T1" fmla="*/ 0 h 594"/>
                          <a:gd name="T2" fmla="*/ 0 w 500"/>
                          <a:gd name="T3" fmla="*/ 0 h 594"/>
                          <a:gd name="T4" fmla="*/ 0 w 500"/>
                          <a:gd name="T5" fmla="*/ 0 h 594"/>
                          <a:gd name="T6" fmla="*/ 0 w 500"/>
                          <a:gd name="T7" fmla="*/ 0 h 594"/>
                          <a:gd name="T8" fmla="*/ 0 w 500"/>
                          <a:gd name="T9" fmla="*/ 0 h 594"/>
                          <a:gd name="T10" fmla="*/ 0 w 500"/>
                          <a:gd name="T11" fmla="*/ 0 h 594"/>
                          <a:gd name="T12" fmla="*/ 0 w 500"/>
                          <a:gd name="T13" fmla="*/ 0 h 594"/>
                          <a:gd name="T14" fmla="*/ 0 w 500"/>
                          <a:gd name="T15" fmla="*/ 0 h 594"/>
                          <a:gd name="T16" fmla="*/ 0 w 500"/>
                          <a:gd name="T17" fmla="*/ 0 h 594"/>
                          <a:gd name="T18" fmla="*/ 0 w 500"/>
                          <a:gd name="T19" fmla="*/ 0 h 594"/>
                          <a:gd name="T20" fmla="*/ 0 w 500"/>
                          <a:gd name="T21" fmla="*/ 0 h 594"/>
                          <a:gd name="T22" fmla="*/ 0 w 500"/>
                          <a:gd name="T23" fmla="*/ 0 h 594"/>
                          <a:gd name="T24" fmla="*/ 0 w 500"/>
                          <a:gd name="T25" fmla="*/ 0 h 594"/>
                          <a:gd name="T26" fmla="*/ 0 w 500"/>
                          <a:gd name="T27" fmla="*/ 0 h 594"/>
                          <a:gd name="T28" fmla="*/ 0 w 500"/>
                          <a:gd name="T29" fmla="*/ 0 h 594"/>
                          <a:gd name="T30" fmla="*/ 0 w 500"/>
                          <a:gd name="T31" fmla="*/ 0 h 594"/>
                          <a:gd name="T32" fmla="*/ 0 w 500"/>
                          <a:gd name="T33" fmla="*/ 0 h 594"/>
                          <a:gd name="T34" fmla="*/ 0 w 500"/>
                          <a:gd name="T35" fmla="*/ 0 h 594"/>
                          <a:gd name="T36" fmla="*/ 0 w 500"/>
                          <a:gd name="T37" fmla="*/ 0 h 594"/>
                          <a:gd name="T38" fmla="*/ 0 w 500"/>
                          <a:gd name="T39" fmla="*/ 0 h 594"/>
                          <a:gd name="T40" fmla="*/ 0 w 500"/>
                          <a:gd name="T41" fmla="*/ 0 h 594"/>
                          <a:gd name="T42" fmla="*/ 0 w 500"/>
                          <a:gd name="T43" fmla="*/ 0 h 594"/>
                          <a:gd name="T44" fmla="*/ 0 w 500"/>
                          <a:gd name="T45" fmla="*/ 0 h 594"/>
                          <a:gd name="T46" fmla="*/ 0 w 500"/>
                          <a:gd name="T47" fmla="*/ 0 h 594"/>
                          <a:gd name="T48" fmla="*/ 0 w 500"/>
                          <a:gd name="T49" fmla="*/ 0 h 594"/>
                          <a:gd name="T50" fmla="*/ 0 w 500"/>
                          <a:gd name="T51" fmla="*/ 0 h 594"/>
                          <a:gd name="T52" fmla="*/ 0 w 500"/>
                          <a:gd name="T53" fmla="*/ 0 h 594"/>
                          <a:gd name="T54" fmla="*/ 0 w 500"/>
                          <a:gd name="T55" fmla="*/ 0 h 594"/>
                          <a:gd name="T56" fmla="*/ 0 w 500"/>
                          <a:gd name="T57" fmla="*/ 0 h 594"/>
                          <a:gd name="T58" fmla="*/ 0 w 500"/>
                          <a:gd name="T59" fmla="*/ 0 h 594"/>
                          <a:gd name="T60" fmla="*/ 0 w 500"/>
                          <a:gd name="T61" fmla="*/ 0 h 594"/>
                          <a:gd name="T62" fmla="*/ 0 w 500"/>
                          <a:gd name="T63" fmla="*/ 0 h 594"/>
                          <a:gd name="T64" fmla="*/ 0 w 500"/>
                          <a:gd name="T65" fmla="*/ 0 h 594"/>
                          <a:gd name="T66" fmla="*/ 0 w 500"/>
                          <a:gd name="T67" fmla="*/ 0 h 594"/>
                          <a:gd name="T68" fmla="*/ 0 w 500"/>
                          <a:gd name="T69" fmla="*/ 0 h 594"/>
                          <a:gd name="T70" fmla="*/ 0 w 500"/>
                          <a:gd name="T71" fmla="*/ 0 h 594"/>
                          <a:gd name="T72" fmla="*/ 0 w 500"/>
                          <a:gd name="T73" fmla="*/ 0 h 594"/>
                          <a:gd name="T74" fmla="*/ 0 w 500"/>
                          <a:gd name="T75" fmla="*/ 0 h 594"/>
                          <a:gd name="T76" fmla="*/ 0 w 500"/>
                          <a:gd name="T77" fmla="*/ 0 h 594"/>
                          <a:gd name="T78" fmla="*/ 0 w 500"/>
                          <a:gd name="T79" fmla="*/ 0 h 594"/>
                          <a:gd name="T80" fmla="*/ 0 w 500"/>
                          <a:gd name="T81" fmla="*/ 0 h 594"/>
                          <a:gd name="T82" fmla="*/ 0 w 500"/>
                          <a:gd name="T83" fmla="*/ 0 h 594"/>
                          <a:gd name="T84" fmla="*/ 0 w 500"/>
                          <a:gd name="T85" fmla="*/ 0 h 594"/>
                          <a:gd name="T86" fmla="*/ 0 w 500"/>
                          <a:gd name="T87" fmla="*/ 0 h 594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500"/>
                          <a:gd name="T133" fmla="*/ 0 h 594"/>
                          <a:gd name="T134" fmla="*/ 500 w 500"/>
                          <a:gd name="T135" fmla="*/ 594 h 594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500" h="594">
                            <a:moveTo>
                              <a:pt x="500" y="98"/>
                            </a:moveTo>
                            <a:lnTo>
                              <a:pt x="480" y="62"/>
                            </a:lnTo>
                            <a:lnTo>
                              <a:pt x="453" y="35"/>
                            </a:lnTo>
                            <a:lnTo>
                              <a:pt x="397" y="9"/>
                            </a:lnTo>
                            <a:lnTo>
                              <a:pt x="356" y="0"/>
                            </a:lnTo>
                            <a:lnTo>
                              <a:pt x="306" y="40"/>
                            </a:lnTo>
                            <a:lnTo>
                              <a:pt x="278" y="17"/>
                            </a:lnTo>
                            <a:lnTo>
                              <a:pt x="224" y="75"/>
                            </a:lnTo>
                            <a:lnTo>
                              <a:pt x="161" y="111"/>
                            </a:lnTo>
                            <a:lnTo>
                              <a:pt x="101" y="146"/>
                            </a:lnTo>
                            <a:lnTo>
                              <a:pt x="67" y="189"/>
                            </a:lnTo>
                            <a:lnTo>
                              <a:pt x="23" y="169"/>
                            </a:lnTo>
                            <a:lnTo>
                              <a:pt x="26" y="225"/>
                            </a:lnTo>
                            <a:lnTo>
                              <a:pt x="3" y="271"/>
                            </a:lnTo>
                            <a:lnTo>
                              <a:pt x="0" y="330"/>
                            </a:lnTo>
                            <a:lnTo>
                              <a:pt x="17" y="399"/>
                            </a:lnTo>
                            <a:lnTo>
                              <a:pt x="37" y="451"/>
                            </a:lnTo>
                            <a:lnTo>
                              <a:pt x="73" y="510"/>
                            </a:lnTo>
                            <a:lnTo>
                              <a:pt x="128" y="561"/>
                            </a:lnTo>
                            <a:lnTo>
                              <a:pt x="164" y="587"/>
                            </a:lnTo>
                            <a:lnTo>
                              <a:pt x="205" y="594"/>
                            </a:lnTo>
                            <a:lnTo>
                              <a:pt x="245" y="580"/>
                            </a:lnTo>
                            <a:lnTo>
                              <a:pt x="259" y="571"/>
                            </a:lnTo>
                            <a:lnTo>
                              <a:pt x="235" y="544"/>
                            </a:lnTo>
                            <a:lnTo>
                              <a:pt x="218" y="524"/>
                            </a:lnTo>
                            <a:lnTo>
                              <a:pt x="206" y="493"/>
                            </a:lnTo>
                            <a:lnTo>
                              <a:pt x="200" y="460"/>
                            </a:lnTo>
                            <a:lnTo>
                              <a:pt x="205" y="432"/>
                            </a:lnTo>
                            <a:lnTo>
                              <a:pt x="219" y="411"/>
                            </a:lnTo>
                            <a:lnTo>
                              <a:pt x="236" y="398"/>
                            </a:lnTo>
                            <a:lnTo>
                              <a:pt x="254" y="392"/>
                            </a:lnTo>
                            <a:lnTo>
                              <a:pt x="277" y="389"/>
                            </a:lnTo>
                            <a:lnTo>
                              <a:pt x="298" y="396"/>
                            </a:lnTo>
                            <a:lnTo>
                              <a:pt x="322" y="402"/>
                            </a:lnTo>
                            <a:lnTo>
                              <a:pt x="339" y="405"/>
                            </a:lnTo>
                            <a:lnTo>
                              <a:pt x="376" y="373"/>
                            </a:lnTo>
                            <a:lnTo>
                              <a:pt x="369" y="333"/>
                            </a:lnTo>
                            <a:lnTo>
                              <a:pt x="359" y="291"/>
                            </a:lnTo>
                            <a:lnTo>
                              <a:pt x="345" y="271"/>
                            </a:lnTo>
                            <a:lnTo>
                              <a:pt x="380" y="242"/>
                            </a:lnTo>
                            <a:lnTo>
                              <a:pt x="389" y="199"/>
                            </a:lnTo>
                            <a:lnTo>
                              <a:pt x="413" y="154"/>
                            </a:lnTo>
                            <a:lnTo>
                              <a:pt x="444" y="134"/>
                            </a:lnTo>
                            <a:lnTo>
                              <a:pt x="500" y="98"/>
                            </a:lnTo>
                            <a:close/>
                          </a:path>
                        </a:pathLst>
                      </a:custGeom>
                      <a:solidFill>
                        <a:srgbClr val="A05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grpSp>
                    <p:nvGrpSpPr>
                      <p:cNvPr id="367" name="Group 17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6" y="1346"/>
                        <a:ext cx="8" cy="11"/>
                        <a:chOff x="636" y="1346"/>
                        <a:chExt cx="8" cy="11"/>
                      </a:xfrm>
                    </p:grpSpPr>
                    <p:sp>
                      <p:nvSpPr>
                        <p:cNvPr id="372" name="Oval 17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6" y="1346"/>
                          <a:ext cx="8" cy="1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  <p:sp>
                      <p:nvSpPr>
                        <p:cNvPr id="373" name="Oval 17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" y="1348"/>
                          <a:ext cx="4" cy="6"/>
                        </a:xfrm>
                        <a:prstGeom prst="ellipse">
                          <a:avLst/>
                        </a:prstGeom>
                        <a:solidFill>
                          <a:srgbClr val="00A00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  <p:sp>
                      <p:nvSpPr>
                        <p:cNvPr id="374" name="Oval 1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40" y="1349"/>
                          <a:ext cx="2" cy="3"/>
                        </a:xfrm>
                        <a:prstGeom prst="ellipse">
                          <a:avLst/>
                        </a:prstGeom>
                        <a:solidFill>
                          <a:srgbClr val="C0FFC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95363"/>
                          <a:endParaRPr lang="ko-KR" altLang="en-US" sz="2000">
                            <a:solidFill>
                              <a:srgbClr val="000000"/>
                            </a:solidFill>
                            <a:latin typeface="맑은 고딕" pitchFamily="50" charset="-127"/>
                            <a:ea typeface="맑은 고딕" pitchFamily="50" charset="-127"/>
                          </a:endParaRPr>
                        </a:p>
                      </p:txBody>
                    </p:sp>
                  </p:grpSp>
                  <p:grpSp>
                    <p:nvGrpSpPr>
                      <p:cNvPr id="368" name="Group 17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3" y="1344"/>
                        <a:ext cx="5" cy="15"/>
                        <a:chOff x="633" y="1344"/>
                        <a:chExt cx="5" cy="15"/>
                      </a:xfrm>
                    </p:grpSpPr>
                    <p:sp>
                      <p:nvSpPr>
                        <p:cNvPr id="370" name="Freeform 17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4" y="1354"/>
                          <a:ext cx="3" cy="5"/>
                        </a:xfrm>
                        <a:custGeom>
                          <a:avLst/>
                          <a:gdLst>
                            <a:gd name="T0" fmla="*/ 0 w 47"/>
                            <a:gd name="T1" fmla="*/ 0 h 56"/>
                            <a:gd name="T2" fmla="*/ 0 w 47"/>
                            <a:gd name="T3" fmla="*/ 0 h 56"/>
                            <a:gd name="T4" fmla="*/ 0 w 47"/>
                            <a:gd name="T5" fmla="*/ 0 h 56"/>
                            <a:gd name="T6" fmla="*/ 0 60000 65536"/>
                            <a:gd name="T7" fmla="*/ 0 60000 65536"/>
                            <a:gd name="T8" fmla="*/ 0 60000 65536"/>
                            <a:gd name="T9" fmla="*/ 0 w 47"/>
                            <a:gd name="T10" fmla="*/ 0 h 56"/>
                            <a:gd name="T11" fmla="*/ 47 w 47"/>
                            <a:gd name="T12" fmla="*/ 56 h 5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47" h="56">
                              <a:moveTo>
                                <a:pt x="0" y="17"/>
                              </a:moveTo>
                              <a:lnTo>
                                <a:pt x="47" y="0"/>
                              </a:lnTo>
                              <a:lnTo>
                                <a:pt x="33" y="56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371" name="Freeform 17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3" y="1344"/>
                          <a:ext cx="5" cy="7"/>
                        </a:xfrm>
                        <a:custGeom>
                          <a:avLst/>
                          <a:gdLst>
                            <a:gd name="T0" fmla="*/ 0 w 71"/>
                            <a:gd name="T1" fmla="*/ 0 h 89"/>
                            <a:gd name="T2" fmla="*/ 0 w 71"/>
                            <a:gd name="T3" fmla="*/ 0 h 89"/>
                            <a:gd name="T4" fmla="*/ 0 w 71"/>
                            <a:gd name="T5" fmla="*/ 0 h 89"/>
                            <a:gd name="T6" fmla="*/ 0 w 71"/>
                            <a:gd name="T7" fmla="*/ 0 h 89"/>
                            <a:gd name="T8" fmla="*/ 0 w 71"/>
                            <a:gd name="T9" fmla="*/ 0 h 8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71"/>
                            <a:gd name="T16" fmla="*/ 0 h 89"/>
                            <a:gd name="T17" fmla="*/ 71 w 71"/>
                            <a:gd name="T18" fmla="*/ 89 h 8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71" h="89">
                              <a:moveTo>
                                <a:pt x="71" y="0"/>
                              </a:moveTo>
                              <a:lnTo>
                                <a:pt x="43" y="17"/>
                              </a:lnTo>
                              <a:lnTo>
                                <a:pt x="19" y="35"/>
                              </a:lnTo>
                              <a:lnTo>
                                <a:pt x="5" y="61"/>
                              </a:lnTo>
                              <a:lnTo>
                                <a:pt x="0" y="89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  <p:sp>
                    <p:nvSpPr>
                      <p:cNvPr id="369" name="Freeform 17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9" y="1367"/>
                        <a:ext cx="5" cy="7"/>
                      </a:xfrm>
                      <a:custGeom>
                        <a:avLst/>
                        <a:gdLst>
                          <a:gd name="T0" fmla="*/ 0 w 73"/>
                          <a:gd name="T1" fmla="*/ 0 h 90"/>
                          <a:gd name="T2" fmla="*/ 0 w 73"/>
                          <a:gd name="T3" fmla="*/ 0 h 90"/>
                          <a:gd name="T4" fmla="*/ 0 w 73"/>
                          <a:gd name="T5" fmla="*/ 0 h 90"/>
                          <a:gd name="T6" fmla="*/ 0 w 73"/>
                          <a:gd name="T7" fmla="*/ 0 h 90"/>
                          <a:gd name="T8" fmla="*/ 0 w 73"/>
                          <a:gd name="T9" fmla="*/ 0 h 90"/>
                          <a:gd name="T10" fmla="*/ 0 w 73"/>
                          <a:gd name="T11" fmla="*/ 0 h 90"/>
                          <a:gd name="T12" fmla="*/ 0 w 73"/>
                          <a:gd name="T13" fmla="*/ 0 h 90"/>
                          <a:gd name="T14" fmla="*/ 0 w 73"/>
                          <a:gd name="T15" fmla="*/ 0 h 90"/>
                          <a:gd name="T16" fmla="*/ 0 w 73"/>
                          <a:gd name="T17" fmla="*/ 0 h 90"/>
                          <a:gd name="T18" fmla="*/ 0 w 73"/>
                          <a:gd name="T19" fmla="*/ 0 h 90"/>
                          <a:gd name="T20" fmla="*/ 0 w 73"/>
                          <a:gd name="T21" fmla="*/ 0 h 90"/>
                          <a:gd name="T22" fmla="*/ 0 w 73"/>
                          <a:gd name="T23" fmla="*/ 0 h 90"/>
                          <a:gd name="T24" fmla="*/ 0 w 73"/>
                          <a:gd name="T25" fmla="*/ 0 h 90"/>
                          <a:gd name="T26" fmla="*/ 0 w 73"/>
                          <a:gd name="T27" fmla="*/ 0 h 90"/>
                          <a:gd name="T28" fmla="*/ 0 w 73"/>
                          <a:gd name="T29" fmla="*/ 0 h 90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73"/>
                          <a:gd name="T46" fmla="*/ 0 h 90"/>
                          <a:gd name="T47" fmla="*/ 73 w 73"/>
                          <a:gd name="T48" fmla="*/ 90 h 90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73" h="90">
                            <a:moveTo>
                              <a:pt x="42" y="0"/>
                            </a:moveTo>
                            <a:lnTo>
                              <a:pt x="20" y="0"/>
                            </a:lnTo>
                            <a:lnTo>
                              <a:pt x="9" y="8"/>
                            </a:lnTo>
                            <a:lnTo>
                              <a:pt x="0" y="35"/>
                            </a:lnTo>
                            <a:lnTo>
                              <a:pt x="4" y="63"/>
                            </a:lnTo>
                            <a:lnTo>
                              <a:pt x="16" y="80"/>
                            </a:lnTo>
                            <a:lnTo>
                              <a:pt x="32" y="90"/>
                            </a:lnTo>
                            <a:lnTo>
                              <a:pt x="51" y="90"/>
                            </a:lnTo>
                            <a:lnTo>
                              <a:pt x="67" y="85"/>
                            </a:lnTo>
                            <a:lnTo>
                              <a:pt x="73" y="68"/>
                            </a:lnTo>
                            <a:lnTo>
                              <a:pt x="73" y="55"/>
                            </a:lnTo>
                            <a:lnTo>
                              <a:pt x="69" y="50"/>
                            </a:lnTo>
                            <a:lnTo>
                              <a:pt x="61" y="43"/>
                            </a:lnTo>
                            <a:lnTo>
                              <a:pt x="45" y="47"/>
                            </a:lnTo>
                            <a:lnTo>
                              <a:pt x="45" y="63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</p:grpSp>
          <p:grpSp>
            <p:nvGrpSpPr>
              <p:cNvPr id="332" name="Group 1722"/>
              <p:cNvGrpSpPr>
                <a:grpSpLocks/>
              </p:cNvGrpSpPr>
              <p:nvPr/>
            </p:nvGrpSpPr>
            <p:grpSpPr bwMode="auto">
              <a:xfrm>
                <a:off x="670" y="1407"/>
                <a:ext cx="35" cy="23"/>
                <a:chOff x="670" y="1407"/>
                <a:chExt cx="35" cy="23"/>
              </a:xfrm>
            </p:grpSpPr>
            <p:sp>
              <p:nvSpPr>
                <p:cNvPr id="333" name="Freeform 1723"/>
                <p:cNvSpPr>
                  <a:spLocks/>
                </p:cNvSpPr>
                <p:nvPr/>
              </p:nvSpPr>
              <p:spPr bwMode="auto">
                <a:xfrm>
                  <a:off x="677" y="1420"/>
                  <a:ext cx="23" cy="10"/>
                </a:xfrm>
                <a:custGeom>
                  <a:avLst/>
                  <a:gdLst>
                    <a:gd name="T0" fmla="*/ 0 w 313"/>
                    <a:gd name="T1" fmla="*/ 0 h 128"/>
                    <a:gd name="T2" fmla="*/ 0 w 313"/>
                    <a:gd name="T3" fmla="*/ 0 h 128"/>
                    <a:gd name="T4" fmla="*/ 0 w 313"/>
                    <a:gd name="T5" fmla="*/ 0 h 128"/>
                    <a:gd name="T6" fmla="*/ 0 w 313"/>
                    <a:gd name="T7" fmla="*/ 0 h 128"/>
                    <a:gd name="T8" fmla="*/ 0 w 313"/>
                    <a:gd name="T9" fmla="*/ 0 h 128"/>
                    <a:gd name="T10" fmla="*/ 0 w 313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3"/>
                    <a:gd name="T19" fmla="*/ 0 h 128"/>
                    <a:gd name="T20" fmla="*/ 313 w 313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3" h="128">
                      <a:moveTo>
                        <a:pt x="59" y="128"/>
                      </a:moveTo>
                      <a:lnTo>
                        <a:pt x="0" y="85"/>
                      </a:lnTo>
                      <a:lnTo>
                        <a:pt x="59" y="14"/>
                      </a:lnTo>
                      <a:lnTo>
                        <a:pt x="313" y="0"/>
                      </a:lnTo>
                      <a:lnTo>
                        <a:pt x="222" y="114"/>
                      </a:lnTo>
                      <a:lnTo>
                        <a:pt x="59" y="128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334" name="Group 1724"/>
                <p:cNvGrpSpPr>
                  <a:grpSpLocks/>
                </p:cNvGrpSpPr>
                <p:nvPr/>
              </p:nvGrpSpPr>
              <p:grpSpPr bwMode="auto">
                <a:xfrm>
                  <a:off x="670" y="1407"/>
                  <a:ext cx="35" cy="19"/>
                  <a:chOff x="670" y="1407"/>
                  <a:chExt cx="35" cy="19"/>
                </a:xfrm>
              </p:grpSpPr>
              <p:sp>
                <p:nvSpPr>
                  <p:cNvPr id="335" name="Freeform 1725"/>
                  <p:cNvSpPr>
                    <a:spLocks/>
                  </p:cNvSpPr>
                  <p:nvPr/>
                </p:nvSpPr>
                <p:spPr bwMode="auto">
                  <a:xfrm>
                    <a:off x="670" y="1407"/>
                    <a:ext cx="35" cy="15"/>
                  </a:xfrm>
                  <a:custGeom>
                    <a:avLst/>
                    <a:gdLst>
                      <a:gd name="T0" fmla="*/ 0 w 486"/>
                      <a:gd name="T1" fmla="*/ 0 h 204"/>
                      <a:gd name="T2" fmla="*/ 0 w 486"/>
                      <a:gd name="T3" fmla="*/ 0 h 204"/>
                      <a:gd name="T4" fmla="*/ 0 w 486"/>
                      <a:gd name="T5" fmla="*/ 0 h 204"/>
                      <a:gd name="T6" fmla="*/ 0 w 486"/>
                      <a:gd name="T7" fmla="*/ 0 h 204"/>
                      <a:gd name="T8" fmla="*/ 0 w 486"/>
                      <a:gd name="T9" fmla="*/ 0 h 204"/>
                      <a:gd name="T10" fmla="*/ 0 w 486"/>
                      <a:gd name="T11" fmla="*/ 0 h 2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6"/>
                      <a:gd name="T19" fmla="*/ 0 h 204"/>
                      <a:gd name="T20" fmla="*/ 486 w 486"/>
                      <a:gd name="T21" fmla="*/ 204 h 20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6" h="204">
                        <a:moveTo>
                          <a:pt x="94" y="204"/>
                        </a:moveTo>
                        <a:lnTo>
                          <a:pt x="0" y="138"/>
                        </a:lnTo>
                        <a:lnTo>
                          <a:pt x="94" y="23"/>
                        </a:lnTo>
                        <a:lnTo>
                          <a:pt x="486" y="0"/>
                        </a:lnTo>
                        <a:lnTo>
                          <a:pt x="347" y="182"/>
                        </a:lnTo>
                        <a:lnTo>
                          <a:pt x="94" y="2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6" name="Freeform 1726"/>
                  <p:cNvSpPr>
                    <a:spLocks/>
                  </p:cNvSpPr>
                  <p:nvPr/>
                </p:nvSpPr>
                <p:spPr bwMode="auto">
                  <a:xfrm>
                    <a:off x="670" y="1417"/>
                    <a:ext cx="7" cy="9"/>
                  </a:xfrm>
                  <a:custGeom>
                    <a:avLst/>
                    <a:gdLst>
                      <a:gd name="T0" fmla="*/ 0 w 94"/>
                      <a:gd name="T1" fmla="*/ 0 h 111"/>
                      <a:gd name="T2" fmla="*/ 0 w 94"/>
                      <a:gd name="T3" fmla="*/ 0 h 111"/>
                      <a:gd name="T4" fmla="*/ 0 w 94"/>
                      <a:gd name="T5" fmla="*/ 0 h 111"/>
                      <a:gd name="T6" fmla="*/ 0 w 94"/>
                      <a:gd name="T7" fmla="*/ 0 h 11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4"/>
                      <a:gd name="T13" fmla="*/ 0 h 111"/>
                      <a:gd name="T14" fmla="*/ 94 w 94"/>
                      <a:gd name="T15" fmla="*/ 111 h 11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4" h="111">
                        <a:moveTo>
                          <a:pt x="24" y="111"/>
                        </a:moveTo>
                        <a:lnTo>
                          <a:pt x="94" y="66"/>
                        </a:lnTo>
                        <a:lnTo>
                          <a:pt x="0" y="0"/>
                        </a:lnTo>
                        <a:lnTo>
                          <a:pt x="24" y="11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337" name="Group 1727"/>
                  <p:cNvGrpSpPr>
                    <a:grpSpLocks/>
                  </p:cNvGrpSpPr>
                  <p:nvPr/>
                </p:nvGrpSpPr>
                <p:grpSpPr bwMode="auto">
                  <a:xfrm>
                    <a:off x="675" y="1409"/>
                    <a:ext cx="25" cy="12"/>
                    <a:chOff x="675" y="1409"/>
                    <a:chExt cx="25" cy="12"/>
                  </a:xfrm>
                </p:grpSpPr>
                <p:sp>
                  <p:nvSpPr>
                    <p:cNvPr id="338" name="Line 17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92" y="1410"/>
                      <a:ext cx="8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9" name="Line 17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85" y="1409"/>
                      <a:ext cx="7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40" name="Line 17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82" y="1411"/>
                      <a:ext cx="5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41" name="Line 17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75" y="1410"/>
                      <a:ext cx="6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grpSp>
          <p:nvGrpSpPr>
            <p:cNvPr id="321" name="Group 1732"/>
            <p:cNvGrpSpPr>
              <a:grpSpLocks/>
            </p:cNvGrpSpPr>
            <p:nvPr/>
          </p:nvGrpSpPr>
          <p:grpSpPr bwMode="auto">
            <a:xfrm>
              <a:off x="603" y="1320"/>
              <a:ext cx="65" cy="79"/>
              <a:chOff x="603" y="1320"/>
              <a:chExt cx="65" cy="79"/>
            </a:xfrm>
          </p:grpSpPr>
          <p:grpSp>
            <p:nvGrpSpPr>
              <p:cNvPr id="322" name="Group 1733"/>
              <p:cNvGrpSpPr>
                <a:grpSpLocks/>
              </p:cNvGrpSpPr>
              <p:nvPr/>
            </p:nvGrpSpPr>
            <p:grpSpPr bwMode="auto">
              <a:xfrm>
                <a:off x="603" y="1386"/>
                <a:ext cx="8" cy="13"/>
                <a:chOff x="603" y="1386"/>
                <a:chExt cx="8" cy="13"/>
              </a:xfrm>
            </p:grpSpPr>
            <p:sp>
              <p:nvSpPr>
                <p:cNvPr id="328" name="Freeform 1734"/>
                <p:cNvSpPr>
                  <a:spLocks/>
                </p:cNvSpPr>
                <p:nvPr/>
              </p:nvSpPr>
              <p:spPr bwMode="auto">
                <a:xfrm>
                  <a:off x="609" y="1389"/>
                  <a:ext cx="2" cy="9"/>
                </a:xfrm>
                <a:custGeom>
                  <a:avLst/>
                  <a:gdLst>
                    <a:gd name="T0" fmla="*/ 0 w 32"/>
                    <a:gd name="T1" fmla="*/ 0 h 123"/>
                    <a:gd name="T2" fmla="*/ 0 w 32"/>
                    <a:gd name="T3" fmla="*/ 0 h 123"/>
                    <a:gd name="T4" fmla="*/ 0 w 32"/>
                    <a:gd name="T5" fmla="*/ 0 h 123"/>
                    <a:gd name="T6" fmla="*/ 0 w 32"/>
                    <a:gd name="T7" fmla="*/ 0 h 123"/>
                    <a:gd name="T8" fmla="*/ 0 w 32"/>
                    <a:gd name="T9" fmla="*/ 0 h 123"/>
                    <a:gd name="T10" fmla="*/ 0 w 32"/>
                    <a:gd name="T11" fmla="*/ 0 h 1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23"/>
                    <a:gd name="T20" fmla="*/ 32 w 32"/>
                    <a:gd name="T21" fmla="*/ 123 h 1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23">
                      <a:moveTo>
                        <a:pt x="32" y="0"/>
                      </a:moveTo>
                      <a:lnTo>
                        <a:pt x="8" y="25"/>
                      </a:lnTo>
                      <a:lnTo>
                        <a:pt x="0" y="52"/>
                      </a:lnTo>
                      <a:lnTo>
                        <a:pt x="5" y="82"/>
                      </a:lnTo>
                      <a:lnTo>
                        <a:pt x="19" y="109"/>
                      </a:lnTo>
                      <a:lnTo>
                        <a:pt x="29" y="12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29" name="Freeform 1735"/>
                <p:cNvSpPr>
                  <a:spLocks/>
                </p:cNvSpPr>
                <p:nvPr/>
              </p:nvSpPr>
              <p:spPr bwMode="auto">
                <a:xfrm>
                  <a:off x="603" y="1386"/>
                  <a:ext cx="4" cy="13"/>
                </a:xfrm>
                <a:custGeom>
                  <a:avLst/>
                  <a:gdLst>
                    <a:gd name="T0" fmla="*/ 0 w 53"/>
                    <a:gd name="T1" fmla="*/ 0 h 178"/>
                    <a:gd name="T2" fmla="*/ 0 w 53"/>
                    <a:gd name="T3" fmla="*/ 0 h 178"/>
                    <a:gd name="T4" fmla="*/ 0 w 53"/>
                    <a:gd name="T5" fmla="*/ 0 h 178"/>
                    <a:gd name="T6" fmla="*/ 0 w 53"/>
                    <a:gd name="T7" fmla="*/ 0 h 178"/>
                    <a:gd name="T8" fmla="*/ 0 w 53"/>
                    <a:gd name="T9" fmla="*/ 0 h 178"/>
                    <a:gd name="T10" fmla="*/ 0 w 53"/>
                    <a:gd name="T11" fmla="*/ 0 h 178"/>
                    <a:gd name="T12" fmla="*/ 0 w 53"/>
                    <a:gd name="T13" fmla="*/ 0 h 1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178"/>
                    <a:gd name="T23" fmla="*/ 53 w 53"/>
                    <a:gd name="T24" fmla="*/ 178 h 1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178">
                      <a:moveTo>
                        <a:pt x="53" y="0"/>
                      </a:moveTo>
                      <a:lnTo>
                        <a:pt x="26" y="32"/>
                      </a:lnTo>
                      <a:lnTo>
                        <a:pt x="6" y="65"/>
                      </a:lnTo>
                      <a:lnTo>
                        <a:pt x="0" y="88"/>
                      </a:lnTo>
                      <a:lnTo>
                        <a:pt x="2" y="117"/>
                      </a:lnTo>
                      <a:lnTo>
                        <a:pt x="16" y="145"/>
                      </a:lnTo>
                      <a:lnTo>
                        <a:pt x="45" y="17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23" name="Group 1736"/>
              <p:cNvGrpSpPr>
                <a:grpSpLocks/>
              </p:cNvGrpSpPr>
              <p:nvPr/>
            </p:nvGrpSpPr>
            <p:grpSpPr bwMode="auto">
              <a:xfrm>
                <a:off x="603" y="1320"/>
                <a:ext cx="65" cy="24"/>
                <a:chOff x="603" y="1320"/>
                <a:chExt cx="65" cy="24"/>
              </a:xfrm>
            </p:grpSpPr>
            <p:sp>
              <p:nvSpPr>
                <p:cNvPr id="324" name="Freeform 1737"/>
                <p:cNvSpPr>
                  <a:spLocks/>
                </p:cNvSpPr>
                <p:nvPr/>
              </p:nvSpPr>
              <p:spPr bwMode="auto">
                <a:xfrm>
                  <a:off x="639" y="1320"/>
                  <a:ext cx="8" cy="6"/>
                </a:xfrm>
                <a:custGeom>
                  <a:avLst/>
                  <a:gdLst>
                    <a:gd name="T0" fmla="*/ 0 w 110"/>
                    <a:gd name="T1" fmla="*/ 0 h 81"/>
                    <a:gd name="T2" fmla="*/ 0 w 110"/>
                    <a:gd name="T3" fmla="*/ 0 h 81"/>
                    <a:gd name="T4" fmla="*/ 0 w 110"/>
                    <a:gd name="T5" fmla="*/ 0 h 81"/>
                    <a:gd name="T6" fmla="*/ 0 w 110"/>
                    <a:gd name="T7" fmla="*/ 0 h 81"/>
                    <a:gd name="T8" fmla="*/ 0 w 110"/>
                    <a:gd name="T9" fmla="*/ 0 h 81"/>
                    <a:gd name="T10" fmla="*/ 0 w 110"/>
                    <a:gd name="T11" fmla="*/ 0 h 81"/>
                    <a:gd name="T12" fmla="*/ 0 w 110"/>
                    <a:gd name="T13" fmla="*/ 0 h 81"/>
                    <a:gd name="T14" fmla="*/ 0 w 110"/>
                    <a:gd name="T15" fmla="*/ 0 h 81"/>
                    <a:gd name="T16" fmla="*/ 0 w 110"/>
                    <a:gd name="T17" fmla="*/ 0 h 81"/>
                    <a:gd name="T18" fmla="*/ 0 w 110"/>
                    <a:gd name="T19" fmla="*/ 0 h 81"/>
                    <a:gd name="T20" fmla="*/ 0 w 110"/>
                    <a:gd name="T21" fmla="*/ 0 h 81"/>
                    <a:gd name="T22" fmla="*/ 0 w 110"/>
                    <a:gd name="T23" fmla="*/ 0 h 81"/>
                    <a:gd name="T24" fmla="*/ 0 w 110"/>
                    <a:gd name="T25" fmla="*/ 0 h 81"/>
                    <a:gd name="T26" fmla="*/ 0 w 110"/>
                    <a:gd name="T27" fmla="*/ 0 h 81"/>
                    <a:gd name="T28" fmla="*/ 0 w 110"/>
                    <a:gd name="T29" fmla="*/ 0 h 81"/>
                    <a:gd name="T30" fmla="*/ 0 w 110"/>
                    <a:gd name="T31" fmla="*/ 0 h 81"/>
                    <a:gd name="T32" fmla="*/ 0 w 110"/>
                    <a:gd name="T33" fmla="*/ 0 h 81"/>
                    <a:gd name="T34" fmla="*/ 0 w 110"/>
                    <a:gd name="T35" fmla="*/ 0 h 81"/>
                    <a:gd name="T36" fmla="*/ 0 w 110"/>
                    <a:gd name="T37" fmla="*/ 0 h 81"/>
                    <a:gd name="T38" fmla="*/ 0 w 110"/>
                    <a:gd name="T39" fmla="*/ 0 h 81"/>
                    <a:gd name="T40" fmla="*/ 0 w 110"/>
                    <a:gd name="T41" fmla="*/ 0 h 81"/>
                    <a:gd name="T42" fmla="*/ 0 w 110"/>
                    <a:gd name="T43" fmla="*/ 0 h 81"/>
                    <a:gd name="T44" fmla="*/ 0 w 110"/>
                    <a:gd name="T45" fmla="*/ 0 h 81"/>
                    <a:gd name="T46" fmla="*/ 0 w 110"/>
                    <a:gd name="T47" fmla="*/ 0 h 81"/>
                    <a:gd name="T48" fmla="*/ 0 w 110"/>
                    <a:gd name="T49" fmla="*/ 0 h 81"/>
                    <a:gd name="T50" fmla="*/ 0 w 110"/>
                    <a:gd name="T51" fmla="*/ 0 h 81"/>
                    <a:gd name="T52" fmla="*/ 0 w 110"/>
                    <a:gd name="T53" fmla="*/ 0 h 81"/>
                    <a:gd name="T54" fmla="*/ 0 w 110"/>
                    <a:gd name="T55" fmla="*/ 0 h 81"/>
                    <a:gd name="T56" fmla="*/ 0 w 110"/>
                    <a:gd name="T57" fmla="*/ 0 h 81"/>
                    <a:gd name="T58" fmla="*/ 0 w 110"/>
                    <a:gd name="T59" fmla="*/ 0 h 81"/>
                    <a:gd name="T60" fmla="*/ 0 w 110"/>
                    <a:gd name="T61" fmla="*/ 0 h 81"/>
                    <a:gd name="T62" fmla="*/ 0 w 110"/>
                    <a:gd name="T63" fmla="*/ 0 h 81"/>
                    <a:gd name="T64" fmla="*/ 0 w 110"/>
                    <a:gd name="T65" fmla="*/ 0 h 81"/>
                    <a:gd name="T66" fmla="*/ 0 w 110"/>
                    <a:gd name="T67" fmla="*/ 0 h 81"/>
                    <a:gd name="T68" fmla="*/ 0 w 110"/>
                    <a:gd name="T69" fmla="*/ 0 h 81"/>
                    <a:gd name="T70" fmla="*/ 0 w 110"/>
                    <a:gd name="T71" fmla="*/ 0 h 81"/>
                    <a:gd name="T72" fmla="*/ 0 w 110"/>
                    <a:gd name="T73" fmla="*/ 0 h 8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0"/>
                    <a:gd name="T112" fmla="*/ 0 h 81"/>
                    <a:gd name="T113" fmla="*/ 110 w 110"/>
                    <a:gd name="T114" fmla="*/ 81 h 8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0" h="81">
                      <a:moveTo>
                        <a:pt x="0" y="81"/>
                      </a:moveTo>
                      <a:lnTo>
                        <a:pt x="3" y="69"/>
                      </a:lnTo>
                      <a:lnTo>
                        <a:pt x="9" y="53"/>
                      </a:lnTo>
                      <a:lnTo>
                        <a:pt x="15" y="40"/>
                      </a:lnTo>
                      <a:lnTo>
                        <a:pt x="22" y="28"/>
                      </a:lnTo>
                      <a:lnTo>
                        <a:pt x="30" y="19"/>
                      </a:lnTo>
                      <a:lnTo>
                        <a:pt x="37" y="11"/>
                      </a:lnTo>
                      <a:lnTo>
                        <a:pt x="46" y="7"/>
                      </a:lnTo>
                      <a:lnTo>
                        <a:pt x="56" y="4"/>
                      </a:lnTo>
                      <a:lnTo>
                        <a:pt x="64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lnTo>
                        <a:pt x="97" y="1"/>
                      </a:lnTo>
                      <a:lnTo>
                        <a:pt x="102" y="5"/>
                      </a:lnTo>
                      <a:lnTo>
                        <a:pt x="107" y="7"/>
                      </a:lnTo>
                      <a:lnTo>
                        <a:pt x="108" y="10"/>
                      </a:lnTo>
                      <a:lnTo>
                        <a:pt x="110" y="13"/>
                      </a:lnTo>
                      <a:lnTo>
                        <a:pt x="110" y="19"/>
                      </a:lnTo>
                      <a:lnTo>
                        <a:pt x="110" y="26"/>
                      </a:lnTo>
                      <a:lnTo>
                        <a:pt x="107" y="32"/>
                      </a:lnTo>
                      <a:lnTo>
                        <a:pt x="106" y="34"/>
                      </a:lnTo>
                      <a:lnTo>
                        <a:pt x="102" y="38"/>
                      </a:lnTo>
                      <a:lnTo>
                        <a:pt x="97" y="39"/>
                      </a:lnTo>
                      <a:lnTo>
                        <a:pt x="93" y="40"/>
                      </a:lnTo>
                      <a:lnTo>
                        <a:pt x="87" y="41"/>
                      </a:lnTo>
                      <a:lnTo>
                        <a:pt x="80" y="43"/>
                      </a:lnTo>
                      <a:lnTo>
                        <a:pt x="74" y="43"/>
                      </a:lnTo>
                      <a:lnTo>
                        <a:pt x="68" y="41"/>
                      </a:lnTo>
                      <a:lnTo>
                        <a:pt x="60" y="41"/>
                      </a:lnTo>
                      <a:lnTo>
                        <a:pt x="50" y="43"/>
                      </a:lnTo>
                      <a:lnTo>
                        <a:pt x="43" y="45"/>
                      </a:lnTo>
                      <a:lnTo>
                        <a:pt x="36" y="50"/>
                      </a:lnTo>
                      <a:lnTo>
                        <a:pt x="29" y="54"/>
                      </a:lnTo>
                      <a:lnTo>
                        <a:pt x="20" y="60"/>
                      </a:lnTo>
                      <a:lnTo>
                        <a:pt x="12" y="65"/>
                      </a:lnTo>
                      <a:lnTo>
                        <a:pt x="7" y="72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25" name="Freeform 1738"/>
                <p:cNvSpPr>
                  <a:spLocks/>
                </p:cNvSpPr>
                <p:nvPr/>
              </p:nvSpPr>
              <p:spPr bwMode="auto">
                <a:xfrm>
                  <a:off x="652" y="1329"/>
                  <a:ext cx="7" cy="6"/>
                </a:xfrm>
                <a:custGeom>
                  <a:avLst/>
                  <a:gdLst>
                    <a:gd name="T0" fmla="*/ 0 w 111"/>
                    <a:gd name="T1" fmla="*/ 0 h 81"/>
                    <a:gd name="T2" fmla="*/ 0 w 111"/>
                    <a:gd name="T3" fmla="*/ 0 h 81"/>
                    <a:gd name="T4" fmla="*/ 0 w 111"/>
                    <a:gd name="T5" fmla="*/ 0 h 81"/>
                    <a:gd name="T6" fmla="*/ 0 w 111"/>
                    <a:gd name="T7" fmla="*/ 0 h 81"/>
                    <a:gd name="T8" fmla="*/ 0 w 111"/>
                    <a:gd name="T9" fmla="*/ 0 h 81"/>
                    <a:gd name="T10" fmla="*/ 0 w 111"/>
                    <a:gd name="T11" fmla="*/ 0 h 81"/>
                    <a:gd name="T12" fmla="*/ 0 w 111"/>
                    <a:gd name="T13" fmla="*/ 0 h 81"/>
                    <a:gd name="T14" fmla="*/ 0 w 111"/>
                    <a:gd name="T15" fmla="*/ 0 h 81"/>
                    <a:gd name="T16" fmla="*/ 0 w 111"/>
                    <a:gd name="T17" fmla="*/ 0 h 81"/>
                    <a:gd name="T18" fmla="*/ 0 w 111"/>
                    <a:gd name="T19" fmla="*/ 0 h 81"/>
                    <a:gd name="T20" fmla="*/ 0 w 111"/>
                    <a:gd name="T21" fmla="*/ 0 h 81"/>
                    <a:gd name="T22" fmla="*/ 0 w 111"/>
                    <a:gd name="T23" fmla="*/ 0 h 81"/>
                    <a:gd name="T24" fmla="*/ 0 w 111"/>
                    <a:gd name="T25" fmla="*/ 0 h 81"/>
                    <a:gd name="T26" fmla="*/ 0 w 111"/>
                    <a:gd name="T27" fmla="*/ 0 h 81"/>
                    <a:gd name="T28" fmla="*/ 0 w 111"/>
                    <a:gd name="T29" fmla="*/ 0 h 81"/>
                    <a:gd name="T30" fmla="*/ 0 w 111"/>
                    <a:gd name="T31" fmla="*/ 0 h 81"/>
                    <a:gd name="T32" fmla="*/ 0 w 111"/>
                    <a:gd name="T33" fmla="*/ 0 h 81"/>
                    <a:gd name="T34" fmla="*/ 0 w 111"/>
                    <a:gd name="T35" fmla="*/ 0 h 81"/>
                    <a:gd name="T36" fmla="*/ 0 w 111"/>
                    <a:gd name="T37" fmla="*/ 0 h 81"/>
                    <a:gd name="T38" fmla="*/ 0 w 111"/>
                    <a:gd name="T39" fmla="*/ 0 h 81"/>
                    <a:gd name="T40" fmla="*/ 0 w 111"/>
                    <a:gd name="T41" fmla="*/ 0 h 81"/>
                    <a:gd name="T42" fmla="*/ 0 w 111"/>
                    <a:gd name="T43" fmla="*/ 0 h 81"/>
                    <a:gd name="T44" fmla="*/ 0 w 111"/>
                    <a:gd name="T45" fmla="*/ 0 h 81"/>
                    <a:gd name="T46" fmla="*/ 0 w 111"/>
                    <a:gd name="T47" fmla="*/ 0 h 81"/>
                    <a:gd name="T48" fmla="*/ 0 w 111"/>
                    <a:gd name="T49" fmla="*/ 0 h 81"/>
                    <a:gd name="T50" fmla="*/ 0 w 111"/>
                    <a:gd name="T51" fmla="*/ 0 h 81"/>
                    <a:gd name="T52" fmla="*/ 0 w 111"/>
                    <a:gd name="T53" fmla="*/ 0 h 81"/>
                    <a:gd name="T54" fmla="*/ 0 w 111"/>
                    <a:gd name="T55" fmla="*/ 0 h 81"/>
                    <a:gd name="T56" fmla="*/ 0 w 111"/>
                    <a:gd name="T57" fmla="*/ 0 h 81"/>
                    <a:gd name="T58" fmla="*/ 0 w 111"/>
                    <a:gd name="T59" fmla="*/ 0 h 81"/>
                    <a:gd name="T60" fmla="*/ 0 w 111"/>
                    <a:gd name="T61" fmla="*/ 0 h 81"/>
                    <a:gd name="T62" fmla="*/ 0 w 111"/>
                    <a:gd name="T63" fmla="*/ 0 h 81"/>
                    <a:gd name="T64" fmla="*/ 0 w 111"/>
                    <a:gd name="T65" fmla="*/ 0 h 81"/>
                    <a:gd name="T66" fmla="*/ 0 w 111"/>
                    <a:gd name="T67" fmla="*/ 0 h 81"/>
                    <a:gd name="T68" fmla="*/ 0 w 111"/>
                    <a:gd name="T69" fmla="*/ 0 h 81"/>
                    <a:gd name="T70" fmla="*/ 0 w 111"/>
                    <a:gd name="T71" fmla="*/ 0 h 81"/>
                    <a:gd name="T72" fmla="*/ 0 w 111"/>
                    <a:gd name="T73" fmla="*/ 0 h 8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1"/>
                    <a:gd name="T112" fmla="*/ 0 h 81"/>
                    <a:gd name="T113" fmla="*/ 111 w 111"/>
                    <a:gd name="T114" fmla="*/ 81 h 8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1" h="81">
                      <a:moveTo>
                        <a:pt x="0" y="81"/>
                      </a:moveTo>
                      <a:lnTo>
                        <a:pt x="5" y="70"/>
                      </a:lnTo>
                      <a:lnTo>
                        <a:pt x="9" y="53"/>
                      </a:lnTo>
                      <a:lnTo>
                        <a:pt x="14" y="40"/>
                      </a:lnTo>
                      <a:lnTo>
                        <a:pt x="23" y="30"/>
                      </a:lnTo>
                      <a:lnTo>
                        <a:pt x="32" y="20"/>
                      </a:lnTo>
                      <a:lnTo>
                        <a:pt x="39" y="13"/>
                      </a:lnTo>
                      <a:lnTo>
                        <a:pt x="47" y="7"/>
                      </a:lnTo>
                      <a:lnTo>
                        <a:pt x="56" y="5"/>
                      </a:lnTo>
                      <a:lnTo>
                        <a:pt x="65" y="1"/>
                      </a:lnTo>
                      <a:lnTo>
                        <a:pt x="76" y="0"/>
                      </a:lnTo>
                      <a:lnTo>
                        <a:pt x="89" y="0"/>
                      </a:lnTo>
                      <a:lnTo>
                        <a:pt x="98" y="3"/>
                      </a:lnTo>
                      <a:lnTo>
                        <a:pt x="103" y="5"/>
                      </a:lnTo>
                      <a:lnTo>
                        <a:pt x="108" y="7"/>
                      </a:lnTo>
                      <a:lnTo>
                        <a:pt x="110" y="11"/>
                      </a:lnTo>
                      <a:lnTo>
                        <a:pt x="111" y="14"/>
                      </a:lnTo>
                      <a:lnTo>
                        <a:pt x="111" y="20"/>
                      </a:lnTo>
                      <a:lnTo>
                        <a:pt x="111" y="26"/>
                      </a:lnTo>
                      <a:lnTo>
                        <a:pt x="108" y="32"/>
                      </a:lnTo>
                      <a:lnTo>
                        <a:pt x="105" y="34"/>
                      </a:lnTo>
                      <a:lnTo>
                        <a:pt x="103" y="38"/>
                      </a:lnTo>
                      <a:lnTo>
                        <a:pt x="98" y="39"/>
                      </a:lnTo>
                      <a:lnTo>
                        <a:pt x="93" y="42"/>
                      </a:lnTo>
                      <a:lnTo>
                        <a:pt x="87" y="42"/>
                      </a:lnTo>
                      <a:lnTo>
                        <a:pt x="82" y="44"/>
                      </a:lnTo>
                      <a:lnTo>
                        <a:pt x="75" y="44"/>
                      </a:lnTo>
                      <a:lnTo>
                        <a:pt x="69" y="44"/>
                      </a:lnTo>
                      <a:lnTo>
                        <a:pt x="61" y="42"/>
                      </a:lnTo>
                      <a:lnTo>
                        <a:pt x="51" y="44"/>
                      </a:lnTo>
                      <a:lnTo>
                        <a:pt x="43" y="46"/>
                      </a:lnTo>
                      <a:lnTo>
                        <a:pt x="36" y="50"/>
                      </a:lnTo>
                      <a:lnTo>
                        <a:pt x="29" y="54"/>
                      </a:lnTo>
                      <a:lnTo>
                        <a:pt x="21" y="60"/>
                      </a:lnTo>
                      <a:lnTo>
                        <a:pt x="13" y="66"/>
                      </a:lnTo>
                      <a:lnTo>
                        <a:pt x="8" y="72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26" name="Freeform 1739"/>
                <p:cNvSpPr>
                  <a:spLocks/>
                </p:cNvSpPr>
                <p:nvPr/>
              </p:nvSpPr>
              <p:spPr bwMode="auto">
                <a:xfrm>
                  <a:off x="661" y="1341"/>
                  <a:ext cx="7" cy="3"/>
                </a:xfrm>
                <a:custGeom>
                  <a:avLst/>
                  <a:gdLst>
                    <a:gd name="T0" fmla="*/ 0 w 97"/>
                    <a:gd name="T1" fmla="*/ 0 h 44"/>
                    <a:gd name="T2" fmla="*/ 0 w 97"/>
                    <a:gd name="T3" fmla="*/ 0 h 44"/>
                    <a:gd name="T4" fmla="*/ 0 w 97"/>
                    <a:gd name="T5" fmla="*/ 0 h 44"/>
                    <a:gd name="T6" fmla="*/ 0 w 97"/>
                    <a:gd name="T7" fmla="*/ 0 h 44"/>
                    <a:gd name="T8" fmla="*/ 0 w 97"/>
                    <a:gd name="T9" fmla="*/ 0 h 44"/>
                    <a:gd name="T10" fmla="*/ 0 w 97"/>
                    <a:gd name="T11" fmla="*/ 0 h 44"/>
                    <a:gd name="T12" fmla="*/ 0 w 97"/>
                    <a:gd name="T13" fmla="*/ 0 h 44"/>
                    <a:gd name="T14" fmla="*/ 0 w 97"/>
                    <a:gd name="T15" fmla="*/ 0 h 44"/>
                    <a:gd name="T16" fmla="*/ 0 w 97"/>
                    <a:gd name="T17" fmla="*/ 0 h 44"/>
                    <a:gd name="T18" fmla="*/ 0 w 97"/>
                    <a:gd name="T19" fmla="*/ 0 h 44"/>
                    <a:gd name="T20" fmla="*/ 0 w 97"/>
                    <a:gd name="T21" fmla="*/ 0 h 44"/>
                    <a:gd name="T22" fmla="*/ 0 w 97"/>
                    <a:gd name="T23" fmla="*/ 0 h 44"/>
                    <a:gd name="T24" fmla="*/ 0 w 97"/>
                    <a:gd name="T25" fmla="*/ 0 h 44"/>
                    <a:gd name="T26" fmla="*/ 0 w 97"/>
                    <a:gd name="T27" fmla="*/ 0 h 44"/>
                    <a:gd name="T28" fmla="*/ 0 w 97"/>
                    <a:gd name="T29" fmla="*/ 0 h 44"/>
                    <a:gd name="T30" fmla="*/ 0 w 97"/>
                    <a:gd name="T31" fmla="*/ 0 h 44"/>
                    <a:gd name="T32" fmla="*/ 0 w 97"/>
                    <a:gd name="T33" fmla="*/ 0 h 44"/>
                    <a:gd name="T34" fmla="*/ 0 w 97"/>
                    <a:gd name="T35" fmla="*/ 0 h 44"/>
                    <a:gd name="T36" fmla="*/ 0 w 97"/>
                    <a:gd name="T37" fmla="*/ 0 h 44"/>
                    <a:gd name="T38" fmla="*/ 0 w 97"/>
                    <a:gd name="T39" fmla="*/ 0 h 44"/>
                    <a:gd name="T40" fmla="*/ 0 w 97"/>
                    <a:gd name="T41" fmla="*/ 0 h 44"/>
                    <a:gd name="T42" fmla="*/ 0 w 97"/>
                    <a:gd name="T43" fmla="*/ 0 h 44"/>
                    <a:gd name="T44" fmla="*/ 0 w 97"/>
                    <a:gd name="T45" fmla="*/ 0 h 44"/>
                    <a:gd name="T46" fmla="*/ 0 w 97"/>
                    <a:gd name="T47" fmla="*/ 0 h 44"/>
                    <a:gd name="T48" fmla="*/ 0 w 97"/>
                    <a:gd name="T49" fmla="*/ 0 h 44"/>
                    <a:gd name="T50" fmla="*/ 0 w 97"/>
                    <a:gd name="T51" fmla="*/ 0 h 44"/>
                    <a:gd name="T52" fmla="*/ 0 w 97"/>
                    <a:gd name="T53" fmla="*/ 0 h 44"/>
                    <a:gd name="T54" fmla="*/ 0 w 97"/>
                    <a:gd name="T55" fmla="*/ 0 h 44"/>
                    <a:gd name="T56" fmla="*/ 0 w 97"/>
                    <a:gd name="T57" fmla="*/ 0 h 44"/>
                    <a:gd name="T58" fmla="*/ 0 w 97"/>
                    <a:gd name="T59" fmla="*/ 0 h 4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7"/>
                    <a:gd name="T91" fmla="*/ 0 h 44"/>
                    <a:gd name="T92" fmla="*/ 97 w 97"/>
                    <a:gd name="T93" fmla="*/ 44 h 4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7" h="44">
                      <a:moveTo>
                        <a:pt x="0" y="44"/>
                      </a:moveTo>
                      <a:lnTo>
                        <a:pt x="24" y="19"/>
                      </a:lnTo>
                      <a:lnTo>
                        <a:pt x="30" y="13"/>
                      </a:lnTo>
                      <a:lnTo>
                        <a:pt x="35" y="12"/>
                      </a:lnTo>
                      <a:lnTo>
                        <a:pt x="40" y="10"/>
                      </a:lnTo>
                      <a:lnTo>
                        <a:pt x="47" y="5"/>
                      </a:lnTo>
                      <a:lnTo>
                        <a:pt x="52" y="4"/>
                      </a:lnTo>
                      <a:lnTo>
                        <a:pt x="57" y="1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5" y="0"/>
                      </a:lnTo>
                      <a:lnTo>
                        <a:pt x="79" y="0"/>
                      </a:lnTo>
                      <a:lnTo>
                        <a:pt x="84" y="1"/>
                      </a:lnTo>
                      <a:lnTo>
                        <a:pt x="86" y="4"/>
                      </a:lnTo>
                      <a:lnTo>
                        <a:pt x="92" y="8"/>
                      </a:lnTo>
                      <a:lnTo>
                        <a:pt x="95" y="12"/>
                      </a:lnTo>
                      <a:lnTo>
                        <a:pt x="96" y="14"/>
                      </a:lnTo>
                      <a:lnTo>
                        <a:pt x="97" y="23"/>
                      </a:lnTo>
                      <a:lnTo>
                        <a:pt x="96" y="31"/>
                      </a:lnTo>
                      <a:lnTo>
                        <a:pt x="95" y="34"/>
                      </a:lnTo>
                      <a:lnTo>
                        <a:pt x="92" y="38"/>
                      </a:lnTo>
                      <a:lnTo>
                        <a:pt x="85" y="41"/>
                      </a:lnTo>
                      <a:lnTo>
                        <a:pt x="79" y="43"/>
                      </a:lnTo>
                      <a:lnTo>
                        <a:pt x="70" y="43"/>
                      </a:lnTo>
                      <a:lnTo>
                        <a:pt x="62" y="39"/>
                      </a:lnTo>
                      <a:lnTo>
                        <a:pt x="52" y="37"/>
                      </a:lnTo>
                      <a:lnTo>
                        <a:pt x="45" y="37"/>
                      </a:lnTo>
                      <a:lnTo>
                        <a:pt x="33" y="37"/>
                      </a:lnTo>
                      <a:lnTo>
                        <a:pt x="20" y="38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27" name="Freeform 1740"/>
                <p:cNvSpPr>
                  <a:spLocks/>
                </p:cNvSpPr>
                <p:nvPr/>
              </p:nvSpPr>
              <p:spPr bwMode="auto">
                <a:xfrm>
                  <a:off x="603" y="1324"/>
                  <a:ext cx="8" cy="6"/>
                </a:xfrm>
                <a:custGeom>
                  <a:avLst/>
                  <a:gdLst>
                    <a:gd name="T0" fmla="*/ 0 w 110"/>
                    <a:gd name="T1" fmla="*/ 0 h 80"/>
                    <a:gd name="T2" fmla="*/ 0 w 110"/>
                    <a:gd name="T3" fmla="*/ 0 h 80"/>
                    <a:gd name="T4" fmla="*/ 0 w 110"/>
                    <a:gd name="T5" fmla="*/ 0 h 80"/>
                    <a:gd name="T6" fmla="*/ 0 w 110"/>
                    <a:gd name="T7" fmla="*/ 0 h 80"/>
                    <a:gd name="T8" fmla="*/ 0 w 110"/>
                    <a:gd name="T9" fmla="*/ 0 h 80"/>
                    <a:gd name="T10" fmla="*/ 0 w 110"/>
                    <a:gd name="T11" fmla="*/ 0 h 80"/>
                    <a:gd name="T12" fmla="*/ 0 w 110"/>
                    <a:gd name="T13" fmla="*/ 0 h 80"/>
                    <a:gd name="T14" fmla="*/ 0 w 110"/>
                    <a:gd name="T15" fmla="*/ 0 h 80"/>
                    <a:gd name="T16" fmla="*/ 0 w 110"/>
                    <a:gd name="T17" fmla="*/ 0 h 80"/>
                    <a:gd name="T18" fmla="*/ 0 w 110"/>
                    <a:gd name="T19" fmla="*/ 0 h 80"/>
                    <a:gd name="T20" fmla="*/ 0 w 110"/>
                    <a:gd name="T21" fmla="*/ 0 h 80"/>
                    <a:gd name="T22" fmla="*/ 0 w 110"/>
                    <a:gd name="T23" fmla="*/ 0 h 80"/>
                    <a:gd name="T24" fmla="*/ 0 w 110"/>
                    <a:gd name="T25" fmla="*/ 0 h 80"/>
                    <a:gd name="T26" fmla="*/ 0 w 110"/>
                    <a:gd name="T27" fmla="*/ 0 h 80"/>
                    <a:gd name="T28" fmla="*/ 0 w 110"/>
                    <a:gd name="T29" fmla="*/ 0 h 80"/>
                    <a:gd name="T30" fmla="*/ 0 w 110"/>
                    <a:gd name="T31" fmla="*/ 0 h 80"/>
                    <a:gd name="T32" fmla="*/ 0 w 110"/>
                    <a:gd name="T33" fmla="*/ 0 h 80"/>
                    <a:gd name="T34" fmla="*/ 0 w 110"/>
                    <a:gd name="T35" fmla="*/ 0 h 80"/>
                    <a:gd name="T36" fmla="*/ 0 w 110"/>
                    <a:gd name="T37" fmla="*/ 0 h 80"/>
                    <a:gd name="T38" fmla="*/ 0 w 110"/>
                    <a:gd name="T39" fmla="*/ 0 h 80"/>
                    <a:gd name="T40" fmla="*/ 0 w 110"/>
                    <a:gd name="T41" fmla="*/ 0 h 80"/>
                    <a:gd name="T42" fmla="*/ 0 w 110"/>
                    <a:gd name="T43" fmla="*/ 0 h 80"/>
                    <a:gd name="T44" fmla="*/ 0 w 110"/>
                    <a:gd name="T45" fmla="*/ 0 h 80"/>
                    <a:gd name="T46" fmla="*/ 0 w 110"/>
                    <a:gd name="T47" fmla="*/ 0 h 80"/>
                    <a:gd name="T48" fmla="*/ 0 w 110"/>
                    <a:gd name="T49" fmla="*/ 0 h 80"/>
                    <a:gd name="T50" fmla="*/ 0 w 110"/>
                    <a:gd name="T51" fmla="*/ 0 h 80"/>
                    <a:gd name="T52" fmla="*/ 0 w 110"/>
                    <a:gd name="T53" fmla="*/ 0 h 80"/>
                    <a:gd name="T54" fmla="*/ 0 w 110"/>
                    <a:gd name="T55" fmla="*/ 0 h 80"/>
                    <a:gd name="T56" fmla="*/ 0 w 110"/>
                    <a:gd name="T57" fmla="*/ 0 h 80"/>
                    <a:gd name="T58" fmla="*/ 0 w 110"/>
                    <a:gd name="T59" fmla="*/ 0 h 80"/>
                    <a:gd name="T60" fmla="*/ 0 w 110"/>
                    <a:gd name="T61" fmla="*/ 0 h 80"/>
                    <a:gd name="T62" fmla="*/ 0 w 110"/>
                    <a:gd name="T63" fmla="*/ 0 h 80"/>
                    <a:gd name="T64" fmla="*/ 0 w 110"/>
                    <a:gd name="T65" fmla="*/ 0 h 80"/>
                    <a:gd name="T66" fmla="*/ 0 w 110"/>
                    <a:gd name="T67" fmla="*/ 0 h 80"/>
                    <a:gd name="T68" fmla="*/ 0 w 110"/>
                    <a:gd name="T69" fmla="*/ 0 h 80"/>
                    <a:gd name="T70" fmla="*/ 0 w 110"/>
                    <a:gd name="T71" fmla="*/ 0 h 80"/>
                    <a:gd name="T72" fmla="*/ 0 w 110"/>
                    <a:gd name="T73" fmla="*/ 0 h 8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0"/>
                    <a:gd name="T112" fmla="*/ 0 h 80"/>
                    <a:gd name="T113" fmla="*/ 110 w 110"/>
                    <a:gd name="T114" fmla="*/ 80 h 8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0" h="80">
                      <a:moveTo>
                        <a:pt x="110" y="80"/>
                      </a:moveTo>
                      <a:lnTo>
                        <a:pt x="105" y="70"/>
                      </a:lnTo>
                      <a:lnTo>
                        <a:pt x="100" y="52"/>
                      </a:lnTo>
                      <a:lnTo>
                        <a:pt x="96" y="41"/>
                      </a:lnTo>
                      <a:lnTo>
                        <a:pt x="86" y="32"/>
                      </a:lnTo>
                      <a:lnTo>
                        <a:pt x="78" y="20"/>
                      </a:lnTo>
                      <a:lnTo>
                        <a:pt x="70" y="14"/>
                      </a:lnTo>
                      <a:lnTo>
                        <a:pt x="63" y="8"/>
                      </a:lnTo>
                      <a:lnTo>
                        <a:pt x="53" y="6"/>
                      </a:lnTo>
                      <a:lnTo>
                        <a:pt x="45" y="1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11" y="4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6" y="39"/>
                      </a:lnTo>
                      <a:lnTo>
                        <a:pt x="11" y="40"/>
                      </a:lnTo>
                      <a:lnTo>
                        <a:pt x="17" y="43"/>
                      </a:lnTo>
                      <a:lnTo>
                        <a:pt x="22" y="43"/>
                      </a:lnTo>
                      <a:lnTo>
                        <a:pt x="29" y="45"/>
                      </a:lnTo>
                      <a:lnTo>
                        <a:pt x="35" y="45"/>
                      </a:lnTo>
                      <a:lnTo>
                        <a:pt x="41" y="45"/>
                      </a:lnTo>
                      <a:lnTo>
                        <a:pt x="49" y="43"/>
                      </a:lnTo>
                      <a:lnTo>
                        <a:pt x="59" y="45"/>
                      </a:lnTo>
                      <a:lnTo>
                        <a:pt x="66" y="46"/>
                      </a:lnTo>
                      <a:lnTo>
                        <a:pt x="73" y="49"/>
                      </a:lnTo>
                      <a:lnTo>
                        <a:pt x="81" y="53"/>
                      </a:lnTo>
                      <a:lnTo>
                        <a:pt x="90" y="60"/>
                      </a:lnTo>
                      <a:lnTo>
                        <a:pt x="97" y="66"/>
                      </a:lnTo>
                      <a:lnTo>
                        <a:pt x="101" y="72"/>
                      </a:lnTo>
                      <a:lnTo>
                        <a:pt x="110" y="8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479" name="Rectangle 1829"/>
          <p:cNvSpPr>
            <a:spLocks noChangeArrowheads="1"/>
          </p:cNvSpPr>
          <p:nvPr/>
        </p:nvSpPr>
        <p:spPr bwMode="auto">
          <a:xfrm>
            <a:off x="5220072" y="4581128"/>
            <a:ext cx="41517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95363" eaLnBrk="0" hangingPunct="0"/>
            <a:r>
              <a:rPr lang="en-US" altLang="ko-KR" sz="800" b="1" dirty="0"/>
              <a:t>exporter</a:t>
            </a:r>
          </a:p>
        </p:txBody>
      </p:sp>
      <p:pic>
        <p:nvPicPr>
          <p:cNvPr id="480" name="Picture 3" descr="D:\PPT 템플릿\ClipArt\교통\TR0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4768" y="3485305"/>
            <a:ext cx="435758" cy="3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" name="Rectangle 1829"/>
          <p:cNvSpPr>
            <a:spLocks noChangeArrowheads="1"/>
          </p:cNvSpPr>
          <p:nvPr/>
        </p:nvSpPr>
        <p:spPr bwMode="auto">
          <a:xfrm>
            <a:off x="5605678" y="4452483"/>
            <a:ext cx="42800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95363" eaLnBrk="0" hangingPunct="0"/>
            <a:r>
              <a:rPr lang="en-US" altLang="ko-KR" sz="800" b="1" dirty="0"/>
              <a:t>importer</a:t>
            </a:r>
          </a:p>
        </p:txBody>
      </p:sp>
      <p:sp>
        <p:nvSpPr>
          <p:cNvPr id="482" name="Rectangle 1829"/>
          <p:cNvSpPr>
            <a:spLocks noChangeArrowheads="1"/>
          </p:cNvSpPr>
          <p:nvPr/>
        </p:nvSpPr>
        <p:spPr bwMode="auto">
          <a:xfrm>
            <a:off x="4211960" y="4581128"/>
            <a:ext cx="88806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95363" eaLnBrk="0" hangingPunct="0"/>
            <a:r>
              <a:rPr lang="en-US" altLang="ko-KR" sz="800" b="1" dirty="0"/>
              <a:t>Terminal operator</a:t>
            </a:r>
          </a:p>
        </p:txBody>
      </p:sp>
      <p:sp>
        <p:nvSpPr>
          <p:cNvPr id="483" name="Rectangle 1829"/>
          <p:cNvSpPr>
            <a:spLocks noChangeArrowheads="1"/>
          </p:cNvSpPr>
          <p:nvPr/>
        </p:nvSpPr>
        <p:spPr bwMode="auto">
          <a:xfrm>
            <a:off x="4322875" y="3166572"/>
            <a:ext cx="3222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95363" eaLnBrk="0" hangingPunct="0"/>
            <a:r>
              <a:rPr lang="en-US" altLang="ko-KR" sz="800" b="1" dirty="0"/>
              <a:t>broker</a:t>
            </a:r>
          </a:p>
        </p:txBody>
      </p:sp>
      <p:sp>
        <p:nvSpPr>
          <p:cNvPr id="484" name="Rectangle 1829"/>
          <p:cNvSpPr>
            <a:spLocks noChangeArrowheads="1"/>
          </p:cNvSpPr>
          <p:nvPr/>
        </p:nvSpPr>
        <p:spPr bwMode="auto">
          <a:xfrm>
            <a:off x="3896804" y="3573015"/>
            <a:ext cx="47288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95363" eaLnBrk="0" hangingPunct="0"/>
            <a:r>
              <a:rPr lang="en-US" altLang="ko-KR" sz="800" b="1" dirty="0"/>
              <a:t>air carrier</a:t>
            </a:r>
          </a:p>
        </p:txBody>
      </p:sp>
      <p:sp>
        <p:nvSpPr>
          <p:cNvPr id="485" name="Rectangle 1829"/>
          <p:cNvSpPr>
            <a:spLocks noChangeArrowheads="1"/>
          </p:cNvSpPr>
          <p:nvPr/>
        </p:nvSpPr>
        <p:spPr bwMode="auto">
          <a:xfrm>
            <a:off x="4515544" y="2874262"/>
            <a:ext cx="51777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95363" eaLnBrk="0" hangingPunct="0"/>
            <a:r>
              <a:rPr lang="en-US" altLang="ko-KR" sz="800" b="1" dirty="0"/>
              <a:t>Sea carrier</a:t>
            </a:r>
          </a:p>
        </p:txBody>
      </p:sp>
      <p:sp>
        <p:nvSpPr>
          <p:cNvPr id="486" name="Rectangle 1829"/>
          <p:cNvSpPr>
            <a:spLocks noChangeArrowheads="1"/>
          </p:cNvSpPr>
          <p:nvPr/>
        </p:nvSpPr>
        <p:spPr bwMode="auto">
          <a:xfrm>
            <a:off x="5258967" y="2636912"/>
            <a:ext cx="9650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95363" eaLnBrk="0" hangingPunct="0"/>
            <a:r>
              <a:rPr lang="en-US" altLang="ko-KR" sz="800" b="1" dirty="0"/>
              <a:t>Bonded transporter</a:t>
            </a:r>
          </a:p>
        </p:txBody>
      </p:sp>
      <p:sp>
        <p:nvSpPr>
          <p:cNvPr id="487" name="Rectangle 1829"/>
          <p:cNvSpPr>
            <a:spLocks noChangeArrowheads="1"/>
          </p:cNvSpPr>
          <p:nvPr/>
        </p:nvSpPr>
        <p:spPr bwMode="auto">
          <a:xfrm>
            <a:off x="6362536" y="3011960"/>
            <a:ext cx="8640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95363" eaLnBrk="0" hangingPunct="0"/>
            <a:r>
              <a:rPr lang="en-US" altLang="ko-KR" sz="800" b="1" dirty="0"/>
              <a:t>Freight forwarder</a:t>
            </a:r>
          </a:p>
        </p:txBody>
      </p:sp>
      <p:sp>
        <p:nvSpPr>
          <p:cNvPr id="488" name="Rectangle 1829"/>
          <p:cNvSpPr>
            <a:spLocks noChangeArrowheads="1"/>
          </p:cNvSpPr>
          <p:nvPr/>
        </p:nvSpPr>
        <p:spPr bwMode="auto">
          <a:xfrm>
            <a:off x="3851919" y="3933055"/>
            <a:ext cx="140262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95363" eaLnBrk="0" hangingPunct="0"/>
            <a:r>
              <a:rPr lang="en-US" altLang="ko-KR" sz="800" b="1" dirty="0"/>
              <a:t>Bonded warehouse operator</a:t>
            </a:r>
          </a:p>
        </p:txBody>
      </p:sp>
      <p:pic>
        <p:nvPicPr>
          <p:cNvPr id="489" name="Picture 2" descr="C:\Users\Cho\Desktop\operato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93" y="4218258"/>
            <a:ext cx="227122" cy="32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0" name="Picture 4" descr="C:\Users\Cho\Desktop\untitled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55" y="4076163"/>
            <a:ext cx="248122" cy="31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" name="Picture 5" descr="C:\Users\Cho\Desktop\untitl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14" y="2964173"/>
            <a:ext cx="248122" cy="31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" name="Picture 6" descr="C:\Users\Cho\Desktop\untitled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83" y="4243694"/>
            <a:ext cx="248122" cy="31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3" name="Picture 7" descr="C:\Users\Cho\Desktop\ship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13" y="2873458"/>
            <a:ext cx="385382" cy="28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4" name="직사각형 493"/>
          <p:cNvSpPr/>
          <p:nvPr/>
        </p:nvSpPr>
        <p:spPr>
          <a:xfrm>
            <a:off x="7392936" y="2414820"/>
            <a:ext cx="1534930" cy="342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>
                <a:solidFill>
                  <a:srgbClr val="FF0000"/>
                </a:solidFill>
              </a:rPr>
              <a:t>Trusted, reliable companies</a:t>
            </a:r>
            <a:endParaRPr lang="ko-KR" altLang="en-US" sz="1300" b="1" dirty="0">
              <a:solidFill>
                <a:srgbClr val="FF0000"/>
              </a:solidFill>
            </a:endParaRPr>
          </a:p>
        </p:txBody>
      </p:sp>
      <p:sp>
        <p:nvSpPr>
          <p:cNvPr id="495" name="직사각형 494"/>
          <p:cNvSpPr/>
          <p:nvPr/>
        </p:nvSpPr>
        <p:spPr>
          <a:xfrm>
            <a:off x="7446365" y="3070418"/>
            <a:ext cx="1697635" cy="1150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b="1" dirty="0">
                <a:solidFill>
                  <a:schemeClr val="tx1"/>
                </a:solidFill>
              </a:rPr>
              <a:t>Fast clearance</a:t>
            </a:r>
          </a:p>
          <a:p>
            <a:endParaRPr lang="en-US" altLang="ko-KR" sz="120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b="1" dirty="0">
                <a:solidFill>
                  <a:schemeClr val="tx1"/>
                </a:solidFill>
              </a:rPr>
              <a:t>Reduced      inspection rate</a:t>
            </a:r>
          </a:p>
          <a:p>
            <a:endParaRPr lang="en-US" altLang="ko-KR" sz="120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b="1" dirty="0">
                <a:solidFill>
                  <a:schemeClr val="tx1"/>
                </a:solidFill>
              </a:rPr>
              <a:t>Customs partner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496" name="직사각형 495"/>
          <p:cNvSpPr/>
          <p:nvPr/>
        </p:nvSpPr>
        <p:spPr>
          <a:xfrm>
            <a:off x="3806248" y="5247469"/>
            <a:ext cx="3175672" cy="265614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18000" tIns="10800" rIns="18000" bIns="108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Trade compliance + Secure Supply Chain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7" name="직사각형 496"/>
          <p:cNvSpPr/>
          <p:nvPr/>
        </p:nvSpPr>
        <p:spPr>
          <a:xfrm>
            <a:off x="7507270" y="5247469"/>
            <a:ext cx="1420596" cy="265614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18000" tIns="10800" rIns="18000" bIns="108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Trade facilitation</a:t>
            </a:r>
          </a:p>
        </p:txBody>
      </p:sp>
      <p:sp>
        <p:nvSpPr>
          <p:cNvPr id="498" name="직사각형 497"/>
          <p:cNvSpPr/>
          <p:nvPr/>
        </p:nvSpPr>
        <p:spPr>
          <a:xfrm>
            <a:off x="683568" y="5805264"/>
            <a:ext cx="719757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499" name="직사각형 498"/>
          <p:cNvSpPr/>
          <p:nvPr/>
        </p:nvSpPr>
        <p:spPr>
          <a:xfrm>
            <a:off x="1403326" y="5805264"/>
            <a:ext cx="7488510" cy="86409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80000" rIns="288000" bIns="180000" numCol="2" rtlCol="0" anchor="ctr"/>
          <a:lstStyle/>
          <a:p>
            <a:pPr>
              <a:lnSpc>
                <a:spcPts val="1500"/>
              </a:lnSpc>
            </a:pPr>
            <a:endParaRPr lang="en-US" altLang="ko-KR" sz="1100" b="1" dirty="0">
              <a:solidFill>
                <a:schemeClr val="tx1"/>
              </a:solidFill>
            </a:endParaRPr>
          </a:p>
        </p:txBody>
      </p:sp>
      <p:sp>
        <p:nvSpPr>
          <p:cNvPr id="500" name="직사각형 499"/>
          <p:cNvSpPr/>
          <p:nvPr/>
        </p:nvSpPr>
        <p:spPr>
          <a:xfrm>
            <a:off x="4594865" y="303537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→</a:t>
            </a:r>
          </a:p>
        </p:txBody>
      </p:sp>
      <p:pic>
        <p:nvPicPr>
          <p:cNvPr id="501" name="Picture 5" descr="C:\Users\kcs\Desktop\양진이\새 폴더\15657_11026_2509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 b="33876"/>
          <a:stretch/>
        </p:blipFill>
        <p:spPr bwMode="auto">
          <a:xfrm>
            <a:off x="935099" y="3311259"/>
            <a:ext cx="713643" cy="6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2" name="그룹 501"/>
          <p:cNvGrpSpPr/>
          <p:nvPr/>
        </p:nvGrpSpPr>
        <p:grpSpPr>
          <a:xfrm>
            <a:off x="6936768" y="5050492"/>
            <a:ext cx="659568" cy="659568"/>
            <a:chOff x="5921114" y="5351488"/>
            <a:chExt cx="659568" cy="659568"/>
          </a:xfrm>
        </p:grpSpPr>
        <p:sp>
          <p:nvSpPr>
            <p:cNvPr id="503" name="타원 502"/>
            <p:cNvSpPr/>
            <p:nvPr/>
          </p:nvSpPr>
          <p:spPr>
            <a:xfrm>
              <a:off x="5921114" y="5351488"/>
              <a:ext cx="659568" cy="659568"/>
            </a:xfrm>
            <a:prstGeom prst="ellipse">
              <a:avLst/>
            </a:prstGeom>
            <a:solidFill>
              <a:srgbClr val="22648A"/>
            </a:solidFill>
            <a:ln>
              <a:solidFill>
                <a:srgbClr val="226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4" name="덧셈 기호 503"/>
            <p:cNvSpPr/>
            <p:nvPr/>
          </p:nvSpPr>
          <p:spPr>
            <a:xfrm>
              <a:off x="6004475" y="5434849"/>
              <a:ext cx="492847" cy="492847"/>
            </a:xfrm>
            <a:prstGeom prst="mathPlus">
              <a:avLst/>
            </a:prstGeom>
            <a:solidFill>
              <a:srgbClr val="00FFFF"/>
            </a:solidFill>
            <a:ln>
              <a:solidFill>
                <a:srgbClr val="2264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05" name="직선 연결선 504"/>
          <p:cNvCxnSpPr>
            <a:stCxn id="58" idx="0"/>
          </p:cNvCxnSpPr>
          <p:nvPr/>
        </p:nvCxnSpPr>
        <p:spPr>
          <a:xfrm>
            <a:off x="683568" y="2132856"/>
            <a:ext cx="0" cy="32474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직사각형 505"/>
          <p:cNvSpPr/>
          <p:nvPr/>
        </p:nvSpPr>
        <p:spPr>
          <a:xfrm>
            <a:off x="1403648" y="5805264"/>
            <a:ext cx="8763117" cy="8640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80000" rIns="288000" bIns="180000" numCol="2" rtlCol="0" anchor="ctr"/>
          <a:lstStyle/>
          <a:p>
            <a:pPr marL="228600" indent="-228600">
              <a:lnSpc>
                <a:spcPct val="130000"/>
              </a:lnSpc>
              <a:buAutoNum type="arabicPeriod"/>
            </a:pPr>
            <a:r>
              <a:rPr lang="en-US" altLang="ko-KR" sz="1300" b="1" dirty="0">
                <a:solidFill>
                  <a:schemeClr val="tx1"/>
                </a:solidFill>
              </a:rPr>
              <a:t>Speedier, more secure Customs clearance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en-US" altLang="ko-KR" sz="1300" b="1" dirty="0">
                <a:solidFill>
                  <a:schemeClr val="tx1"/>
                </a:solidFill>
              </a:rPr>
              <a:t>Risk management based on companies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en-US" altLang="ko-KR" sz="1300" b="1" dirty="0">
                <a:solidFill>
                  <a:schemeClr val="tx1"/>
                </a:solidFill>
              </a:rPr>
              <a:t>Broader Customs Territory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en-US" altLang="ko-KR" sz="1300" b="1" dirty="0">
                <a:solidFill>
                  <a:schemeClr val="tx1"/>
                </a:solidFill>
              </a:rPr>
              <a:t>Holistic approach to cargo </a:t>
            </a:r>
          </a:p>
          <a:p>
            <a:pPr marL="228600" indent="-228600">
              <a:lnSpc>
                <a:spcPct val="130000"/>
              </a:lnSpc>
            </a:pPr>
            <a:r>
              <a:rPr lang="en-US" altLang="ko-KR" sz="1300" b="1" dirty="0">
                <a:solidFill>
                  <a:schemeClr val="tx1"/>
                </a:solidFill>
              </a:rPr>
              <a:t>     management</a:t>
            </a:r>
          </a:p>
        </p:txBody>
      </p:sp>
    </p:spTree>
    <p:extLst>
      <p:ext uri="{BB962C8B-B14F-4D97-AF65-F5344CB8AC3E}">
        <p14:creationId xmlns:p14="http://schemas.microsoft.com/office/powerpoint/2010/main" val="33198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C:\Users\kcs\Desktop\양진이\새 폴더\Blue-Wavy-Powerpoint-Templ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  <a14:imgEffect>
                      <a14:saturation sat="18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직선 연결선 64"/>
          <p:cNvCxnSpPr/>
          <p:nvPr/>
        </p:nvCxnSpPr>
        <p:spPr>
          <a:xfrm>
            <a:off x="391697" y="893005"/>
            <a:ext cx="0" cy="3780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직사각형 169"/>
          <p:cNvSpPr/>
          <p:nvPr/>
        </p:nvSpPr>
        <p:spPr>
          <a:xfrm>
            <a:off x="1" y="-11934"/>
            <a:ext cx="500034" cy="18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 rot="10800000">
            <a:off x="-1604" y="193770"/>
            <a:ext cx="9145589" cy="5715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0" y="205261"/>
            <a:ext cx="500034" cy="6652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Rectangle 27"/>
          <p:cNvSpPr>
            <a:spLocks noChangeArrowheads="1"/>
          </p:cNvSpPr>
          <p:nvPr/>
        </p:nvSpPr>
        <p:spPr bwMode="auto">
          <a:xfrm rot="10800000">
            <a:off x="-432" y="169260"/>
            <a:ext cx="684000" cy="3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5" name="Rectangle 27"/>
          <p:cNvSpPr>
            <a:spLocks noChangeArrowheads="1"/>
          </p:cNvSpPr>
          <p:nvPr/>
        </p:nvSpPr>
        <p:spPr bwMode="auto">
          <a:xfrm rot="10800000">
            <a:off x="493200" y="171404"/>
            <a:ext cx="8712000" cy="36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7" name="WordArt 31"/>
          <p:cNvSpPr>
            <a:spLocks noChangeArrowheads="1" noChangeShapeType="1" noTextEdit="1"/>
          </p:cNvSpPr>
          <p:nvPr/>
        </p:nvSpPr>
        <p:spPr bwMode="auto">
          <a:xfrm>
            <a:off x="214282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</a:rPr>
              <a:t>2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78" name="WordArt 31"/>
          <p:cNvSpPr>
            <a:spLocks noChangeArrowheads="1" noChangeShapeType="1" noTextEdit="1"/>
          </p:cNvSpPr>
          <p:nvPr/>
        </p:nvSpPr>
        <p:spPr bwMode="auto">
          <a:xfrm>
            <a:off x="142844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rPr>
              <a:t>2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79" name="Rectangle 1"/>
          <p:cNvSpPr>
            <a:spLocks noChangeArrowheads="1"/>
          </p:cNvSpPr>
          <p:nvPr/>
        </p:nvSpPr>
        <p:spPr bwMode="auto">
          <a:xfrm>
            <a:off x="0" y="-1633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1" name="WordArt 31"/>
          <p:cNvSpPr>
            <a:spLocks noChangeArrowheads="1" noChangeShapeType="1" noTextEdit="1"/>
          </p:cNvSpPr>
          <p:nvPr/>
        </p:nvSpPr>
        <p:spPr bwMode="auto">
          <a:xfrm>
            <a:off x="969319" y="943069"/>
            <a:ext cx="29289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/>
          <a:lstStyle/>
          <a:p>
            <a:endParaRPr lang="ko-KR" altLang="en-US"/>
          </a:p>
        </p:txBody>
      </p:sp>
      <p:sp>
        <p:nvSpPr>
          <p:cNvPr id="189" name="WordArt 31"/>
          <p:cNvSpPr>
            <a:spLocks noChangeArrowheads="1" noChangeShapeType="1" noTextEdit="1"/>
          </p:cNvSpPr>
          <p:nvPr/>
        </p:nvSpPr>
        <p:spPr bwMode="auto">
          <a:xfrm>
            <a:off x="969319" y="1300259"/>
            <a:ext cx="29289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/>
          <a:lstStyle/>
          <a:p>
            <a:endParaRPr lang="ko-KR" altLang="en-US"/>
          </a:p>
        </p:txBody>
      </p:sp>
      <p:sp>
        <p:nvSpPr>
          <p:cNvPr id="88" name="WordArt 31"/>
          <p:cNvSpPr>
            <a:spLocks noChangeArrowheads="1" noChangeShapeType="1" noTextEdit="1"/>
          </p:cNvSpPr>
          <p:nvPr/>
        </p:nvSpPr>
        <p:spPr bwMode="auto">
          <a:xfrm>
            <a:off x="969319" y="943069"/>
            <a:ext cx="29289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/>
          <a:lstStyle/>
          <a:p>
            <a:endParaRPr lang="ko-KR" altLang="en-US"/>
          </a:p>
        </p:txBody>
      </p:sp>
      <p:sp>
        <p:nvSpPr>
          <p:cNvPr id="546" name="직사각형 545"/>
          <p:cNvSpPr/>
          <p:nvPr/>
        </p:nvSpPr>
        <p:spPr>
          <a:xfrm>
            <a:off x="714348" y="170012"/>
            <a:ext cx="5072098" cy="57606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extrusionH="76200" contourW="38100" prstMaterial="matte">
              <a:bevelT w="12700" h="63500"/>
              <a:extrusionClr>
                <a:schemeClr val="bg1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2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Progress AEO Program in</a:t>
            </a:r>
            <a:r>
              <a:rPr lang="ko-KR" altLang="en-US" sz="22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Korea </a:t>
            </a:r>
            <a:endParaRPr lang="ko-KR" altLang="en-US" sz="220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47" name="모서리가 둥근 직사각형 546"/>
          <p:cNvSpPr/>
          <p:nvPr/>
        </p:nvSpPr>
        <p:spPr>
          <a:xfrm>
            <a:off x="683568" y="908720"/>
            <a:ext cx="8280920" cy="864096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48" name="직사각형 44"/>
          <p:cNvSpPr>
            <a:spLocks noChangeArrowheads="1"/>
          </p:cNvSpPr>
          <p:nvPr/>
        </p:nvSpPr>
        <p:spPr bwMode="auto">
          <a:xfrm>
            <a:off x="1014538" y="968300"/>
            <a:ext cx="7949950" cy="69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b="1" dirty="0">
                <a:latin typeface="+mj-ea"/>
              </a:rPr>
              <a:t>Since official launch of AEO program in 2009, Korean AEO program has broaden and deepened, with more MRA being signed.</a:t>
            </a:r>
            <a:endParaRPr lang="ko-KR" altLang="en-US" sz="1600" b="1" dirty="0">
              <a:latin typeface="+mj-ea"/>
            </a:endParaRPr>
          </a:p>
        </p:txBody>
      </p:sp>
      <p:sp>
        <p:nvSpPr>
          <p:cNvPr id="549" name="타원 548"/>
          <p:cNvSpPr/>
          <p:nvPr/>
        </p:nvSpPr>
        <p:spPr>
          <a:xfrm>
            <a:off x="826444" y="1124744"/>
            <a:ext cx="107950" cy="1079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0021C4"/>
              </a:solidFill>
            </a:endParaRPr>
          </a:p>
        </p:txBody>
      </p:sp>
      <p:sp>
        <p:nvSpPr>
          <p:cNvPr id="550" name="Freeform 25"/>
          <p:cNvSpPr>
            <a:spLocks/>
          </p:cNvSpPr>
          <p:nvPr/>
        </p:nvSpPr>
        <p:spPr bwMode="auto">
          <a:xfrm>
            <a:off x="1835696" y="5013176"/>
            <a:ext cx="6984776" cy="1440160"/>
          </a:xfrm>
          <a:custGeom>
            <a:avLst/>
            <a:gdLst/>
            <a:ahLst/>
            <a:cxnLst>
              <a:cxn ang="0">
                <a:pos x="0" y="992"/>
              </a:cxn>
              <a:cxn ang="0">
                <a:pos x="2384" y="67"/>
              </a:cxn>
              <a:cxn ang="0">
                <a:pos x="2352" y="32"/>
              </a:cxn>
              <a:cxn ang="0">
                <a:pos x="2612" y="0"/>
              </a:cxn>
              <a:cxn ang="0">
                <a:pos x="2496" y="224"/>
              </a:cxn>
              <a:cxn ang="0">
                <a:pos x="2448" y="176"/>
              </a:cxn>
              <a:cxn ang="0">
                <a:pos x="0" y="992"/>
              </a:cxn>
            </a:cxnLst>
            <a:rect l="0" t="0" r="r" b="b"/>
            <a:pathLst>
              <a:path w="2612" h="992">
                <a:moveTo>
                  <a:pt x="0" y="992"/>
                </a:moveTo>
                <a:lnTo>
                  <a:pt x="2384" y="67"/>
                </a:lnTo>
                <a:lnTo>
                  <a:pt x="2352" y="32"/>
                </a:lnTo>
                <a:lnTo>
                  <a:pt x="2612" y="0"/>
                </a:lnTo>
                <a:lnTo>
                  <a:pt x="2496" y="224"/>
                </a:lnTo>
                <a:lnTo>
                  <a:pt x="2448" y="176"/>
                </a:lnTo>
                <a:lnTo>
                  <a:pt x="0" y="992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>
            <a:outerShdw dist="25400" dir="5400000" algn="ctr" rotWithShape="0">
              <a:srgbClr val="8CAAF6"/>
            </a:outerShdw>
          </a:effectLst>
        </p:spPr>
        <p:txBody>
          <a:bodyPr lIns="50531" tIns="33689" rIns="50531" bIns="33689"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51" name="그룹 550"/>
          <p:cNvGrpSpPr/>
          <p:nvPr/>
        </p:nvGrpSpPr>
        <p:grpSpPr>
          <a:xfrm>
            <a:off x="755576" y="2924944"/>
            <a:ext cx="2484376" cy="3300802"/>
            <a:chOff x="702708" y="2924944"/>
            <a:chExt cx="2484376" cy="3300802"/>
          </a:xfrm>
        </p:grpSpPr>
        <p:sp>
          <p:nvSpPr>
            <p:cNvPr id="552" name="직사각형 551"/>
            <p:cNvSpPr/>
            <p:nvPr/>
          </p:nvSpPr>
          <p:spPr>
            <a:xfrm>
              <a:off x="930574" y="2924944"/>
              <a:ext cx="2256510" cy="23762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bIns="144000" rtlCol="0" anchor="t"/>
            <a:lstStyle/>
            <a:p>
              <a:pPr marL="228600" indent="-22860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22648A"/>
                  </a:solidFill>
                </a:rPr>
                <a:t>Legal Basis(Jan 2008)</a:t>
              </a:r>
            </a:p>
            <a:p>
              <a:pPr marL="533400" indent="-53340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>
                  <a:solidFill>
                    <a:schemeClr val="tx1"/>
                  </a:solidFill>
                </a:rPr>
                <a:t>     Article255.2 of Customs Act</a:t>
              </a:r>
            </a:p>
            <a:p>
              <a:pPr marL="285750" indent="-28575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US" altLang="ko-KR" sz="1200" b="1" dirty="0">
                <a:solidFill>
                  <a:schemeClr val="tx1"/>
                </a:solidFill>
              </a:endParaRPr>
            </a:p>
            <a:p>
              <a:pPr marL="228600" indent="-22860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22648A"/>
                  </a:solidFill>
                </a:rPr>
                <a:t>Pilot program(Oct 2008)</a:t>
              </a: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>
                  <a:solidFill>
                    <a:schemeClr val="tx1"/>
                  </a:solidFill>
                </a:rPr>
                <a:t>    Samsung Electronics and other            10 pilot companies</a:t>
              </a:r>
              <a:endParaRPr lang="ko-KR" altLang="en-US" sz="1000" b="1" dirty="0">
                <a:solidFill>
                  <a:schemeClr val="tx1"/>
                </a:solidFill>
              </a:endParaRPr>
            </a:p>
            <a:p>
              <a:pPr marL="285750" indent="-28575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ko-KR" altLang="en-US" sz="1200" b="1" dirty="0">
                <a:solidFill>
                  <a:schemeClr val="tx1"/>
                </a:solidFill>
              </a:endParaRPr>
            </a:p>
            <a:p>
              <a:pPr marL="228600" indent="-22860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FF6600"/>
                  </a:solidFill>
                </a:rPr>
                <a:t>Program in full swing (Apr2009)</a:t>
              </a: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</a:rPr>
                <a:t>Enforcement Decree and Enforcement Rule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53" name="직사각형 552"/>
            <p:cNvSpPr/>
            <p:nvPr/>
          </p:nvSpPr>
          <p:spPr>
            <a:xfrm>
              <a:off x="702708" y="5157192"/>
              <a:ext cx="1068554" cy="1068554"/>
            </a:xfrm>
            <a:prstGeom prst="rect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100000" scaled="1"/>
              <a:tileRect/>
            </a:gradFill>
            <a:ln w="1587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prst="angle"/>
            </a:sp3d>
          </p:spPr>
          <p:txBody>
            <a:bodyPr vert="horz" lIns="18000" tIns="10800" rIns="18000" bIns="1080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Launched</a:t>
              </a:r>
            </a:p>
            <a:p>
              <a:pPr marL="0" marR="0" lvl="0" indent="0" algn="ctr" defTabSz="91440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b="1" kern="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(~’09)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54" name="그룹 553"/>
          <p:cNvGrpSpPr/>
          <p:nvPr/>
        </p:nvGrpSpPr>
        <p:grpSpPr>
          <a:xfrm>
            <a:off x="3635896" y="2729652"/>
            <a:ext cx="2468531" cy="3054557"/>
            <a:chOff x="3248689" y="2924944"/>
            <a:chExt cx="2468531" cy="3054557"/>
          </a:xfrm>
        </p:grpSpPr>
        <p:sp>
          <p:nvSpPr>
            <p:cNvPr id="555" name="직사각형 554"/>
            <p:cNvSpPr/>
            <p:nvPr/>
          </p:nvSpPr>
          <p:spPr>
            <a:xfrm>
              <a:off x="3460710" y="2924944"/>
              <a:ext cx="2256510" cy="23762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bIns="144000" rtlCol="0" anchor="t"/>
            <a:lstStyle/>
            <a:p>
              <a:pPr marL="228600" indent="-22860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22648A"/>
                  </a:solidFill>
                </a:rPr>
                <a:t>Signed MRA (2010, 2011)</a:t>
              </a:r>
            </a:p>
            <a:p>
              <a:pPr marL="266700" indent="-26670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</a:rPr>
                <a:t>     with US, Canada,        Singapore, Japan, </a:t>
              </a:r>
            </a:p>
            <a:p>
              <a:pPr marL="266700" indent="-26670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</a:rPr>
                <a:t>      New Zealand</a:t>
              </a: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1200" b="1" dirty="0">
                <a:solidFill>
                  <a:schemeClr val="tx1"/>
                </a:solidFill>
              </a:endParaRPr>
            </a:p>
            <a:p>
              <a:pPr marL="228600" indent="-22860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22648A"/>
                  </a:solidFill>
                </a:rPr>
                <a:t>Commissioned Documentary requirement check</a:t>
              </a:r>
            </a:p>
            <a:p>
              <a:pPr marL="228600" indent="-22860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rgbClr val="22648A"/>
                  </a:solidFill>
                </a:rPr>
                <a:t>    (Sep 2010)</a:t>
              </a:r>
            </a:p>
          </p:txBody>
        </p:sp>
        <p:sp>
          <p:nvSpPr>
            <p:cNvPr id="556" name="직사각형 555"/>
            <p:cNvSpPr/>
            <p:nvPr/>
          </p:nvSpPr>
          <p:spPr>
            <a:xfrm>
              <a:off x="3248689" y="4910947"/>
              <a:ext cx="1068554" cy="1068554"/>
            </a:xfrm>
            <a:prstGeom prst="rect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100000" scaled="1"/>
              <a:tileRect/>
            </a:gradFill>
            <a:ln w="1587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prst="angle"/>
            </a:sp3d>
          </p:spPr>
          <p:txBody>
            <a:bodyPr vert="horz" lIns="18000" tIns="10800" rIns="18000" bIns="1080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Expanded</a:t>
              </a:r>
            </a:p>
            <a:p>
              <a:pPr marL="0" marR="0" lvl="0" indent="0" algn="ctr" defTabSz="91440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b="1" kern="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(‘10~’11)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57" name="그룹 556"/>
          <p:cNvGrpSpPr/>
          <p:nvPr/>
        </p:nvGrpSpPr>
        <p:grpSpPr>
          <a:xfrm>
            <a:off x="6444208" y="2060847"/>
            <a:ext cx="2488789" cy="3054557"/>
            <a:chOff x="5909487" y="2924944"/>
            <a:chExt cx="2488789" cy="3054557"/>
          </a:xfrm>
        </p:grpSpPr>
        <p:sp>
          <p:nvSpPr>
            <p:cNvPr id="558" name="직사각형 557"/>
            <p:cNvSpPr/>
            <p:nvPr/>
          </p:nvSpPr>
          <p:spPr>
            <a:xfrm>
              <a:off x="6141766" y="2924944"/>
              <a:ext cx="2256510" cy="23762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bIns="144000" rtlCol="0" anchor="t"/>
            <a:lstStyle/>
            <a:p>
              <a:pPr marL="228600" indent="-22860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22648A"/>
                  </a:solidFill>
                </a:rPr>
                <a:t>Global</a:t>
              </a:r>
              <a:r>
                <a:rPr lang="ko-KR" altLang="en-US" sz="1200" b="1" dirty="0">
                  <a:solidFill>
                    <a:srgbClr val="22648A"/>
                  </a:solidFill>
                </a:rPr>
                <a:t> </a:t>
              </a:r>
              <a:r>
                <a:rPr lang="en-US" altLang="ko-KR" sz="1200" b="1" dirty="0">
                  <a:solidFill>
                    <a:srgbClr val="22648A"/>
                  </a:solidFill>
                </a:rPr>
                <a:t>AEO Conference(Apr12)</a:t>
              </a: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</a:rPr>
                <a:t>        </a:t>
              </a:r>
            </a:p>
            <a:p>
              <a:pPr marL="228600" indent="-22860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22648A"/>
                  </a:solidFill>
                </a:rPr>
                <a:t>Monitoring AEO status, like self-assessment, etc</a:t>
              </a:r>
            </a:p>
            <a:p>
              <a:pPr marL="228600" indent="-22860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n-US" altLang="ko-KR" sz="1200" b="1" dirty="0">
                <a:solidFill>
                  <a:srgbClr val="22648A"/>
                </a:solidFill>
              </a:endParaRPr>
            </a:p>
            <a:p>
              <a:pPr marL="228600" indent="-228600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22648A"/>
                  </a:solidFill>
                </a:rPr>
                <a:t>More MRA partners</a:t>
              </a:r>
              <a:endParaRPr lang="en-US" altLang="ko-KR" sz="1200" b="1" dirty="0">
                <a:solidFill>
                  <a:srgbClr val="FF6600"/>
                </a:solidFill>
              </a:endParaRP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</a:rPr>
                <a:t>      China (‘13), HK, TK(‘14) </a:t>
              </a: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</a:rPr>
                <a:t>      Israel(’15), Thailand(‘16)</a:t>
              </a:r>
            </a:p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/>
                  </a:solidFill>
                </a:rPr>
                <a:t>                 ……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59" name="직사각형 558"/>
            <p:cNvSpPr/>
            <p:nvPr/>
          </p:nvSpPr>
          <p:spPr>
            <a:xfrm>
              <a:off x="5909487" y="4910947"/>
              <a:ext cx="1068554" cy="1068554"/>
            </a:xfrm>
            <a:prstGeom prst="rect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100000" scaled="1"/>
              <a:tileRect/>
            </a:gradFill>
            <a:ln w="1587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prst="angle"/>
            </a:sp3d>
          </p:spPr>
          <p:txBody>
            <a:bodyPr vert="horz" lIns="18000" tIns="10800" rIns="18000" bIns="1080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Matured</a:t>
              </a:r>
            </a:p>
            <a:p>
              <a:pPr marL="0" marR="0" lvl="0" indent="0" algn="ctr" defTabSz="91440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b="1" kern="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(‘12~)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C:\Users\kcs\Desktop\양진이\새 폴더\Blue-Wavy-Powerpoint-Templ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  <a14:imgEffect>
                      <a14:saturation sat="18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직선 연결선 64"/>
          <p:cNvCxnSpPr/>
          <p:nvPr/>
        </p:nvCxnSpPr>
        <p:spPr>
          <a:xfrm>
            <a:off x="391697" y="893005"/>
            <a:ext cx="0" cy="3780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직사각형 169"/>
          <p:cNvSpPr/>
          <p:nvPr/>
        </p:nvSpPr>
        <p:spPr>
          <a:xfrm>
            <a:off x="1" y="-11934"/>
            <a:ext cx="500034" cy="18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 rot="10800000">
            <a:off x="-1604" y="193770"/>
            <a:ext cx="9145589" cy="5715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0" y="205261"/>
            <a:ext cx="500034" cy="6652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Rectangle 27"/>
          <p:cNvSpPr>
            <a:spLocks noChangeArrowheads="1"/>
          </p:cNvSpPr>
          <p:nvPr/>
        </p:nvSpPr>
        <p:spPr bwMode="auto">
          <a:xfrm rot="10800000">
            <a:off x="-432" y="169260"/>
            <a:ext cx="684000" cy="3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5" name="Rectangle 27"/>
          <p:cNvSpPr>
            <a:spLocks noChangeArrowheads="1"/>
          </p:cNvSpPr>
          <p:nvPr/>
        </p:nvSpPr>
        <p:spPr bwMode="auto">
          <a:xfrm rot="10800000">
            <a:off x="493200" y="171404"/>
            <a:ext cx="8712000" cy="36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7" name="WordArt 31"/>
          <p:cNvSpPr>
            <a:spLocks noChangeArrowheads="1" noChangeShapeType="1" noTextEdit="1"/>
          </p:cNvSpPr>
          <p:nvPr/>
        </p:nvSpPr>
        <p:spPr bwMode="auto">
          <a:xfrm>
            <a:off x="214282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</a:rPr>
              <a:t>3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78" name="WordArt 31"/>
          <p:cNvSpPr>
            <a:spLocks noChangeArrowheads="1" noChangeShapeType="1" noTextEdit="1"/>
          </p:cNvSpPr>
          <p:nvPr/>
        </p:nvSpPr>
        <p:spPr bwMode="auto">
          <a:xfrm>
            <a:off x="142844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rPr>
              <a:t>3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79" name="Rectangle 1"/>
          <p:cNvSpPr>
            <a:spLocks noChangeArrowheads="1"/>
          </p:cNvSpPr>
          <p:nvPr/>
        </p:nvSpPr>
        <p:spPr bwMode="auto">
          <a:xfrm>
            <a:off x="0" y="-1633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9" name="WordArt 31"/>
          <p:cNvSpPr>
            <a:spLocks noChangeArrowheads="1" noChangeShapeType="1" noTextEdit="1"/>
          </p:cNvSpPr>
          <p:nvPr/>
        </p:nvSpPr>
        <p:spPr bwMode="auto">
          <a:xfrm>
            <a:off x="969319" y="1300259"/>
            <a:ext cx="29289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/>
          <a:lstStyle/>
          <a:p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714348" y="170012"/>
            <a:ext cx="8754196" cy="57606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extrusionH="76200" contourW="38100" prstMaterial="matte">
              <a:bevelT w="12700" h="63500"/>
              <a:extrusionClr>
                <a:schemeClr val="bg1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2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Up-to-date Figures and Ratio on Korea AEOs(As of Jun 2019)</a:t>
            </a:r>
            <a:endParaRPr lang="ko-KR" altLang="en-US" sz="220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683568" y="908720"/>
            <a:ext cx="8280920" cy="115212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826444" y="1124744"/>
            <a:ext cx="107950" cy="1079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0021C4"/>
              </a:solidFill>
            </a:endParaRPr>
          </a:p>
        </p:txBody>
      </p:sp>
      <p:sp>
        <p:nvSpPr>
          <p:cNvPr id="32" name="직사각형 44"/>
          <p:cNvSpPr>
            <a:spLocks noChangeArrowheads="1"/>
          </p:cNvSpPr>
          <p:nvPr/>
        </p:nvSpPr>
        <p:spPr bwMode="auto">
          <a:xfrm>
            <a:off x="1014538" y="968300"/>
            <a:ext cx="794995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b="1" dirty="0">
                <a:latin typeface="+mj-ea"/>
              </a:rPr>
              <a:t>Type of AEOs includes </a:t>
            </a:r>
            <a:r>
              <a:rPr lang="en-US" altLang="ko-KR" sz="1600" b="1" dirty="0" err="1">
                <a:latin typeface="+mj-ea"/>
              </a:rPr>
              <a:t>im</a:t>
            </a:r>
            <a:r>
              <a:rPr lang="en-US" altLang="ko-KR" sz="1600" b="1" dirty="0">
                <a:latin typeface="+mj-ea"/>
              </a:rPr>
              <a:t>/exporters, brokers, bonded transporter, freight forwarder, warehouse operator, sea carrier, air carrier, ground handler.</a:t>
            </a:r>
          </a:p>
          <a:p>
            <a:pPr>
              <a:lnSpc>
                <a:spcPct val="130000"/>
              </a:lnSpc>
            </a:pPr>
            <a:r>
              <a:rPr lang="en-US" altLang="ko-KR" sz="1600" b="1" dirty="0">
                <a:latin typeface="+mj-ea"/>
              </a:rPr>
              <a:t>As of Jun 2019, Korea certifies as AEO 832 entities in aggregate.</a:t>
            </a:r>
            <a:endParaRPr lang="ko-KR" altLang="en-US" sz="1600" b="1" dirty="0">
              <a:latin typeface="+mj-ea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5004370" y="2276872"/>
            <a:ext cx="3960118" cy="4032746"/>
            <a:chOff x="4858225" y="2349500"/>
            <a:chExt cx="3960118" cy="4248150"/>
          </a:xfrm>
        </p:grpSpPr>
        <p:sp>
          <p:nvSpPr>
            <p:cNvPr id="34" name="Rectangle 5"/>
            <p:cNvSpPr>
              <a:spLocks noChangeArrowheads="1"/>
            </p:cNvSpPr>
            <p:nvPr/>
          </p:nvSpPr>
          <p:spPr bwMode="gray">
            <a:xfrm>
              <a:off x="4858225" y="2349500"/>
              <a:ext cx="3960118" cy="3136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lvl="0" algn="ctr" defTabSz="762000" eaLnBrk="0" latinLnBrk="0" hangingPunct="0">
                <a:defRPr/>
              </a:pPr>
              <a:r>
                <a:rPr lang="en-US" altLang="ko-KR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Up-to-date number of AEOs </a:t>
              </a:r>
              <a:endPara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gray">
            <a:xfrm>
              <a:off x="4858225" y="2663104"/>
              <a:ext cx="3960118" cy="39345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t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marR="0" lvl="0" defTabSz="7620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49326"/>
              </p:ext>
            </p:extLst>
          </p:nvPr>
        </p:nvGraphicFramePr>
        <p:xfrm>
          <a:off x="5227614" y="5332158"/>
          <a:ext cx="3513630" cy="69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7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Exporter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Importer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Logistics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Broker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No.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309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7" name="그룹 36"/>
          <p:cNvGrpSpPr/>
          <p:nvPr/>
        </p:nvGrpSpPr>
        <p:grpSpPr>
          <a:xfrm>
            <a:off x="686019" y="2276872"/>
            <a:ext cx="3960118" cy="4032746"/>
            <a:chOff x="323850" y="2349500"/>
            <a:chExt cx="3960118" cy="4248150"/>
          </a:xfrm>
        </p:grpSpPr>
        <p:sp>
          <p:nvSpPr>
            <p:cNvPr id="38" name="Rectangle 5"/>
            <p:cNvSpPr>
              <a:spLocks noChangeArrowheads="1"/>
            </p:cNvSpPr>
            <p:nvPr/>
          </p:nvSpPr>
          <p:spPr bwMode="gray">
            <a:xfrm>
              <a:off x="323850" y="2349500"/>
              <a:ext cx="3960118" cy="3136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altLang="ko-KR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Up-to-date number of AEOs </a:t>
              </a:r>
              <a:endParaRPr kumimoji="1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9" name="Rectangle 5"/>
            <p:cNvSpPr>
              <a:spLocks noChangeArrowheads="1"/>
            </p:cNvSpPr>
            <p:nvPr/>
          </p:nvSpPr>
          <p:spPr bwMode="gray">
            <a:xfrm>
              <a:off x="323850" y="2663104"/>
              <a:ext cx="3960118" cy="39345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t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marR="0" lvl="0" defTabSz="7620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1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850486" y="4144379"/>
              <a:ext cx="3041557" cy="147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850486" y="5441399"/>
              <a:ext cx="3041557" cy="147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850486" y="5009059"/>
              <a:ext cx="3041557" cy="147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850486" y="4576719"/>
              <a:ext cx="3041557" cy="147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508650" y="5334109"/>
              <a:ext cx="375052" cy="24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latinLnBrk="0" hangingPunct="0"/>
              <a:r>
                <a:rPr lang="en-US" altLang="ko-KR" sz="900" b="1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HY견고딕" pitchFamily="18" charset="-127"/>
                </a:rPr>
                <a:t>4</a:t>
              </a:r>
              <a:r>
                <a:rPr lang="en-US" altLang="ko-KR" sz="900" b="1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HY견고딕" pitchFamily="18" charset="-127"/>
                </a:rPr>
                <a:t>00</a:t>
              </a:r>
              <a:endParaRPr lang="en-US" altLang="ko-KR" sz="9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HY견고딕" pitchFamily="18" charset="-127"/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508650" y="4470906"/>
              <a:ext cx="375052" cy="24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latinLnBrk="0" hangingPunct="0"/>
              <a:r>
                <a:rPr lang="en-US" altLang="ko-KR" sz="900" b="1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HY견고딕" pitchFamily="18" charset="-127"/>
                </a:rPr>
                <a:t>6</a:t>
              </a:r>
              <a:r>
                <a:rPr lang="en-US" altLang="ko-KR" sz="900" b="1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HY견고딕" pitchFamily="18" charset="-127"/>
                </a:rPr>
                <a:t>00</a:t>
              </a:r>
              <a:endParaRPr lang="en-US" altLang="ko-KR" sz="9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HY견고딕" pitchFamily="18" charset="-127"/>
              </a:endParaRPr>
            </a:p>
          </p:txBody>
        </p:sp>
        <p:sp>
          <p:nvSpPr>
            <p:cNvPr id="46" name="Text Box 107"/>
            <p:cNvSpPr txBox="1">
              <a:spLocks noChangeArrowheads="1"/>
            </p:cNvSpPr>
            <p:nvPr/>
          </p:nvSpPr>
          <p:spPr bwMode="auto">
            <a:xfrm>
              <a:off x="1833567" y="2801355"/>
              <a:ext cx="2289828" cy="24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latinLnBrk="0" hangingPunct="0"/>
              <a:r>
                <a:rPr lang="en-US" altLang="ko-KR" sz="900" b="1" dirty="0">
                  <a:latin typeface="+mj-ea"/>
                  <a:ea typeface="+mj-ea"/>
                </a:rPr>
                <a:t>(unit</a:t>
              </a:r>
              <a:r>
                <a:rPr lang="ko-KR" altLang="en-US" sz="900" b="1" dirty="0">
                  <a:latin typeface="+mj-ea"/>
                  <a:ea typeface="+mj-ea"/>
                </a:rPr>
                <a:t> </a:t>
              </a:r>
              <a:r>
                <a:rPr lang="en-US" altLang="ko-KR" sz="900" b="1" dirty="0">
                  <a:latin typeface="+mj-ea"/>
                  <a:ea typeface="+mj-ea"/>
                </a:rPr>
                <a:t>: entity, accumulated)</a:t>
              </a: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508650" y="4901770"/>
              <a:ext cx="375052" cy="24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latinLnBrk="0" hangingPunct="0"/>
              <a:r>
                <a:rPr lang="en-US" altLang="ko-KR" sz="900" b="1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HY견고딕" pitchFamily="18" charset="-127"/>
                </a:rPr>
                <a:t>500</a:t>
              </a:r>
              <a:endParaRPr lang="en-US" altLang="ko-KR" sz="9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HY견고딕" pitchFamily="18" charset="-127"/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508650" y="4037089"/>
              <a:ext cx="375052" cy="24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latinLnBrk="0" hangingPunct="0"/>
              <a:r>
                <a:rPr lang="en-US" altLang="ko-KR" sz="900" b="1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HY견고딕" pitchFamily="18" charset="-127"/>
                </a:rPr>
                <a:t>700</a:t>
              </a:r>
              <a:endParaRPr lang="en-US" altLang="ko-KR" sz="9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HY견고딕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632057" y="3591501"/>
              <a:ext cx="200791" cy="2476703"/>
            </a:xfrm>
            <a:prstGeom prst="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1080000" lon="1200000" rev="0"/>
              </a:camera>
              <a:lightRig rig="threePt" dir="t"/>
            </a:scene3d>
            <a:sp3d extrusionH="381000" prstMaterial="matte">
              <a:bevelB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1063033" y="4732791"/>
              <a:ext cx="200791" cy="133541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6000"/>
              </a:schemeClr>
            </a:solidFill>
            <a:ln>
              <a:noFill/>
            </a:ln>
            <a:scene3d>
              <a:camera prst="orthographicFront">
                <a:rot lat="1080000" lon="1200000" rev="0"/>
              </a:camera>
              <a:lightRig rig="threePt" dir="t"/>
            </a:scene3d>
            <a:sp3d extrusionH="381000" prstMaterial="matte">
              <a:bevelB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705289" y="4397564"/>
              <a:ext cx="200791" cy="167064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6000"/>
              </a:schemeClr>
            </a:solidFill>
            <a:ln>
              <a:noFill/>
            </a:ln>
            <a:scene3d>
              <a:camera prst="orthographicFront">
                <a:rot lat="1080000" lon="1200000" rev="0"/>
              </a:camera>
              <a:lightRig rig="threePt" dir="t"/>
            </a:scene3d>
            <a:sp3d extrusionH="381000" prstMaterial="matte">
              <a:bevelB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2347546" y="4037090"/>
              <a:ext cx="200791" cy="203111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6000"/>
              </a:schemeClr>
            </a:solidFill>
            <a:ln>
              <a:noFill/>
            </a:ln>
            <a:scene3d>
              <a:camera prst="orthographicFront">
                <a:rot lat="1080000" lon="1200000" rev="0"/>
              </a:camera>
              <a:lightRig rig="threePt" dir="t"/>
            </a:scene3d>
            <a:sp3d extrusionH="381000" prstMaterial="matte">
              <a:bevelB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2989803" y="3714876"/>
              <a:ext cx="200791" cy="2353327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6000"/>
              </a:schemeClr>
            </a:solidFill>
            <a:ln>
              <a:noFill/>
            </a:ln>
            <a:scene3d>
              <a:camera prst="orthographicFront">
                <a:rot lat="1080000" lon="1200000" rev="0"/>
              </a:camera>
              <a:lightRig rig="threePt" dir="t"/>
            </a:scene3d>
            <a:sp3d extrusionH="381000" prstMaterial="matte">
              <a:bevelB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04776" y="6100231"/>
              <a:ext cx="441147" cy="24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ko-KR" altLang="en-US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21908" y="4700981"/>
              <a:ext cx="405880" cy="259373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00" b="1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533</a:t>
              </a:r>
              <a:endPara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47032" y="6100231"/>
              <a:ext cx="441147" cy="24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ko-KR" altLang="en-US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25711" y="6100231"/>
              <a:ext cx="537328" cy="24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2019.6</a:t>
              </a:r>
              <a:endParaRPr lang="ko-KR" altLang="en-US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88767" y="6100231"/>
              <a:ext cx="441147" cy="24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ko-KR" altLang="en-US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31547" y="6100231"/>
              <a:ext cx="441147" cy="24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ko-KR" altLang="en-US" sz="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64164" y="4473418"/>
              <a:ext cx="405880" cy="259373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00" b="1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624</a:t>
              </a:r>
              <a:endPara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0933" y="3714876"/>
              <a:ext cx="405880" cy="259373"/>
            </a:xfrm>
            <a:prstGeom prst="rect">
              <a:avLst/>
            </a:prstGeom>
            <a:solidFill>
              <a:schemeClr val="accent4"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00" b="1" dirty="0">
                  <a:latin typeface="+mn-ea"/>
                </a:rPr>
                <a:t>832</a:t>
              </a:r>
              <a:endParaRPr lang="ko-KR" altLang="en-US" sz="1000" b="1" dirty="0">
                <a:latin typeface="+mn-ea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05898" y="4138191"/>
              <a:ext cx="405880" cy="259373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00" b="1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728</a:t>
              </a:r>
              <a:endPara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48678" y="3811845"/>
              <a:ext cx="405880" cy="259373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00" b="1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815</a:t>
              </a:r>
              <a:endParaRPr lang="ko-KR" altLang="en-US" sz="1000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5184931" y="2738157"/>
            <a:ext cx="3598996" cy="2734272"/>
            <a:chOff x="5309499" y="2880141"/>
            <a:chExt cx="3057570" cy="2880320"/>
          </a:xfrm>
        </p:grpSpPr>
        <p:graphicFrame>
          <p:nvGraphicFramePr>
            <p:cNvPr id="76" name="차트 75"/>
            <p:cNvGraphicFramePr/>
            <p:nvPr>
              <p:extLst>
                <p:ext uri="{D42A27DB-BD31-4B8C-83A1-F6EECF244321}">
                  <p14:modId xmlns:p14="http://schemas.microsoft.com/office/powerpoint/2010/main" val="806529725"/>
                </p:ext>
              </p:extLst>
            </p:nvPr>
          </p:nvGraphicFramePr>
          <p:xfrm>
            <a:off x="5309499" y="2880141"/>
            <a:ext cx="3057570" cy="2880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7" name="TextBox 76"/>
            <p:cNvSpPr txBox="1"/>
            <p:nvPr/>
          </p:nvSpPr>
          <p:spPr>
            <a:xfrm>
              <a:off x="7236060" y="3843127"/>
              <a:ext cx="461940" cy="32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4102" y="3690323"/>
              <a:ext cx="461940" cy="32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12%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29029" y="4063010"/>
              <a:ext cx="461940" cy="32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37%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0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C:\Users\kcs\Desktop\양진이\새 폴더\Blue-Wavy-Powerpoint-Templ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  <a14:imgEffect>
                      <a14:saturation sat="18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직선 연결선 64"/>
          <p:cNvCxnSpPr/>
          <p:nvPr/>
        </p:nvCxnSpPr>
        <p:spPr>
          <a:xfrm>
            <a:off x="391697" y="893005"/>
            <a:ext cx="0" cy="3780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직사각형 169"/>
          <p:cNvSpPr/>
          <p:nvPr/>
        </p:nvSpPr>
        <p:spPr>
          <a:xfrm>
            <a:off x="1" y="-11934"/>
            <a:ext cx="500034" cy="18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 rot="10800000">
            <a:off x="-1604" y="193770"/>
            <a:ext cx="9145589" cy="5715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0" y="205261"/>
            <a:ext cx="500034" cy="6652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Rectangle 27"/>
          <p:cNvSpPr>
            <a:spLocks noChangeArrowheads="1"/>
          </p:cNvSpPr>
          <p:nvPr/>
        </p:nvSpPr>
        <p:spPr bwMode="auto">
          <a:xfrm rot="10800000">
            <a:off x="-432" y="169260"/>
            <a:ext cx="684000" cy="3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5" name="Rectangle 27"/>
          <p:cNvSpPr>
            <a:spLocks noChangeArrowheads="1"/>
          </p:cNvSpPr>
          <p:nvPr/>
        </p:nvSpPr>
        <p:spPr bwMode="auto">
          <a:xfrm rot="10800000">
            <a:off x="493200" y="171404"/>
            <a:ext cx="8712000" cy="36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7" name="WordArt 31"/>
          <p:cNvSpPr>
            <a:spLocks noChangeArrowheads="1" noChangeShapeType="1" noTextEdit="1"/>
          </p:cNvSpPr>
          <p:nvPr/>
        </p:nvSpPr>
        <p:spPr bwMode="auto">
          <a:xfrm>
            <a:off x="214282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</a:rPr>
              <a:t>4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78" name="WordArt 31"/>
          <p:cNvSpPr>
            <a:spLocks noChangeArrowheads="1" noChangeShapeType="1" noTextEdit="1"/>
          </p:cNvSpPr>
          <p:nvPr/>
        </p:nvSpPr>
        <p:spPr bwMode="auto">
          <a:xfrm>
            <a:off x="142844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rPr>
              <a:t>4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79" name="Rectangle 1"/>
          <p:cNvSpPr>
            <a:spLocks noChangeArrowheads="1"/>
          </p:cNvSpPr>
          <p:nvPr/>
        </p:nvSpPr>
        <p:spPr bwMode="auto">
          <a:xfrm>
            <a:off x="0" y="-1633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9" name="WordArt 31"/>
          <p:cNvSpPr>
            <a:spLocks noChangeArrowheads="1" noChangeShapeType="1" noTextEdit="1"/>
          </p:cNvSpPr>
          <p:nvPr/>
        </p:nvSpPr>
        <p:spPr bwMode="auto">
          <a:xfrm>
            <a:off x="969319" y="1300259"/>
            <a:ext cx="29289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/>
          <a:lstStyle/>
          <a:p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714348" y="170012"/>
            <a:ext cx="5072098" cy="57606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extrusionH="76200" contourW="38100" prstMaterial="matte">
              <a:bevelT w="12700" h="63500"/>
              <a:extrusionClr>
                <a:schemeClr val="bg1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2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Features of Korea AEO program</a:t>
            </a:r>
            <a:endParaRPr lang="ko-KR" altLang="en-US" sz="220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683568" y="908720"/>
            <a:ext cx="8280920" cy="53520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7" name="직사각형 44"/>
          <p:cNvSpPr>
            <a:spLocks noChangeArrowheads="1"/>
          </p:cNvSpPr>
          <p:nvPr/>
        </p:nvSpPr>
        <p:spPr bwMode="auto">
          <a:xfrm>
            <a:off x="755576" y="968300"/>
            <a:ext cx="7949950" cy="37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dirty="0">
                <a:solidFill>
                  <a:srgbClr val="C00000"/>
                </a:solidFill>
                <a:latin typeface="+mj-ea"/>
              </a:rPr>
              <a:t>①</a:t>
            </a:r>
            <a:r>
              <a:rPr lang="ko-KR" altLang="en-US" sz="1600" b="1" dirty="0">
                <a:latin typeface="+mj-ea"/>
              </a:rPr>
              <a:t>  </a:t>
            </a:r>
            <a:r>
              <a:rPr lang="en-US" altLang="ko-KR" sz="1600" b="1" dirty="0">
                <a:latin typeface="+mj-ea"/>
              </a:rPr>
              <a:t>Two-track Customs Audit on AEOs and non-AEOs</a:t>
            </a:r>
            <a:endParaRPr lang="ko-KR" altLang="en-US" sz="1600" b="1" dirty="0">
              <a:latin typeface="+mj-ea"/>
            </a:endParaRPr>
          </a:p>
        </p:txBody>
      </p:sp>
      <p:sp>
        <p:nvSpPr>
          <p:cNvPr id="59" name="한쪽 모서리가 잘린 사각형 58"/>
          <p:cNvSpPr/>
          <p:nvPr/>
        </p:nvSpPr>
        <p:spPr>
          <a:xfrm flipV="1">
            <a:off x="683568" y="5061768"/>
            <a:ext cx="2216764" cy="395423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0" name="그룹 59"/>
          <p:cNvGrpSpPr/>
          <p:nvPr/>
        </p:nvGrpSpPr>
        <p:grpSpPr>
          <a:xfrm>
            <a:off x="683568" y="1628800"/>
            <a:ext cx="8194500" cy="4752528"/>
            <a:chOff x="323850" y="2388526"/>
            <a:chExt cx="8626548" cy="3756385"/>
          </a:xfrm>
        </p:grpSpPr>
        <p:sp>
          <p:nvSpPr>
            <p:cNvPr id="75" name="직사각형 74"/>
            <p:cNvSpPr/>
            <p:nvPr/>
          </p:nvSpPr>
          <p:spPr>
            <a:xfrm>
              <a:off x="323850" y="2772570"/>
              <a:ext cx="3708474" cy="33723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vert="horz" lIns="18000" tIns="180000" rIns="18000" bIns="10800" rtlCol="0" anchor="t"/>
            <a:lstStyle/>
            <a:p>
              <a:pPr marL="0" marR="0" lvl="0" indent="0" algn="ctr" defTabSz="91440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>
                  <a:solidFill>
                    <a:srgbClr val="00B0F0"/>
                  </a:solidFill>
                  <a:latin typeface="맑은 고딕" pitchFamily="50" charset="-127"/>
                  <a:ea typeface="맑은 고딕" pitchFamily="50" charset="-127"/>
                </a:rPr>
                <a:t>Comprehensive Audit</a:t>
              </a:r>
              <a:endParaRPr lang="en-US" altLang="ko-KR" sz="1400" b="1" kern="0" dirty="0">
                <a:solidFill>
                  <a:srgbClr val="22648A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i="0" u="none" strike="noStrike" kern="0" cap="none" spc="0" normalizeH="0" baseline="0" noProof="0" dirty="0">
                  <a:ln>
                    <a:noFill/>
                  </a:ln>
                  <a:solidFill>
                    <a:srgbClr val="22648A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Informed Compliance</a:t>
              </a: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5241924" y="2772570"/>
              <a:ext cx="3708474" cy="33723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vert="horz" lIns="18000" tIns="180000" rIns="18000" bIns="10800" rtlCol="0" anchor="t"/>
            <a:lstStyle/>
            <a:p>
              <a:pPr marL="0" marR="0" lvl="0" indent="0" algn="ctr" defTabSz="91440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Special</a:t>
              </a:r>
              <a:r>
                <a:rPr kumimoji="0" lang="en-US" altLang="ko-KR" sz="1400" b="1" i="0" u="none" strike="noStrike" kern="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Audit</a:t>
              </a:r>
              <a:endPara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22648A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0" dirty="0">
                  <a:solidFill>
                    <a:srgbClr val="22648A"/>
                  </a:solidFill>
                  <a:latin typeface="맑은 고딕" pitchFamily="50" charset="-127"/>
                  <a:ea typeface="맑은 고딕" pitchFamily="50" charset="-127"/>
                </a:rPr>
                <a:t>Enforced Compliance</a:t>
              </a:r>
              <a:endParaRPr kumimoji="0" lang="en-US" altLang="ko-KR" sz="1200" i="0" u="none" strike="noStrike" kern="0" cap="none" spc="0" normalizeH="0" baseline="0" noProof="0" dirty="0">
                <a:ln>
                  <a:noFill/>
                </a:ln>
                <a:solidFill>
                  <a:srgbClr val="22648A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323850" y="2388526"/>
              <a:ext cx="3708474" cy="384045"/>
            </a:xfrm>
            <a:prstGeom prst="rect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1"/>
              <a:tileRect/>
            </a:gradFill>
            <a:ln w="15875" cap="flat" cmpd="sng" algn="ctr">
              <a:solidFill>
                <a:srgbClr val="2BB8C7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 prst="angle"/>
            </a:sp3d>
          </p:spPr>
          <p:txBody>
            <a:bodyPr vert="horz" lIns="18000" tIns="10800" rIns="18000" bIns="108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AEO</a:t>
              </a: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5241924" y="2388526"/>
              <a:ext cx="3708474" cy="38404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5875" cap="flat" cmpd="sng" algn="ctr">
              <a:solidFill>
                <a:schemeClr val="bg2">
                  <a:lumMod val="9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 prst="angle"/>
            </a:sp3d>
          </p:spPr>
          <p:txBody>
            <a:bodyPr vert="horz" lIns="18000" tIns="10800" rIns="18000" bIns="108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Non-AEO</a:t>
              </a: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481796" y="3576658"/>
              <a:ext cx="3550528" cy="1188132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vert="horz" lIns="216000" tIns="10800" rIns="18000" bIns="1080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altLang="ko-KR" sz="1200" b="1" kern="0" dirty="0">
                  <a:latin typeface="맑은 고딕" pitchFamily="50" charset="-127"/>
                  <a:ea typeface="맑은 고딕" pitchFamily="50" charset="-127"/>
                </a:rPr>
                <a:t>Higher compliance based on customs-to-business partnership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Consulting service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altLang="ko-KR" sz="1200" b="1" kern="0" dirty="0">
                  <a:latin typeface="맑은 고딕" pitchFamily="50" charset="-127"/>
                  <a:ea typeface="맑은 고딕" pitchFamily="50" charset="-127"/>
                </a:rPr>
                <a:t>Periodic check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5241924" y="3576658"/>
              <a:ext cx="3550528" cy="1188132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vert="horz" lIns="216000" tIns="10800" rIns="18000" bIns="1080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altLang="ko-KR" sz="1200" b="1" kern="0" dirty="0">
                  <a:latin typeface="맑은 고딕" pitchFamily="50" charset="-127"/>
                  <a:ea typeface="맑은 고딕" pitchFamily="50" charset="-127"/>
                </a:rPr>
                <a:t>Under direct, enforceable Customs Control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altLang="ko-KR" sz="1200" b="1" kern="0" dirty="0">
                  <a:latin typeface="맑은 고딕" pitchFamily="50" charset="-127"/>
                  <a:ea typeface="맑은 고딕" pitchFamily="50" charset="-127"/>
                </a:rPr>
                <a:t>Penalties and sanctions imposed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Enforced Audit</a:t>
              </a: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481796" y="4764790"/>
              <a:ext cx="3550528" cy="1188132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vert="horz" lIns="216000" tIns="10800" rIns="18000" bIns="1080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altLang="ko-KR" sz="1200" b="1" kern="0" noProof="0" dirty="0">
                  <a:latin typeface="맑은 고딕" pitchFamily="50" charset="-127"/>
                  <a:ea typeface="맑은 고딕" pitchFamily="50" charset="-127"/>
                </a:rPr>
                <a:t>Reduced or non-inspection 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altLang="ko-KR" sz="1200" b="1" kern="0" dirty="0">
                  <a:latin typeface="맑은 고딕" pitchFamily="50" charset="-127"/>
                  <a:ea typeface="맑은 고딕" pitchFamily="50" charset="-127"/>
                </a:rPr>
                <a:t>Customs clearance without bond, Monthly duty payment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Import tax invoice issued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5241924" y="4764790"/>
              <a:ext cx="3550528" cy="1188132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vert="horz" lIns="216000" tIns="10800" rIns="18000" bIns="1080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No Benefits</a:t>
              </a: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4032324" y="2388526"/>
              <a:ext cx="1209600" cy="1188132"/>
            </a:xfrm>
            <a:prstGeom prst="rect">
              <a:avLst/>
            </a:prstGeom>
            <a:noFill/>
            <a:ln w="1587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vert="horz" lIns="18000" tIns="10800" rIns="18000" bIns="10800" rtlCol="0" anchor="ctr"/>
            <a:lstStyle/>
            <a:p>
              <a:pPr marR="0" lvl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360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맑은 고딕" pitchFamily="50" charset="-127"/>
                </a:rPr>
                <a:t>VS</a:t>
              </a: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4032324" y="3576658"/>
              <a:ext cx="1209600" cy="11881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vert="horz" lIns="18000" tIns="10800" rIns="18000" bIns="10800" rtlCol="0" anchor="ctr"/>
            <a:lstStyle/>
            <a:p>
              <a:pPr marR="0" lvl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ko-KR" sz="1200" b="1" kern="0" dirty="0">
                  <a:latin typeface="맑은 고딕" pitchFamily="50" charset="-127"/>
                  <a:ea typeface="맑은 고딕" pitchFamily="50" charset="-127"/>
                </a:rPr>
                <a:t>Different</a:t>
              </a:r>
            </a:p>
            <a:p>
              <a:pPr marR="0" lvl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ko-KR" sz="1200" b="1" kern="0" dirty="0">
                  <a:latin typeface="맑은 고딕" pitchFamily="50" charset="-127"/>
                  <a:ea typeface="맑은 고딕" pitchFamily="50" charset="-127"/>
                </a:rPr>
                <a:t>Features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4032325" y="4764790"/>
              <a:ext cx="1209600" cy="11881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vert="horz" lIns="18000" tIns="10800" rIns="18000" bIns="10800" rtlCol="0" anchor="ctr"/>
            <a:lstStyle/>
            <a:p>
              <a:pPr marR="0" lvl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Benefit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27584" y="5805264"/>
            <a:ext cx="2216763" cy="276999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altLang="ko-KR" sz="1200" dirty="0">
                <a:solidFill>
                  <a:srgbClr val="226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Management</a:t>
            </a:r>
            <a:endParaRPr lang="ko-KR" altLang="en-US" sz="1200" dirty="0">
              <a:solidFill>
                <a:srgbClr val="2264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516216" y="5877272"/>
            <a:ext cx="2216764" cy="276999"/>
          </a:xfrm>
          <a:prstGeom prst="rect">
            <a:avLst/>
          </a:prstGeom>
          <a:noFill/>
        </p:spPr>
        <p:txBody>
          <a:bodyPr wrap="square" rIns="180000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226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Customs Control</a:t>
            </a:r>
            <a:endParaRPr lang="ko-KR" altLang="en-US" sz="1200" dirty="0">
              <a:solidFill>
                <a:srgbClr val="2264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WordArt 31"/>
          <p:cNvSpPr>
            <a:spLocks noChangeArrowheads="1" noChangeShapeType="1" noTextEdit="1"/>
          </p:cNvSpPr>
          <p:nvPr/>
        </p:nvSpPr>
        <p:spPr bwMode="auto">
          <a:xfrm>
            <a:off x="969319" y="5767605"/>
            <a:ext cx="29289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/>
          <a:lstStyle/>
          <a:p>
            <a:endParaRPr lang="ko-KR" altLang="en-US"/>
          </a:p>
        </p:txBody>
      </p:sp>
      <p:sp>
        <p:nvSpPr>
          <p:cNvPr id="89" name="WordArt 31"/>
          <p:cNvSpPr>
            <a:spLocks noChangeArrowheads="1" noChangeShapeType="1" noTextEdit="1"/>
          </p:cNvSpPr>
          <p:nvPr/>
        </p:nvSpPr>
        <p:spPr bwMode="auto">
          <a:xfrm>
            <a:off x="969319" y="6124795"/>
            <a:ext cx="29289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C:\Users\kcs\Desktop\양진이\새 폴더\Blue-Wavy-Powerpoint-Templ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  <a14:imgEffect>
                      <a14:saturation sat="18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직선 연결선 64"/>
          <p:cNvCxnSpPr/>
          <p:nvPr/>
        </p:nvCxnSpPr>
        <p:spPr>
          <a:xfrm>
            <a:off x="391697" y="893005"/>
            <a:ext cx="0" cy="3780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직사각형 169"/>
          <p:cNvSpPr/>
          <p:nvPr/>
        </p:nvSpPr>
        <p:spPr>
          <a:xfrm>
            <a:off x="1" y="-11934"/>
            <a:ext cx="500034" cy="18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 rot="10800000">
            <a:off x="-1604" y="193770"/>
            <a:ext cx="9145589" cy="5715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0" y="205261"/>
            <a:ext cx="500034" cy="6652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Rectangle 27"/>
          <p:cNvSpPr>
            <a:spLocks noChangeArrowheads="1"/>
          </p:cNvSpPr>
          <p:nvPr/>
        </p:nvSpPr>
        <p:spPr bwMode="auto">
          <a:xfrm rot="10800000">
            <a:off x="-432" y="169260"/>
            <a:ext cx="684000" cy="3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5" name="Rectangle 27"/>
          <p:cNvSpPr>
            <a:spLocks noChangeArrowheads="1"/>
          </p:cNvSpPr>
          <p:nvPr/>
        </p:nvSpPr>
        <p:spPr bwMode="auto">
          <a:xfrm rot="10800000">
            <a:off x="493200" y="171404"/>
            <a:ext cx="8712000" cy="36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7" name="WordArt 31"/>
          <p:cNvSpPr>
            <a:spLocks noChangeArrowheads="1" noChangeShapeType="1" noTextEdit="1"/>
          </p:cNvSpPr>
          <p:nvPr/>
        </p:nvSpPr>
        <p:spPr bwMode="auto">
          <a:xfrm>
            <a:off x="214282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</a:rPr>
              <a:t>4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78" name="WordArt 31"/>
          <p:cNvSpPr>
            <a:spLocks noChangeArrowheads="1" noChangeShapeType="1" noTextEdit="1"/>
          </p:cNvSpPr>
          <p:nvPr/>
        </p:nvSpPr>
        <p:spPr bwMode="auto">
          <a:xfrm>
            <a:off x="142844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rPr>
              <a:t>4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79" name="Rectangle 1"/>
          <p:cNvSpPr>
            <a:spLocks noChangeArrowheads="1"/>
          </p:cNvSpPr>
          <p:nvPr/>
        </p:nvSpPr>
        <p:spPr bwMode="auto">
          <a:xfrm>
            <a:off x="0" y="-1633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683568" y="188640"/>
            <a:ext cx="5072098" cy="57606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extrusionH="76200" contourW="38100" prstMaterial="matte">
              <a:bevelT w="12700" h="63500"/>
              <a:extrusionClr>
                <a:schemeClr val="bg1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2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Features of Korean AEO program</a:t>
            </a:r>
            <a:endParaRPr lang="ko-KR" altLang="en-US" sz="220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83568" y="908720"/>
            <a:ext cx="8280920" cy="115212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5" name="직사각형 44"/>
          <p:cNvSpPr>
            <a:spLocks noChangeArrowheads="1"/>
          </p:cNvSpPr>
          <p:nvPr/>
        </p:nvSpPr>
        <p:spPr bwMode="auto">
          <a:xfrm>
            <a:off x="755576" y="968300"/>
            <a:ext cx="794995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>
                <a:solidFill>
                  <a:srgbClr val="C00000"/>
                </a:solidFill>
                <a:latin typeface="+mj-ea"/>
              </a:rPr>
              <a:t>②</a:t>
            </a:r>
            <a:r>
              <a:rPr lang="ko-KR" altLang="en-US" sz="1600" b="1" dirty="0">
                <a:latin typeface="+mj-ea"/>
              </a:rPr>
              <a:t> </a:t>
            </a:r>
            <a:r>
              <a:rPr lang="en-US" altLang="ko-KR" sz="1600" b="1" dirty="0">
                <a:latin typeface="+mj-ea"/>
              </a:rPr>
              <a:t>Customs assigns account manager to inform AEOs of what they should know about dealing with trade law, which leads AEOs to voluntarily fulfill ‘informed compliance’ responsibility</a:t>
            </a:r>
            <a:endParaRPr lang="ko-KR" altLang="en-US" sz="1600" b="1" dirty="0">
              <a:latin typeface="+mj-ea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899592" y="2636912"/>
            <a:ext cx="7848872" cy="2376264"/>
            <a:chOff x="2233534" y="2757095"/>
            <a:chExt cx="5897854" cy="2157784"/>
          </a:xfrm>
        </p:grpSpPr>
        <p:sp>
          <p:nvSpPr>
            <p:cNvPr id="37" name="직사각형 36"/>
            <p:cNvSpPr/>
            <p:nvPr/>
          </p:nvSpPr>
          <p:spPr>
            <a:xfrm>
              <a:off x="2233534" y="3443723"/>
              <a:ext cx="1471156" cy="1471156"/>
            </a:xfrm>
            <a:prstGeom prst="rect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100000" scaled="1"/>
              <a:tileRect/>
            </a:gradFill>
            <a:ln w="1587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prst="angle"/>
            </a:sp3d>
          </p:spPr>
          <p:txBody>
            <a:bodyPr vert="horz" lIns="18000" tIns="10800" rIns="18000" bIns="1080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b="1" kern="0" dirty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Account Manager</a:t>
              </a:r>
              <a:endPara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660232" y="3443723"/>
              <a:ext cx="1471156" cy="1471156"/>
            </a:xfrm>
            <a:prstGeom prst="rect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100000" scaled="1"/>
              <a:tileRect/>
            </a:gradFill>
            <a:ln w="1587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prst="angle"/>
            </a:sp3d>
          </p:spPr>
          <p:txBody>
            <a:bodyPr vert="horz" lIns="18000" tIns="10800" rIns="18000" bIns="10800" rtlCol="0" anchor="ctr"/>
            <a:lstStyle/>
            <a:p>
              <a:pPr lvl="0" algn="ctr" defTabSz="914400">
                <a:lnSpc>
                  <a:spcPts val="2300"/>
                </a:lnSpc>
                <a:defRPr/>
              </a:pPr>
              <a:r>
                <a:rPr lang="en-US" altLang="ko-KR" sz="1600" b="1" kern="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Informed</a:t>
              </a:r>
            </a:p>
            <a:p>
              <a:pPr lvl="0" algn="ctr" defTabSz="914400">
                <a:lnSpc>
                  <a:spcPts val="2300"/>
                </a:lnSpc>
                <a:defRPr/>
              </a:pPr>
              <a:r>
                <a:rPr lang="en-US" altLang="ko-KR" sz="1600" b="1" kern="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Compliance</a:t>
              </a:r>
            </a:p>
          </p:txBody>
        </p:sp>
        <p:sp>
          <p:nvSpPr>
            <p:cNvPr id="39" name="오른쪽 화살표 38"/>
            <p:cNvSpPr/>
            <p:nvPr/>
          </p:nvSpPr>
          <p:spPr>
            <a:xfrm>
              <a:off x="3945210" y="3825675"/>
              <a:ext cx="2474504" cy="707252"/>
            </a:xfrm>
            <a:prstGeom prst="rightArrow">
              <a:avLst>
                <a:gd name="adj1" fmla="val 62717"/>
                <a:gd name="adj2" fmla="val 50000"/>
              </a:avLst>
            </a:prstGeom>
            <a:solidFill>
              <a:srgbClr val="226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Trade related matters, 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consulting service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157641" y="2757095"/>
              <a:ext cx="890886" cy="89088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22648A"/>
                  </a:solidFill>
                </a:rPr>
                <a:t>Customs</a:t>
              </a:r>
              <a:endParaRPr lang="ko-KR" altLang="en-US" sz="1400" b="1" dirty="0">
                <a:solidFill>
                  <a:srgbClr val="22648A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6316395" y="2757095"/>
              <a:ext cx="890886" cy="89088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en-US" altLang="ko-KR" sz="1500" b="1" dirty="0">
                  <a:solidFill>
                    <a:srgbClr val="2264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AEO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623690" y="2757095"/>
              <a:ext cx="1117542" cy="890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400" b="1" dirty="0">
                  <a:solidFill>
                    <a:srgbClr val="2264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Partnership</a:t>
              </a:r>
              <a:endParaRPr lang="ko-KR" altLang="en-US" sz="1400" b="1" dirty="0">
                <a:solidFill>
                  <a:srgbClr val="22648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직선 연결선 42"/>
            <p:cNvCxnSpPr>
              <a:stCxn id="40" idx="3"/>
              <a:endCxn id="42" idx="1"/>
            </p:cNvCxnSpPr>
            <p:nvPr/>
          </p:nvCxnSpPr>
          <p:spPr>
            <a:xfrm>
              <a:off x="4048527" y="3202538"/>
              <a:ext cx="575163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>
              <a:stCxn id="41" idx="1"/>
              <a:endCxn id="42" idx="3"/>
            </p:cNvCxnSpPr>
            <p:nvPr/>
          </p:nvCxnSpPr>
          <p:spPr>
            <a:xfrm flipH="1">
              <a:off x="5741232" y="3202538"/>
              <a:ext cx="575163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직사각형 44"/>
          <p:cNvSpPr/>
          <p:nvPr/>
        </p:nvSpPr>
        <p:spPr>
          <a:xfrm>
            <a:off x="899592" y="5229200"/>
            <a:ext cx="7848872" cy="864096"/>
          </a:xfrm>
          <a:prstGeom prst="rect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71450" indent="-171450" algn="just">
              <a:lnSpc>
                <a:spcPts val="15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1400" b="1" dirty="0">
                <a:solidFill>
                  <a:srgbClr val="22648A"/>
                </a:solidFill>
                <a:latin typeface="+mj-ea"/>
              </a:rPr>
              <a:t>Account Manager</a:t>
            </a:r>
          </a:p>
          <a:p>
            <a:pPr algn="just">
              <a:lnSpc>
                <a:spcPts val="500"/>
              </a:lnSpc>
              <a:defRPr/>
            </a:pPr>
            <a:endParaRPr lang="en-US" altLang="ko-KR" sz="1200" b="1" dirty="0">
              <a:solidFill>
                <a:srgbClr val="22648A"/>
              </a:solidFill>
              <a:latin typeface="+mj-ea"/>
            </a:endParaRPr>
          </a:p>
          <a:p>
            <a:pPr algn="just">
              <a:lnSpc>
                <a:spcPts val="1500"/>
              </a:lnSpc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+mj-ea"/>
              </a:rPr>
              <a:t>Dedicated Customs Officer helps AEOs to increase law compliance and enhance their internal control system</a:t>
            </a:r>
            <a:endParaRPr lang="ko-KR" altLang="en-US" sz="12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790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C:\Users\kcs\Desktop\양진이\새 폴더\Blue-Wavy-Powerpoint-Templ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  <a14:imgEffect>
                      <a14:saturation sat="18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직선 연결선 64"/>
          <p:cNvCxnSpPr/>
          <p:nvPr/>
        </p:nvCxnSpPr>
        <p:spPr>
          <a:xfrm>
            <a:off x="391697" y="893005"/>
            <a:ext cx="0" cy="3780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직사각형 169"/>
          <p:cNvSpPr/>
          <p:nvPr/>
        </p:nvSpPr>
        <p:spPr>
          <a:xfrm>
            <a:off x="1" y="-11934"/>
            <a:ext cx="500034" cy="18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 rot="10800000">
            <a:off x="-1604" y="193770"/>
            <a:ext cx="9145589" cy="5715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0" y="205261"/>
            <a:ext cx="500034" cy="6652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Rectangle 27"/>
          <p:cNvSpPr>
            <a:spLocks noChangeArrowheads="1"/>
          </p:cNvSpPr>
          <p:nvPr/>
        </p:nvSpPr>
        <p:spPr bwMode="auto">
          <a:xfrm rot="10800000">
            <a:off x="-432" y="169260"/>
            <a:ext cx="684000" cy="3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5" name="Rectangle 27"/>
          <p:cNvSpPr>
            <a:spLocks noChangeArrowheads="1"/>
          </p:cNvSpPr>
          <p:nvPr/>
        </p:nvSpPr>
        <p:spPr bwMode="auto">
          <a:xfrm rot="10800000">
            <a:off x="493200" y="171404"/>
            <a:ext cx="8712000" cy="36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7" name="WordArt 31"/>
          <p:cNvSpPr>
            <a:spLocks noChangeArrowheads="1" noChangeShapeType="1" noTextEdit="1"/>
          </p:cNvSpPr>
          <p:nvPr/>
        </p:nvSpPr>
        <p:spPr bwMode="auto">
          <a:xfrm>
            <a:off x="214282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</a:rPr>
              <a:t>5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78" name="WordArt 31"/>
          <p:cNvSpPr>
            <a:spLocks noChangeArrowheads="1" noChangeShapeType="1" noTextEdit="1"/>
          </p:cNvSpPr>
          <p:nvPr/>
        </p:nvSpPr>
        <p:spPr bwMode="auto">
          <a:xfrm>
            <a:off x="142844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rPr>
              <a:t>5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79" name="Rectangle 1"/>
          <p:cNvSpPr>
            <a:spLocks noChangeArrowheads="1"/>
          </p:cNvSpPr>
          <p:nvPr/>
        </p:nvSpPr>
        <p:spPr bwMode="auto">
          <a:xfrm>
            <a:off x="0" y="-1633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714348" y="170012"/>
            <a:ext cx="5072098" cy="57606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extrusionH="76200" contourW="38100" prstMaterial="matte">
              <a:bevelT w="12700" h="63500"/>
              <a:extrusionClr>
                <a:schemeClr val="bg1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2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AEO Benefits</a:t>
            </a:r>
            <a:endParaRPr lang="ko-KR" altLang="en-US" sz="220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83568" y="908720"/>
            <a:ext cx="8280920" cy="7920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7" name="직사각형 44"/>
          <p:cNvSpPr>
            <a:spLocks noChangeArrowheads="1"/>
          </p:cNvSpPr>
          <p:nvPr/>
        </p:nvSpPr>
        <p:spPr bwMode="auto">
          <a:xfrm>
            <a:off x="755576" y="968300"/>
            <a:ext cx="79499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>
                <a:solidFill>
                  <a:srgbClr val="C00000"/>
                </a:solidFill>
                <a:latin typeface="+mj-ea"/>
              </a:rPr>
              <a:t>①</a:t>
            </a:r>
            <a:r>
              <a:rPr lang="ko-KR" altLang="en-US" sz="1600" b="1" dirty="0">
                <a:latin typeface="+mj-ea"/>
              </a:rPr>
              <a:t> </a:t>
            </a:r>
            <a:r>
              <a:rPr lang="en-US" altLang="ko-KR" sz="1600" b="1" dirty="0">
                <a:latin typeface="+mj-ea"/>
              </a:rPr>
              <a:t>AEOs enjoy speedier, streamlined clearance benefits, (figuratively likened to dedicated bus lane) thereby reducing trade cost</a:t>
            </a:r>
            <a:endParaRPr lang="ko-KR" altLang="en-US" sz="1600" b="1" dirty="0">
              <a:latin typeface="+mj-ea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4586535" y="2204865"/>
            <a:ext cx="4377953" cy="3960439"/>
          </a:xfrm>
          <a:prstGeom prst="rect">
            <a:avLst/>
          </a:prstGeom>
          <a:solidFill>
            <a:schemeClr val="bg1"/>
          </a:solidFill>
          <a:ln w="6350">
            <a:solidFill>
              <a:srgbClr val="2BB8C7"/>
            </a:solidFill>
            <a:miter lim="800000"/>
            <a:headEnd/>
            <a:tailEnd/>
          </a:ln>
          <a:effectLst/>
        </p:spPr>
        <p:txBody>
          <a:bodyPr wrap="none" tIns="72000" anchor="t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22648A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5015877" y="2568365"/>
            <a:ext cx="807269" cy="3233449"/>
            <a:chOff x="5216841" y="4219650"/>
            <a:chExt cx="608730" cy="2403945"/>
          </a:xfrm>
        </p:grpSpPr>
        <p:cxnSp>
          <p:nvCxnSpPr>
            <p:cNvPr id="40" name="직선 연결선 39"/>
            <p:cNvCxnSpPr/>
            <p:nvPr/>
          </p:nvCxnSpPr>
          <p:spPr>
            <a:xfrm flipV="1">
              <a:off x="5216841" y="4219650"/>
              <a:ext cx="0" cy="240394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V="1">
              <a:off x="5825571" y="4219650"/>
              <a:ext cx="0" cy="240394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41"/>
          <p:cNvGrpSpPr/>
          <p:nvPr/>
        </p:nvGrpSpPr>
        <p:grpSpPr>
          <a:xfrm>
            <a:off x="6075811" y="2568357"/>
            <a:ext cx="2445425" cy="3233457"/>
            <a:chOff x="5886137" y="4219650"/>
            <a:chExt cx="1844000" cy="2403945"/>
          </a:xfrm>
        </p:grpSpPr>
        <p:cxnSp>
          <p:nvCxnSpPr>
            <p:cNvPr id="43" name="직선 연결선 42"/>
            <p:cNvCxnSpPr/>
            <p:nvPr/>
          </p:nvCxnSpPr>
          <p:spPr>
            <a:xfrm flipV="1">
              <a:off x="5886137" y="4219650"/>
              <a:ext cx="0" cy="240394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flipV="1">
              <a:off x="7730137" y="4219650"/>
              <a:ext cx="0" cy="240394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직사각형 44"/>
          <p:cNvSpPr/>
          <p:nvPr/>
        </p:nvSpPr>
        <p:spPr>
          <a:xfrm>
            <a:off x="5044207" y="3907340"/>
            <a:ext cx="807269" cy="18944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5044207" y="2568363"/>
            <a:ext cx="807269" cy="8168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6075810" y="2568365"/>
            <a:ext cx="2445426" cy="32334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 flipH="1">
            <a:off x="6451554" y="3907340"/>
            <a:ext cx="38193" cy="1894474"/>
            <a:chOff x="5305224" y="2749227"/>
            <a:chExt cx="45720" cy="1687884"/>
          </a:xfrm>
        </p:grpSpPr>
        <p:sp>
          <p:nvSpPr>
            <p:cNvPr id="49" name="직사각형 48"/>
            <p:cNvSpPr/>
            <p:nvPr/>
          </p:nvSpPr>
          <p:spPr>
            <a:xfrm>
              <a:off x="5305224" y="2749227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305224" y="3229280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305224" y="3709333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5305224" y="4189386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6183127" y="5318287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6597063" y="4805339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 flipH="1">
            <a:off x="7279425" y="3907340"/>
            <a:ext cx="38193" cy="1894474"/>
            <a:chOff x="5305224" y="2749227"/>
            <a:chExt cx="45720" cy="1687884"/>
          </a:xfrm>
        </p:grpSpPr>
        <p:sp>
          <p:nvSpPr>
            <p:cNvPr id="58" name="직사각형 57"/>
            <p:cNvSpPr/>
            <p:nvPr/>
          </p:nvSpPr>
          <p:spPr>
            <a:xfrm>
              <a:off x="5305224" y="2749227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5305224" y="3229280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305224" y="3709333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5305224" y="4189386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7011000" y="4011954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7424936" y="4649094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7" name="그룹 66"/>
          <p:cNvGrpSpPr/>
          <p:nvPr/>
        </p:nvGrpSpPr>
        <p:grpSpPr>
          <a:xfrm flipH="1">
            <a:off x="8107297" y="3907340"/>
            <a:ext cx="38193" cy="1894474"/>
            <a:chOff x="5305224" y="2749227"/>
            <a:chExt cx="45720" cy="1687884"/>
          </a:xfrm>
        </p:grpSpPr>
        <p:sp>
          <p:nvSpPr>
            <p:cNvPr id="68" name="직사각형 67"/>
            <p:cNvSpPr/>
            <p:nvPr/>
          </p:nvSpPr>
          <p:spPr>
            <a:xfrm>
              <a:off x="5305224" y="2749227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5305224" y="3229280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5305224" y="3709333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5305224" y="4189386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직사각형 71"/>
          <p:cNvSpPr/>
          <p:nvPr/>
        </p:nvSpPr>
        <p:spPr>
          <a:xfrm>
            <a:off x="8252809" y="4805339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7838872" y="4498896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4" name="그룹 73"/>
          <p:cNvGrpSpPr/>
          <p:nvPr/>
        </p:nvGrpSpPr>
        <p:grpSpPr>
          <a:xfrm flipH="1">
            <a:off x="7693361" y="3907340"/>
            <a:ext cx="38193" cy="1894474"/>
            <a:chOff x="5305224" y="2749227"/>
            <a:chExt cx="45720" cy="1687884"/>
          </a:xfrm>
        </p:grpSpPr>
        <p:sp>
          <p:nvSpPr>
            <p:cNvPr id="75" name="직사각형 74"/>
            <p:cNvSpPr/>
            <p:nvPr/>
          </p:nvSpPr>
          <p:spPr>
            <a:xfrm>
              <a:off x="5305224" y="2749227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5305224" y="3229280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5305224" y="3709333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5305224" y="4189386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2" name="그룹 91"/>
          <p:cNvGrpSpPr/>
          <p:nvPr/>
        </p:nvGrpSpPr>
        <p:grpSpPr>
          <a:xfrm flipH="1">
            <a:off x="6865489" y="3907340"/>
            <a:ext cx="38193" cy="1894474"/>
            <a:chOff x="5305224" y="2749227"/>
            <a:chExt cx="45720" cy="1687884"/>
          </a:xfrm>
        </p:grpSpPr>
        <p:sp>
          <p:nvSpPr>
            <p:cNvPr id="93" name="직사각형 92"/>
            <p:cNvSpPr/>
            <p:nvPr/>
          </p:nvSpPr>
          <p:spPr>
            <a:xfrm>
              <a:off x="5305224" y="2749227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5305224" y="3229280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5305224" y="3709333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5305224" y="4189386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7" name="그룹 96"/>
          <p:cNvGrpSpPr/>
          <p:nvPr/>
        </p:nvGrpSpPr>
        <p:grpSpPr>
          <a:xfrm flipH="1">
            <a:off x="5428744" y="3907340"/>
            <a:ext cx="38193" cy="1894474"/>
            <a:chOff x="5305224" y="2749227"/>
            <a:chExt cx="45720" cy="1687884"/>
          </a:xfrm>
        </p:grpSpPr>
        <p:sp>
          <p:nvSpPr>
            <p:cNvPr id="98" name="직사각형 97"/>
            <p:cNvSpPr/>
            <p:nvPr/>
          </p:nvSpPr>
          <p:spPr>
            <a:xfrm>
              <a:off x="5305224" y="2749227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5305224" y="3229280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5305224" y="3709333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5305224" y="4189386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2" name="직사각형 101"/>
          <p:cNvSpPr/>
          <p:nvPr/>
        </p:nvSpPr>
        <p:spPr>
          <a:xfrm>
            <a:off x="5155920" y="4011954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/>
          <p:cNvSpPr/>
          <p:nvPr/>
        </p:nvSpPr>
        <p:spPr>
          <a:xfrm>
            <a:off x="5578653" y="4805339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5155920" y="5587691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6" name="그룹 105"/>
          <p:cNvGrpSpPr/>
          <p:nvPr/>
        </p:nvGrpSpPr>
        <p:grpSpPr>
          <a:xfrm flipH="1">
            <a:off x="5428744" y="2568356"/>
            <a:ext cx="38193" cy="816854"/>
            <a:chOff x="5305224" y="4669439"/>
            <a:chExt cx="45720" cy="727778"/>
          </a:xfrm>
        </p:grpSpPr>
        <p:sp>
          <p:nvSpPr>
            <p:cNvPr id="107" name="직사각형 106"/>
            <p:cNvSpPr/>
            <p:nvPr/>
          </p:nvSpPr>
          <p:spPr>
            <a:xfrm>
              <a:off x="5305224" y="4669439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5305224" y="5149492"/>
              <a:ext cx="45720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9" name="직사각형 108"/>
          <p:cNvSpPr/>
          <p:nvPr/>
        </p:nvSpPr>
        <p:spPr>
          <a:xfrm>
            <a:off x="5155920" y="3100254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5578653" y="2601630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1" name="그룹 110"/>
          <p:cNvGrpSpPr/>
          <p:nvPr/>
        </p:nvGrpSpPr>
        <p:grpSpPr>
          <a:xfrm>
            <a:off x="6451554" y="2568356"/>
            <a:ext cx="1693937" cy="816863"/>
            <a:chOff x="6169470" y="2916830"/>
            <a:chExt cx="1277332" cy="660711"/>
          </a:xfrm>
        </p:grpSpPr>
        <p:grpSp>
          <p:nvGrpSpPr>
            <p:cNvPr id="112" name="그룹 111"/>
            <p:cNvGrpSpPr/>
            <p:nvPr/>
          </p:nvGrpSpPr>
          <p:grpSpPr>
            <a:xfrm flipH="1">
              <a:off x="6169470" y="2916836"/>
              <a:ext cx="28800" cy="660705"/>
              <a:chOff x="5305224" y="4669439"/>
              <a:chExt cx="45720" cy="727778"/>
            </a:xfrm>
          </p:grpSpPr>
          <p:sp>
            <p:nvSpPr>
              <p:cNvPr id="125" name="직사각형 124"/>
              <p:cNvSpPr/>
              <p:nvPr/>
            </p:nvSpPr>
            <p:spPr>
              <a:xfrm>
                <a:off x="5305224" y="4669439"/>
                <a:ext cx="45720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직사각형 125"/>
              <p:cNvSpPr/>
              <p:nvPr/>
            </p:nvSpPr>
            <p:spPr>
              <a:xfrm>
                <a:off x="5305224" y="5149492"/>
                <a:ext cx="45720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3" name="그룹 112"/>
            <p:cNvGrpSpPr/>
            <p:nvPr/>
          </p:nvGrpSpPr>
          <p:grpSpPr>
            <a:xfrm flipH="1">
              <a:off x="6793736" y="2916836"/>
              <a:ext cx="28800" cy="660705"/>
              <a:chOff x="5305224" y="4669439"/>
              <a:chExt cx="45720" cy="727778"/>
            </a:xfrm>
          </p:grpSpPr>
          <p:sp>
            <p:nvSpPr>
              <p:cNvPr id="123" name="직사각형 122"/>
              <p:cNvSpPr/>
              <p:nvPr/>
            </p:nvSpPr>
            <p:spPr>
              <a:xfrm>
                <a:off x="5305224" y="4669439"/>
                <a:ext cx="45720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5305224" y="5149492"/>
                <a:ext cx="45720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4" name="그룹 113"/>
            <p:cNvGrpSpPr/>
            <p:nvPr/>
          </p:nvGrpSpPr>
          <p:grpSpPr>
            <a:xfrm flipH="1">
              <a:off x="7418002" y="2916830"/>
              <a:ext cx="28800" cy="660704"/>
              <a:chOff x="5305224" y="4669439"/>
              <a:chExt cx="45720" cy="727778"/>
            </a:xfrm>
          </p:grpSpPr>
          <p:sp>
            <p:nvSpPr>
              <p:cNvPr id="121" name="직사각형 120"/>
              <p:cNvSpPr/>
              <p:nvPr/>
            </p:nvSpPr>
            <p:spPr>
              <a:xfrm>
                <a:off x="5305224" y="4669439"/>
                <a:ext cx="45720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직사각형 121"/>
              <p:cNvSpPr/>
              <p:nvPr/>
            </p:nvSpPr>
            <p:spPr>
              <a:xfrm>
                <a:off x="5305224" y="5149492"/>
                <a:ext cx="45720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5" name="그룹 114"/>
            <p:cNvGrpSpPr/>
            <p:nvPr/>
          </p:nvGrpSpPr>
          <p:grpSpPr>
            <a:xfrm flipH="1">
              <a:off x="7105869" y="2916830"/>
              <a:ext cx="28800" cy="660704"/>
              <a:chOff x="5305224" y="4669439"/>
              <a:chExt cx="45720" cy="727778"/>
            </a:xfrm>
          </p:grpSpPr>
          <p:sp>
            <p:nvSpPr>
              <p:cNvPr id="119" name="직사각형 118"/>
              <p:cNvSpPr/>
              <p:nvPr/>
            </p:nvSpPr>
            <p:spPr>
              <a:xfrm>
                <a:off x="5305224" y="4669439"/>
                <a:ext cx="45720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직사각형 119"/>
              <p:cNvSpPr/>
              <p:nvPr/>
            </p:nvSpPr>
            <p:spPr>
              <a:xfrm>
                <a:off x="5305224" y="5149492"/>
                <a:ext cx="45720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6" name="그룹 115"/>
            <p:cNvGrpSpPr/>
            <p:nvPr/>
          </p:nvGrpSpPr>
          <p:grpSpPr>
            <a:xfrm flipH="1">
              <a:off x="6481603" y="2916836"/>
              <a:ext cx="28800" cy="660705"/>
              <a:chOff x="5305224" y="4669439"/>
              <a:chExt cx="45720" cy="727778"/>
            </a:xfrm>
          </p:grpSpPr>
          <p:sp>
            <p:nvSpPr>
              <p:cNvPr id="117" name="직사각형 116"/>
              <p:cNvSpPr/>
              <p:nvPr/>
            </p:nvSpPr>
            <p:spPr>
              <a:xfrm>
                <a:off x="5305224" y="4669439"/>
                <a:ext cx="45720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직사각형 117"/>
              <p:cNvSpPr/>
              <p:nvPr/>
            </p:nvSpPr>
            <p:spPr>
              <a:xfrm>
                <a:off x="5305224" y="5149492"/>
                <a:ext cx="45720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7" name="직사각형 126"/>
          <p:cNvSpPr/>
          <p:nvPr/>
        </p:nvSpPr>
        <p:spPr>
          <a:xfrm>
            <a:off x="6597063" y="5467803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직사각형 127"/>
          <p:cNvSpPr/>
          <p:nvPr/>
        </p:nvSpPr>
        <p:spPr>
          <a:xfrm>
            <a:off x="7011000" y="4674418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직사각형 128"/>
          <p:cNvSpPr/>
          <p:nvPr/>
        </p:nvSpPr>
        <p:spPr>
          <a:xfrm>
            <a:off x="7424936" y="5311558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/>
          <p:cNvSpPr/>
          <p:nvPr/>
        </p:nvSpPr>
        <p:spPr>
          <a:xfrm>
            <a:off x="7424936" y="4951524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직사각형 130"/>
          <p:cNvSpPr/>
          <p:nvPr/>
        </p:nvSpPr>
        <p:spPr>
          <a:xfrm>
            <a:off x="8252809" y="5107769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사각형 131"/>
          <p:cNvSpPr/>
          <p:nvPr/>
        </p:nvSpPr>
        <p:spPr>
          <a:xfrm>
            <a:off x="7838872" y="4801326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/>
          <p:cNvSpPr/>
          <p:nvPr/>
        </p:nvSpPr>
        <p:spPr>
          <a:xfrm>
            <a:off x="6183127" y="4619819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직사각형 133"/>
          <p:cNvSpPr/>
          <p:nvPr/>
        </p:nvSpPr>
        <p:spPr>
          <a:xfrm>
            <a:off x="6597063" y="4106872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직사각형 134"/>
          <p:cNvSpPr/>
          <p:nvPr/>
        </p:nvSpPr>
        <p:spPr>
          <a:xfrm>
            <a:off x="7838872" y="5211765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직사각형 135"/>
          <p:cNvSpPr/>
          <p:nvPr/>
        </p:nvSpPr>
        <p:spPr>
          <a:xfrm>
            <a:off x="7838872" y="5514194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직사각형 136"/>
          <p:cNvSpPr/>
          <p:nvPr/>
        </p:nvSpPr>
        <p:spPr>
          <a:xfrm>
            <a:off x="7011000" y="4220774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사각형 137"/>
          <p:cNvSpPr/>
          <p:nvPr/>
        </p:nvSpPr>
        <p:spPr>
          <a:xfrm>
            <a:off x="7424936" y="4256662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직사각형 138"/>
          <p:cNvSpPr/>
          <p:nvPr/>
        </p:nvSpPr>
        <p:spPr>
          <a:xfrm>
            <a:off x="7011000" y="5243273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직사각형 139"/>
          <p:cNvSpPr/>
          <p:nvPr/>
        </p:nvSpPr>
        <p:spPr>
          <a:xfrm>
            <a:off x="6597063" y="5179776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직사각형 140"/>
          <p:cNvSpPr/>
          <p:nvPr/>
        </p:nvSpPr>
        <p:spPr>
          <a:xfrm>
            <a:off x="6597063" y="4445304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직사각형 141"/>
          <p:cNvSpPr/>
          <p:nvPr/>
        </p:nvSpPr>
        <p:spPr>
          <a:xfrm>
            <a:off x="6183127" y="4259783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직사각형 142"/>
          <p:cNvSpPr/>
          <p:nvPr/>
        </p:nvSpPr>
        <p:spPr>
          <a:xfrm>
            <a:off x="8252809" y="4114072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>
            <a:off x="5004048" y="3385214"/>
            <a:ext cx="887588" cy="522126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AEO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6035652" y="3385214"/>
            <a:ext cx="2523798" cy="522126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Non-AEO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8252809" y="5515320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직사각형 146"/>
          <p:cNvSpPr/>
          <p:nvPr/>
        </p:nvSpPr>
        <p:spPr>
          <a:xfrm>
            <a:off x="7424936" y="2871129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사각형 147"/>
          <p:cNvSpPr/>
          <p:nvPr/>
        </p:nvSpPr>
        <p:spPr>
          <a:xfrm>
            <a:off x="6183127" y="3120744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직사각형 148"/>
          <p:cNvSpPr/>
          <p:nvPr/>
        </p:nvSpPr>
        <p:spPr>
          <a:xfrm>
            <a:off x="6183127" y="2696211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직사각형 149"/>
          <p:cNvSpPr/>
          <p:nvPr/>
        </p:nvSpPr>
        <p:spPr>
          <a:xfrm>
            <a:off x="8252809" y="2614997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/>
          <p:cNvSpPr/>
          <p:nvPr/>
        </p:nvSpPr>
        <p:spPr>
          <a:xfrm>
            <a:off x="6183127" y="4017670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직사각형 151"/>
          <p:cNvSpPr/>
          <p:nvPr/>
        </p:nvSpPr>
        <p:spPr>
          <a:xfrm>
            <a:off x="7424936" y="4010942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/>
          <p:cNvSpPr/>
          <p:nvPr/>
        </p:nvSpPr>
        <p:spPr>
          <a:xfrm>
            <a:off x="6183127" y="5523769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/>
          <p:cNvSpPr/>
          <p:nvPr/>
        </p:nvSpPr>
        <p:spPr>
          <a:xfrm>
            <a:off x="7011000" y="4977480"/>
            <a:ext cx="161109" cy="150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직사각형 154"/>
          <p:cNvSpPr/>
          <p:nvPr/>
        </p:nvSpPr>
        <p:spPr>
          <a:xfrm>
            <a:off x="6948314" y="3936100"/>
            <a:ext cx="286481" cy="565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>
            <a:off x="7776186" y="3936100"/>
            <a:ext cx="286481" cy="565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/>
          <p:cNvSpPr/>
          <p:nvPr/>
        </p:nvSpPr>
        <p:spPr>
          <a:xfrm>
            <a:off x="6534377" y="3936100"/>
            <a:ext cx="286481" cy="565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8" name="그룹 157"/>
          <p:cNvGrpSpPr/>
          <p:nvPr/>
        </p:nvGrpSpPr>
        <p:grpSpPr>
          <a:xfrm>
            <a:off x="755576" y="2204864"/>
            <a:ext cx="3712564" cy="3960439"/>
            <a:chOff x="322946" y="2349509"/>
            <a:chExt cx="3712564" cy="1428014"/>
          </a:xfrm>
        </p:grpSpPr>
        <p:sp>
          <p:nvSpPr>
            <p:cNvPr id="159" name="Rectangle 5"/>
            <p:cNvSpPr>
              <a:spLocks noChangeArrowheads="1"/>
            </p:cNvSpPr>
            <p:nvPr/>
          </p:nvSpPr>
          <p:spPr bwMode="gray">
            <a:xfrm>
              <a:off x="688644" y="2349509"/>
              <a:ext cx="3346866" cy="142801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2BB8C7"/>
              </a:solidFill>
              <a:miter lim="800000"/>
              <a:headEnd/>
              <a:tailEnd/>
            </a:ln>
            <a:effectLst/>
          </p:spPr>
          <p:txBody>
            <a:bodyPr wrap="none" tIns="72000" anchor="t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1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2648A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0" name="Rectangle 5"/>
            <p:cNvSpPr>
              <a:spLocks noChangeArrowheads="1"/>
            </p:cNvSpPr>
            <p:nvPr/>
          </p:nvSpPr>
          <p:spPr bwMode="gray">
            <a:xfrm>
              <a:off x="902292" y="2477116"/>
              <a:ext cx="2961127" cy="3909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marL="0" marR="0" lvl="0" indent="0" algn="ctr" defTabSz="7620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altLang="ko-KR" sz="16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Reduced Inspection rate</a:t>
              </a:r>
              <a:endPara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7620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altLang="ko-KR" sz="16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Priority inspection</a:t>
              </a:r>
              <a:endPara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1" name="Rectangle 5"/>
            <p:cNvSpPr>
              <a:spLocks noChangeArrowheads="1"/>
            </p:cNvSpPr>
            <p:nvPr/>
          </p:nvSpPr>
          <p:spPr bwMode="gray">
            <a:xfrm>
              <a:off x="902292" y="2866999"/>
              <a:ext cx="2961129" cy="3909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altLang="ko-KR" sz="16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Simplified customs procedure</a:t>
              </a:r>
              <a:endPara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2" name="Rectangle 5"/>
            <p:cNvSpPr>
              <a:spLocks noChangeArrowheads="1"/>
            </p:cNvSpPr>
            <p:nvPr/>
          </p:nvSpPr>
          <p:spPr bwMode="gray">
            <a:xfrm>
              <a:off x="902293" y="3257932"/>
              <a:ext cx="2961129" cy="3909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Reduced Trade Cost</a:t>
              </a:r>
              <a:endPara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322946" y="2349509"/>
              <a:ext cx="365698" cy="1428014"/>
            </a:xfrm>
            <a:prstGeom prst="rect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100000" scaled="1"/>
              <a:tileRect/>
            </a:gradFill>
            <a:ln w="15875" cap="flat" cmpd="sng" algn="ctr">
              <a:solidFill>
                <a:srgbClr val="2BB8C7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" h="38100" prst="angle"/>
            </a:sp3d>
          </p:spPr>
          <p:txBody>
            <a:bodyPr vert="eaVert" lIns="72000" tIns="10800" rIns="18000" bIns="108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noProof="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BENEFITS</a:t>
              </a:r>
              <a:endPara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9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C:\Users\kcs\Desktop\양진이\새 폴더\Blue-Wavy-Powerpoint-Templ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  <a14:imgEffect>
                      <a14:saturation sat="18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직선 연결선 64"/>
          <p:cNvCxnSpPr/>
          <p:nvPr/>
        </p:nvCxnSpPr>
        <p:spPr>
          <a:xfrm>
            <a:off x="391697" y="893005"/>
            <a:ext cx="0" cy="3780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직사각형 169"/>
          <p:cNvSpPr/>
          <p:nvPr/>
        </p:nvSpPr>
        <p:spPr>
          <a:xfrm>
            <a:off x="1" y="-11934"/>
            <a:ext cx="500034" cy="18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 rot="10800000">
            <a:off x="-1604" y="193770"/>
            <a:ext cx="9145589" cy="5715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0" y="205261"/>
            <a:ext cx="500034" cy="6652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Rectangle 27"/>
          <p:cNvSpPr>
            <a:spLocks noChangeArrowheads="1"/>
          </p:cNvSpPr>
          <p:nvPr/>
        </p:nvSpPr>
        <p:spPr bwMode="auto">
          <a:xfrm rot="10800000">
            <a:off x="-432" y="169260"/>
            <a:ext cx="684000" cy="3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5" name="Rectangle 27"/>
          <p:cNvSpPr>
            <a:spLocks noChangeArrowheads="1"/>
          </p:cNvSpPr>
          <p:nvPr/>
        </p:nvSpPr>
        <p:spPr bwMode="auto">
          <a:xfrm rot="10800000">
            <a:off x="493200" y="171404"/>
            <a:ext cx="8712000" cy="36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7" name="WordArt 31"/>
          <p:cNvSpPr>
            <a:spLocks noChangeArrowheads="1" noChangeShapeType="1" noTextEdit="1"/>
          </p:cNvSpPr>
          <p:nvPr/>
        </p:nvSpPr>
        <p:spPr bwMode="auto">
          <a:xfrm>
            <a:off x="214282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</a:rPr>
              <a:t>5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78" name="WordArt 31"/>
          <p:cNvSpPr>
            <a:spLocks noChangeArrowheads="1" noChangeShapeType="1" noTextEdit="1"/>
          </p:cNvSpPr>
          <p:nvPr/>
        </p:nvSpPr>
        <p:spPr bwMode="auto">
          <a:xfrm>
            <a:off x="142844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rPr>
              <a:t>5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79" name="Rectangle 1"/>
          <p:cNvSpPr>
            <a:spLocks noChangeArrowheads="1"/>
          </p:cNvSpPr>
          <p:nvPr/>
        </p:nvSpPr>
        <p:spPr bwMode="auto">
          <a:xfrm>
            <a:off x="0" y="-1633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14348" y="170012"/>
            <a:ext cx="5072098" cy="57606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extrusionH="76200" contourW="38100" prstMaterial="matte">
              <a:bevelT w="12700" h="63500"/>
              <a:extrusionClr>
                <a:schemeClr val="bg1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2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AEO Benefits</a:t>
            </a:r>
            <a:endParaRPr lang="ko-KR" altLang="en-US" sz="220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3568" y="908720"/>
            <a:ext cx="8460432" cy="53520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직사각형 44"/>
          <p:cNvSpPr>
            <a:spLocks noChangeArrowheads="1"/>
          </p:cNvSpPr>
          <p:nvPr/>
        </p:nvSpPr>
        <p:spPr bwMode="auto">
          <a:xfrm>
            <a:off x="755576" y="980728"/>
            <a:ext cx="838842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>
                <a:solidFill>
                  <a:srgbClr val="C00000"/>
                </a:solidFill>
                <a:latin typeface="+mj-ea"/>
              </a:rPr>
              <a:t>②</a:t>
            </a:r>
            <a:r>
              <a:rPr lang="ko-KR" altLang="en-US" sz="1600" b="1" dirty="0">
                <a:latin typeface="+mj-ea"/>
              </a:rPr>
              <a:t> </a:t>
            </a:r>
            <a:r>
              <a:rPr lang="en-US" altLang="ko-KR" sz="1600" b="1" dirty="0">
                <a:latin typeface="+mj-ea"/>
              </a:rPr>
              <a:t>Audit exempted, reduced inspection rate, etc (different depending on AEO Grade)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1225767" y="1700808"/>
            <a:ext cx="5506473" cy="2160240"/>
          </a:xfrm>
          <a:prstGeom prst="rect">
            <a:avLst/>
          </a:prstGeom>
          <a:solidFill>
            <a:schemeClr val="bg1"/>
          </a:solidFill>
          <a:ln w="6350">
            <a:solidFill>
              <a:srgbClr val="2BB8C7"/>
            </a:solidFill>
            <a:miter lim="800000"/>
            <a:headEnd/>
            <a:tailEnd/>
          </a:ln>
          <a:effectLst/>
        </p:spPr>
        <p:txBody>
          <a:bodyPr wrap="square" lIns="108000" tIns="180000" rIns="360000" bIns="180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Financial Solvency</a:t>
            </a:r>
            <a:r>
              <a:rPr lang="ko-KR" altLang="en-US" b="1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+ Security Management+ Internal Control system with 80 points or more</a:t>
            </a:r>
            <a:endParaRPr lang="ko-KR" altLang="en-US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A </a:t>
            </a:r>
            <a:r>
              <a:rPr lang="ko-KR" altLang="en-US" b="1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: 80 points or more in law compliance score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AA </a:t>
            </a:r>
            <a:r>
              <a:rPr lang="ko-KR" altLang="en-US" b="1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en-US" altLang="ko-KR" b="1" dirty="0">
                <a:solidFill>
                  <a:srgbClr val="000000"/>
                </a:solidFill>
                <a:latin typeface="+mj-ea"/>
              </a:rPr>
              <a:t>90 points or more in law compliance score</a:t>
            </a:r>
            <a:endParaRPr lang="en-US" altLang="ko-KR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AAA </a:t>
            </a:r>
            <a:r>
              <a:rPr lang="ko-KR" altLang="en-US" b="1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en-US" altLang="ko-KR" b="1" dirty="0">
                <a:solidFill>
                  <a:srgbClr val="000000"/>
                </a:solidFill>
                <a:latin typeface="+mj-ea"/>
              </a:rPr>
              <a:t>95 points or more in law compliance </a:t>
            </a: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+ Best Practices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54994" y="1700808"/>
            <a:ext cx="470774" cy="216024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1"/>
            <a:tileRect/>
          </a:gradFill>
          <a:ln w="15875" cap="flat" cmpd="sng" algn="ctr">
            <a:solidFill>
              <a:srgbClr val="2BB8C7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 prst="angle"/>
          </a:sp3d>
        </p:spPr>
        <p:txBody>
          <a:bodyPr vert="eaVert" lIns="72000" tIns="10800" rIns="18000" bIns="108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noProof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GRADE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1225768" y="4005062"/>
            <a:ext cx="7594704" cy="2520280"/>
          </a:xfrm>
          <a:prstGeom prst="rect">
            <a:avLst/>
          </a:prstGeom>
          <a:solidFill>
            <a:schemeClr val="bg1"/>
          </a:solidFill>
          <a:ln w="6350">
            <a:solidFill>
              <a:srgbClr val="2BB8C7"/>
            </a:solidFill>
            <a:miter lim="800000"/>
            <a:headEnd/>
            <a:tailEnd/>
          </a:ln>
          <a:effectLst/>
        </p:spPr>
        <p:txBody>
          <a:bodyPr wrap="square" lIns="108000" tIns="180000" rIns="180000" bIns="180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Exemption from Customs audit, foreign currency transaction audit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b="1" dirty="0" err="1">
                <a:solidFill>
                  <a:srgbClr val="000000"/>
                </a:solidFill>
                <a:latin typeface="+mj-ea"/>
                <a:ea typeface="+mj-ea"/>
              </a:rPr>
              <a:t>Im</a:t>
            </a: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/export declaration via ERP system, e-clearance audit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Reduced inspection rate or priority inspection when selected for inspection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Monthly duty payment, reduced payment in penalties/noticed disposition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Prolonged licensing period, relaxed periodic check, package declaration of bonded transport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Speedier Immigration clearance via fast track, CIP lounge available</a:t>
            </a:r>
            <a:endParaRPr lang="ko-KR" altLang="en-US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4994" y="4005062"/>
            <a:ext cx="470774" cy="252028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1"/>
            <a:tileRect/>
          </a:gradFill>
          <a:ln w="15875" cap="flat" cmpd="sng" algn="ctr">
            <a:solidFill>
              <a:srgbClr val="2BB8C7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 prst="angle"/>
          </a:sp3d>
        </p:spPr>
        <p:txBody>
          <a:bodyPr vert="eaVert" lIns="72000" tIns="10800" rIns="18000" bIns="10800" rtlCol="0" anchor="ctr"/>
          <a:lstStyle/>
          <a:p>
            <a:pPr lvl="0" algn="ctr" defTabSz="914400">
              <a:defRPr/>
            </a:pPr>
            <a:r>
              <a:rPr lang="en-US" altLang="ko-KR" sz="1400" b="1" kern="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BENEFIT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gray">
          <a:xfrm>
            <a:off x="7295044" y="1700808"/>
            <a:ext cx="1525428" cy="2160240"/>
          </a:xfrm>
          <a:prstGeom prst="rect">
            <a:avLst/>
          </a:prstGeom>
          <a:solidFill>
            <a:schemeClr val="bg1"/>
          </a:solidFill>
          <a:ln w="6350">
            <a:solidFill>
              <a:srgbClr val="2BB8C7"/>
            </a:solidFill>
            <a:miter lim="800000"/>
            <a:headEnd/>
            <a:tailEnd/>
          </a:ln>
          <a:effectLst/>
        </p:spPr>
        <p:txBody>
          <a:bodyPr wrap="square" lIns="108000" tIns="180000" rIns="180000" bIns="180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5 YEARS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824270" y="1700808"/>
            <a:ext cx="470774" cy="2160242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1"/>
            <a:tileRect/>
          </a:gradFill>
          <a:ln w="15875" cap="flat" cmpd="sng" algn="ctr">
            <a:solidFill>
              <a:srgbClr val="2BB8C7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 prst="angle"/>
          </a:sp3d>
        </p:spPr>
        <p:txBody>
          <a:bodyPr vert="eaVert" lIns="72000" tIns="10800" rIns="18000" bIns="108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VALIDITY PERIOD</a:t>
            </a:r>
          </a:p>
        </p:txBody>
      </p:sp>
    </p:spTree>
    <p:extLst>
      <p:ext uri="{BB962C8B-B14F-4D97-AF65-F5344CB8AC3E}">
        <p14:creationId xmlns:p14="http://schemas.microsoft.com/office/powerpoint/2010/main" val="38684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C:\Users\kcs\Desktop\양진이\새 폴더\Blue-Wavy-Powerpoint-Templ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  <a14:imgEffect>
                      <a14:saturation sat="18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직선 연결선 64"/>
          <p:cNvCxnSpPr/>
          <p:nvPr/>
        </p:nvCxnSpPr>
        <p:spPr>
          <a:xfrm>
            <a:off x="391697" y="893005"/>
            <a:ext cx="0" cy="3780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직사각형 169"/>
          <p:cNvSpPr/>
          <p:nvPr/>
        </p:nvSpPr>
        <p:spPr>
          <a:xfrm>
            <a:off x="1" y="-11934"/>
            <a:ext cx="500034" cy="18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 rot="10800000">
            <a:off x="-1604" y="193770"/>
            <a:ext cx="9145589" cy="5715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0" y="205261"/>
            <a:ext cx="500034" cy="66527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Rectangle 27"/>
          <p:cNvSpPr>
            <a:spLocks noChangeArrowheads="1"/>
          </p:cNvSpPr>
          <p:nvPr/>
        </p:nvSpPr>
        <p:spPr bwMode="auto">
          <a:xfrm rot="10800000">
            <a:off x="-432" y="169260"/>
            <a:ext cx="684000" cy="3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5" name="Rectangle 27"/>
          <p:cNvSpPr>
            <a:spLocks noChangeArrowheads="1"/>
          </p:cNvSpPr>
          <p:nvPr/>
        </p:nvSpPr>
        <p:spPr bwMode="auto">
          <a:xfrm rot="10800000">
            <a:off x="493200" y="171404"/>
            <a:ext cx="8712000" cy="36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latinLnBrk="0">
              <a:defRPr/>
            </a:pPr>
            <a:endParaRPr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7" name="WordArt 31"/>
          <p:cNvSpPr>
            <a:spLocks noChangeArrowheads="1" noChangeShapeType="1" noTextEdit="1"/>
          </p:cNvSpPr>
          <p:nvPr/>
        </p:nvSpPr>
        <p:spPr bwMode="auto">
          <a:xfrm>
            <a:off x="214282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</a:rPr>
              <a:t>6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HY견고딕"/>
              <a:ea typeface="HY견고딕"/>
            </a:endParaRPr>
          </a:p>
        </p:txBody>
      </p:sp>
      <p:sp>
        <p:nvSpPr>
          <p:cNvPr id="178" name="WordArt 31"/>
          <p:cNvSpPr>
            <a:spLocks noChangeArrowheads="1" noChangeShapeType="1" noTextEdit="1"/>
          </p:cNvSpPr>
          <p:nvPr/>
        </p:nvSpPr>
        <p:spPr bwMode="auto">
          <a:xfrm>
            <a:off x="142844" y="265208"/>
            <a:ext cx="433758" cy="643512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3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rPr>
              <a:t>6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79" name="Rectangle 1"/>
          <p:cNvSpPr>
            <a:spLocks noChangeArrowheads="1"/>
          </p:cNvSpPr>
          <p:nvPr/>
        </p:nvSpPr>
        <p:spPr bwMode="auto">
          <a:xfrm>
            <a:off x="0" y="-1633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4" name="WordArt 31"/>
          <p:cNvSpPr>
            <a:spLocks noChangeArrowheads="1" noChangeShapeType="1" noTextEdit="1"/>
          </p:cNvSpPr>
          <p:nvPr/>
        </p:nvSpPr>
        <p:spPr bwMode="auto">
          <a:xfrm>
            <a:off x="969319" y="943069"/>
            <a:ext cx="29289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/>
          <a:lstStyle/>
          <a:p>
            <a:endParaRPr lang="ko-KR" altLang="en-US"/>
          </a:p>
        </p:txBody>
      </p:sp>
      <p:sp>
        <p:nvSpPr>
          <p:cNvPr id="68" name="WordArt 31"/>
          <p:cNvSpPr>
            <a:spLocks noChangeArrowheads="1" noChangeShapeType="1" noTextEdit="1"/>
          </p:cNvSpPr>
          <p:nvPr/>
        </p:nvSpPr>
        <p:spPr bwMode="auto">
          <a:xfrm>
            <a:off x="969319" y="1300259"/>
            <a:ext cx="29289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/>
          <a:lstStyle/>
          <a:p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14348" y="170012"/>
            <a:ext cx="5072098" cy="576064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extrusionH="76200" contourW="38100" prstMaterial="matte">
              <a:bevelT w="12700" h="63500"/>
              <a:extrusionClr>
                <a:schemeClr val="bg1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2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AEO Criteria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83568" y="908720"/>
            <a:ext cx="8280920" cy="64807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26" name="타원 25"/>
          <p:cNvSpPr/>
          <p:nvPr/>
        </p:nvSpPr>
        <p:spPr>
          <a:xfrm>
            <a:off x="826444" y="1124744"/>
            <a:ext cx="107950" cy="1079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0021C4"/>
              </a:solidFill>
            </a:endParaRPr>
          </a:p>
        </p:txBody>
      </p:sp>
      <p:sp>
        <p:nvSpPr>
          <p:cNvPr id="27" name="직사각형 44"/>
          <p:cNvSpPr>
            <a:spLocks noChangeArrowheads="1"/>
          </p:cNvSpPr>
          <p:nvPr/>
        </p:nvSpPr>
        <p:spPr bwMode="auto">
          <a:xfrm>
            <a:off x="1014538" y="968300"/>
            <a:ext cx="7949950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b="1" dirty="0">
                <a:latin typeface="+mj-ea"/>
              </a:rPr>
              <a:t>To validate AEO applicant, 4 major criteria and 60-80 sub-criteria apply.</a:t>
            </a:r>
            <a:endParaRPr lang="ko-KR" altLang="en-US" sz="1600" b="1" dirty="0">
              <a:latin typeface="+mj-ea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gray">
          <a:xfrm>
            <a:off x="683568" y="2121646"/>
            <a:ext cx="2030785" cy="3252252"/>
          </a:xfrm>
          <a:prstGeom prst="rect">
            <a:avLst/>
          </a:prstGeom>
          <a:solidFill>
            <a:schemeClr val="bg1"/>
          </a:solidFill>
          <a:ln w="6350">
            <a:solidFill>
              <a:srgbClr val="2BB8C7"/>
            </a:solidFill>
            <a:miter lim="800000"/>
            <a:headEnd/>
            <a:tailEnd/>
          </a:ln>
          <a:effectLst/>
        </p:spPr>
        <p:txBody>
          <a:bodyPr wrap="none" tIns="234000" anchor="t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ko-KR" altLang="en-US" b="1" i="0" u="none" strike="noStrike" kern="1200" cap="none" spc="0" normalizeH="0" baseline="0" noProof="0" dirty="0">
              <a:ln>
                <a:noFill/>
              </a:ln>
              <a:solidFill>
                <a:srgbClr val="22648A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961439" y="1988840"/>
            <a:ext cx="1475044" cy="265614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 w="15875" cap="flat" cmpd="sng" algn="ctr">
            <a:solidFill>
              <a:srgbClr val="2BB8C7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 prst="angle"/>
          </a:sp3d>
        </p:spPr>
        <p:txBody>
          <a:bodyPr vert="horz" lIns="18000" tIns="10800" rIns="18000" bIns="108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Law Compliance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804777" y="2434977"/>
            <a:ext cx="1788368" cy="1392000"/>
            <a:chOff x="1164057" y="2337416"/>
            <a:chExt cx="731282" cy="1392000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gray">
            <a:xfrm>
              <a:off x="1164057" y="3381417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4. Law Compliance</a:t>
              </a:r>
              <a:endParaRPr lang="ko-KR" altLang="en-US" sz="11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gray">
            <a:xfrm>
              <a:off x="1164057" y="3033416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3. Violation of  Regulation</a:t>
              </a:r>
              <a:endParaRPr lang="ko-KR" altLang="en-US" sz="11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gray">
            <a:xfrm>
              <a:off x="1164057" y="2685417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2. False Declaration</a:t>
              </a:r>
              <a:endParaRPr lang="ko-KR" altLang="en-US" sz="11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gray">
            <a:xfrm>
              <a:off x="1164057" y="2337416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1. Disqualification</a:t>
              </a:r>
              <a:endParaRPr lang="ko-KR" altLang="en-US" sz="11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2843808" y="2121646"/>
            <a:ext cx="2030785" cy="3252252"/>
          </a:xfrm>
          <a:prstGeom prst="rect">
            <a:avLst/>
          </a:prstGeom>
          <a:solidFill>
            <a:schemeClr val="bg1"/>
          </a:solidFill>
          <a:ln w="6350">
            <a:solidFill>
              <a:srgbClr val="2BB8C7"/>
            </a:solidFill>
            <a:miter lim="800000"/>
            <a:headEnd/>
            <a:tailEnd/>
          </a:ln>
          <a:effectLst/>
        </p:spPr>
        <p:txBody>
          <a:bodyPr wrap="none" tIns="234000" anchor="t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ko-KR" altLang="en-US" b="1" i="0" u="none" strike="noStrike" kern="1200" cap="none" spc="0" normalizeH="0" baseline="0" noProof="0" dirty="0">
              <a:ln>
                <a:noFill/>
              </a:ln>
              <a:solidFill>
                <a:srgbClr val="22648A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121679" y="1988840"/>
            <a:ext cx="1475044" cy="265614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 w="15875" cap="flat" cmpd="sng" algn="ctr">
            <a:solidFill>
              <a:srgbClr val="2BB8C7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 prst="angle"/>
          </a:sp3d>
        </p:spPr>
        <p:txBody>
          <a:bodyPr vert="horz" lIns="18000" tIns="10800" rIns="18000" bIns="108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Internal Control System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2965017" y="2348881"/>
            <a:ext cx="1811175" cy="2870096"/>
            <a:chOff x="1164057" y="2251320"/>
            <a:chExt cx="740608" cy="2870096"/>
          </a:xfrm>
        </p:grpSpPr>
        <p:sp>
          <p:nvSpPr>
            <p:cNvPr id="38" name="Rectangle 5"/>
            <p:cNvSpPr>
              <a:spLocks noChangeArrowheads="1"/>
            </p:cNvSpPr>
            <p:nvPr/>
          </p:nvSpPr>
          <p:spPr bwMode="gray">
            <a:xfrm>
              <a:off x="1164057" y="4773417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+mn-lt"/>
                </a:rPr>
                <a:t>13. Integrity  Maintenance</a:t>
              </a:r>
              <a:endParaRPr lang="ko-KR" altLang="en-US" sz="1100" dirty="0">
                <a:latin typeface="+mn-lt"/>
              </a:endParaRPr>
            </a:p>
          </p:txBody>
        </p:sp>
        <p:sp>
          <p:nvSpPr>
            <p:cNvPr id="39" name="Rectangle 5"/>
            <p:cNvSpPr>
              <a:spLocks noChangeArrowheads="1"/>
            </p:cNvSpPr>
            <p:nvPr/>
          </p:nvSpPr>
          <p:spPr bwMode="gray">
            <a:xfrm>
              <a:off x="1164057" y="4555575"/>
              <a:ext cx="731282" cy="217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marL="0" marR="0" lvl="0" indent="0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1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            </a:t>
              </a:r>
              <a:endParaRPr kumimoji="1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Rectangle 5"/>
            <p:cNvSpPr>
              <a:spLocks noChangeArrowheads="1"/>
            </p:cNvSpPr>
            <p:nvPr/>
          </p:nvSpPr>
          <p:spPr bwMode="gray">
            <a:xfrm>
              <a:off x="1173383" y="4195535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+mn-lt"/>
                </a:rPr>
                <a:t>6. Information Sharing</a:t>
              </a:r>
              <a:endParaRPr lang="ko-KR" altLang="en-US" sz="1100" dirty="0">
                <a:latin typeface="+mn-lt"/>
              </a:endParaRPr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gray">
            <a:xfrm>
              <a:off x="1173383" y="3835495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+mn-lt"/>
                </a:rPr>
                <a:t>5. Management and Improvement of  Risk Factors</a:t>
              </a:r>
              <a:endParaRPr lang="ko-KR" altLang="en-US" sz="1100" dirty="0">
                <a:latin typeface="+mn-lt"/>
              </a:endParaRPr>
            </a:p>
          </p:txBody>
        </p:sp>
        <p:sp>
          <p:nvSpPr>
            <p:cNvPr id="42" name="Rectangle 5"/>
            <p:cNvSpPr>
              <a:spLocks noChangeArrowheads="1"/>
            </p:cNvSpPr>
            <p:nvPr/>
          </p:nvSpPr>
          <p:spPr bwMode="gray">
            <a:xfrm>
              <a:off x="1173383" y="3475455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+mn-lt"/>
                </a:rPr>
                <a:t>4. Manual on Customs</a:t>
              </a:r>
            </a:p>
            <a:p>
              <a:r>
                <a:rPr lang="en-US" altLang="ko-KR" sz="1100" dirty="0">
                  <a:latin typeface="+mn-lt"/>
                </a:rPr>
                <a:t>     - related Affairs</a:t>
              </a:r>
              <a:endParaRPr lang="ko-KR" altLang="en-US" sz="1100" dirty="0">
                <a:latin typeface="+mn-lt"/>
              </a:endParaRP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gray">
            <a:xfrm>
              <a:off x="1173383" y="3115415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+mn-lt"/>
                </a:rPr>
                <a:t>3. Records  Mgmt   </a:t>
              </a:r>
              <a:endParaRPr lang="ko-KR" altLang="en-US" sz="1100" dirty="0">
                <a:latin typeface="+mn-lt"/>
              </a:endParaRPr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gray">
            <a:xfrm>
              <a:off x="1173383" y="2755375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+mn-lt"/>
                </a:rPr>
                <a:t>2. Cooperation with</a:t>
              </a:r>
            </a:p>
            <a:p>
              <a:r>
                <a:rPr lang="en-US" altLang="ko-KR" sz="1100" dirty="0">
                  <a:latin typeface="+mn-lt"/>
                </a:rPr>
                <a:t>    Customs</a:t>
              </a:r>
              <a:endParaRPr lang="ko-KR" altLang="en-US" sz="1100" dirty="0">
                <a:latin typeface="+mn-lt"/>
              </a:endParaRPr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gray">
            <a:xfrm>
              <a:off x="1164057" y="2251320"/>
              <a:ext cx="731282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+mn-lt"/>
                </a:rPr>
                <a:t>1. CEO will ,</a:t>
              </a:r>
            </a:p>
            <a:p>
              <a:r>
                <a:rPr lang="en-US" altLang="ko-KR" sz="1100" dirty="0">
                  <a:latin typeface="+mn-lt"/>
                </a:rPr>
                <a:t>    Organization and      </a:t>
              </a:r>
            </a:p>
            <a:p>
              <a:r>
                <a:rPr lang="en-US" altLang="ko-KR" sz="1100" dirty="0">
                  <a:latin typeface="+mn-lt"/>
                </a:rPr>
                <a:t>    Budget</a:t>
              </a:r>
              <a:endParaRPr lang="ko-KR" altLang="en-US" sz="1100" dirty="0">
                <a:latin typeface="+mn-lt"/>
              </a:endParaRPr>
            </a:p>
          </p:txBody>
        </p:sp>
      </p:grpSp>
      <p:sp>
        <p:nvSpPr>
          <p:cNvPr id="46" name="Rectangle 5"/>
          <p:cNvSpPr>
            <a:spLocks noChangeArrowheads="1"/>
          </p:cNvSpPr>
          <p:nvPr/>
        </p:nvSpPr>
        <p:spPr bwMode="gray">
          <a:xfrm>
            <a:off x="4989513" y="2121646"/>
            <a:ext cx="1814735" cy="3252252"/>
          </a:xfrm>
          <a:prstGeom prst="rect">
            <a:avLst/>
          </a:prstGeom>
          <a:solidFill>
            <a:schemeClr val="bg1"/>
          </a:solidFill>
          <a:ln w="6350">
            <a:solidFill>
              <a:srgbClr val="2BB8C7"/>
            </a:solidFill>
            <a:miter lim="800000"/>
            <a:headEnd/>
            <a:tailEnd/>
          </a:ln>
          <a:effectLst/>
        </p:spPr>
        <p:txBody>
          <a:bodyPr wrap="none" tIns="234000" anchor="t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22648A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5171085" y="1988840"/>
            <a:ext cx="1475044" cy="265614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 w="15875" cap="flat" cmpd="sng" algn="ctr">
            <a:solidFill>
              <a:srgbClr val="2BB8C7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 prst="angle"/>
          </a:sp3d>
        </p:spPr>
        <p:txBody>
          <a:bodyPr vert="horz" lIns="18000" tIns="10800" rIns="18000" bIns="108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Financial</a:t>
            </a:r>
            <a:r>
              <a:rPr kumimoji="0" lang="en-US" altLang="ko-KR" sz="1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Solvency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gray">
          <a:xfrm>
            <a:off x="5148064" y="2434977"/>
            <a:ext cx="1535189" cy="34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r>
              <a:rPr lang="en-US" altLang="ko-KR" sz="1100" dirty="0">
                <a:latin typeface="+mn-lt"/>
              </a:rPr>
              <a:t>1. Audit report</a:t>
            </a:r>
            <a:endParaRPr lang="ko-KR" altLang="en-US" sz="1100" dirty="0">
              <a:latin typeface="+mn-lt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gray">
          <a:xfrm>
            <a:off x="6933703" y="2121646"/>
            <a:ext cx="2030785" cy="3252252"/>
          </a:xfrm>
          <a:prstGeom prst="rect">
            <a:avLst/>
          </a:prstGeom>
          <a:solidFill>
            <a:schemeClr val="bg1"/>
          </a:solidFill>
          <a:ln w="6350">
            <a:solidFill>
              <a:srgbClr val="2BB8C7"/>
            </a:solidFill>
            <a:miter lim="800000"/>
            <a:headEnd/>
            <a:tailEnd/>
          </a:ln>
          <a:effectLst/>
        </p:spPr>
        <p:txBody>
          <a:bodyPr wrap="none" tIns="234000" anchor="t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ko-KR" altLang="en-US" b="1" i="0" u="none" strike="noStrike" kern="1200" cap="none" spc="0" normalizeH="0" baseline="0" noProof="0" dirty="0">
              <a:ln>
                <a:noFill/>
              </a:ln>
              <a:solidFill>
                <a:srgbClr val="22648A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7211574" y="1988840"/>
            <a:ext cx="1475044" cy="265614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 w="15875" cap="flat" cmpd="sng" algn="ctr">
            <a:solidFill>
              <a:srgbClr val="2BB8C7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 prst="angle"/>
          </a:sp3d>
        </p:spPr>
        <p:txBody>
          <a:bodyPr vert="horz" lIns="18000" tIns="10800" rIns="18000" bIns="108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Security Management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7054912" y="2434977"/>
            <a:ext cx="1788368" cy="2784000"/>
            <a:chOff x="1164057" y="2337416"/>
            <a:chExt cx="731282" cy="2784000"/>
          </a:xfrm>
        </p:grpSpPr>
        <p:sp>
          <p:nvSpPr>
            <p:cNvPr id="52" name="Rectangle 5"/>
            <p:cNvSpPr>
              <a:spLocks noChangeArrowheads="1"/>
            </p:cNvSpPr>
            <p:nvPr/>
          </p:nvSpPr>
          <p:spPr bwMode="gray">
            <a:xfrm>
              <a:off x="1164057" y="4773417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8. Education and Training</a:t>
              </a:r>
              <a:endParaRPr lang="ko-KR" altLang="en-US" sz="11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3" name="Rectangle 5"/>
            <p:cNvSpPr>
              <a:spLocks noChangeArrowheads="1"/>
            </p:cNvSpPr>
            <p:nvPr/>
          </p:nvSpPr>
          <p:spPr bwMode="gray">
            <a:xfrm>
              <a:off x="1164057" y="4425416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7. IT Mgmt</a:t>
              </a:r>
              <a:endParaRPr lang="ko-KR" altLang="en-US" sz="11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4" name="Rectangle 5"/>
            <p:cNvSpPr>
              <a:spLocks noChangeArrowheads="1"/>
            </p:cNvSpPr>
            <p:nvPr/>
          </p:nvSpPr>
          <p:spPr bwMode="gray">
            <a:xfrm>
              <a:off x="1164057" y="4077417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6. Facilities and Equipment</a:t>
              </a:r>
              <a:endParaRPr lang="ko-KR" altLang="en-US" sz="11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5" name="Rectangle 5"/>
            <p:cNvSpPr>
              <a:spLocks noChangeArrowheads="1"/>
            </p:cNvSpPr>
            <p:nvPr/>
          </p:nvSpPr>
          <p:spPr bwMode="gray">
            <a:xfrm>
              <a:off x="1164057" y="3729416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5. Procedural Mgmt</a:t>
              </a:r>
              <a:endParaRPr lang="ko-KR" altLang="en-US" sz="11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gray">
            <a:xfrm>
              <a:off x="1164057" y="3381417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4. Personnel Mgmt</a:t>
              </a:r>
              <a:endParaRPr lang="ko-KR" altLang="en-US" sz="11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gray">
            <a:xfrm>
              <a:off x="1164057" y="3033416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3. Access Control</a:t>
              </a: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gray">
            <a:xfrm>
              <a:off x="1164057" y="2685417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2. Containers and Trailers</a:t>
              </a:r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gray">
            <a:xfrm>
              <a:off x="1164057" y="2337416"/>
              <a:ext cx="731282" cy="347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r>
                <a:rPr lang="en-US" altLang="ko-KR" sz="11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1. Biz partner Mgmt</a:t>
              </a:r>
              <a:endParaRPr lang="ko-KR" altLang="en-US" sz="11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60" name="TextBox 37"/>
          <p:cNvSpPr txBox="1">
            <a:spLocks noChangeArrowheads="1"/>
          </p:cNvSpPr>
          <p:nvPr/>
        </p:nvSpPr>
        <p:spPr bwMode="auto">
          <a:xfrm>
            <a:off x="702643" y="5733256"/>
            <a:ext cx="8261846" cy="415498"/>
          </a:xfrm>
          <a:prstGeom prst="rect">
            <a:avLst/>
          </a:prstGeom>
          <a:solidFill>
            <a:srgbClr val="22648A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rgbClr val="FFFF00"/>
                </a:solidFill>
              </a:rPr>
              <a:t>Korea takes into account criteria of WCO, EU AEO, C-TPAT* for mutual recognition  </a:t>
            </a:r>
          </a:p>
        </p:txBody>
      </p:sp>
      <p:cxnSp>
        <p:nvCxnSpPr>
          <p:cNvPr id="61" name="직선 연결선 60"/>
          <p:cNvCxnSpPr/>
          <p:nvPr/>
        </p:nvCxnSpPr>
        <p:spPr>
          <a:xfrm>
            <a:off x="3859200" y="4581810"/>
            <a:ext cx="1" cy="217158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5"/>
          <p:cNvSpPr>
            <a:spLocks noChangeArrowheads="1"/>
          </p:cNvSpPr>
          <p:nvPr/>
        </p:nvSpPr>
        <p:spPr bwMode="gray">
          <a:xfrm>
            <a:off x="5148064" y="2780928"/>
            <a:ext cx="1535189" cy="34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r>
              <a:rPr lang="en-US" altLang="ko-KR" sz="1100" dirty="0">
                <a:latin typeface="+mn-lt"/>
              </a:rPr>
              <a:t>2. Credit ratings</a:t>
            </a:r>
            <a:endParaRPr lang="ko-KR" alt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4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11465</TotalTime>
  <Words>1105</Words>
  <Application>Microsoft Office PowerPoint</Application>
  <PresentationFormat>On-screen Show (4:3)</PresentationFormat>
  <Paragraphs>268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맑은 고딕</vt:lpstr>
      <vt:lpstr>Arial</vt:lpstr>
      <vt:lpstr>Arial Black</vt:lpstr>
      <vt:lpstr>Arial Unicode MS</vt:lpstr>
      <vt:lpstr>HY견고딕</vt:lpstr>
      <vt:lpstr>HY헤드라인M</vt:lpstr>
      <vt:lpstr>Wingdings</vt:lpstr>
      <vt:lpstr>-윤고딕330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kcs</dc:creator>
  <cp:lastModifiedBy>McElvenney, Claire</cp:lastModifiedBy>
  <cp:revision>267</cp:revision>
  <dcterms:created xsi:type="dcterms:W3CDTF">2017-02-13T00:26:59Z</dcterms:created>
  <dcterms:modified xsi:type="dcterms:W3CDTF">2019-10-14T05:53:38Z</dcterms:modified>
</cp:coreProperties>
</file>